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69" r:id="rId2"/>
    <p:sldId id="273" r:id="rId3"/>
    <p:sldId id="274" r:id="rId4"/>
    <p:sldId id="275" r:id="rId5"/>
    <p:sldId id="276" r:id="rId6"/>
    <p:sldId id="280" r:id="rId7"/>
    <p:sldId id="281" r:id="rId8"/>
    <p:sldId id="257" r:id="rId9"/>
    <p:sldId id="259" r:id="rId10"/>
    <p:sldId id="277" r:id="rId11"/>
    <p:sldId id="267" r:id="rId12"/>
    <p:sldId id="268" r:id="rId13"/>
    <p:sldId id="278" r:id="rId14"/>
    <p:sldId id="279" r:id="rId15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EB544-D222-4049-B710-091F5507D6F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9E99-F768-4EEA-8A30-26023D7C3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341" y="1613244"/>
            <a:ext cx="10465806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​Нормативно-правовое обеспечение применения системы (целевой модели) наставничества в образовательной </a:t>
            </a:r>
            <a:r>
              <a:rPr lang="ru-RU" sz="4400" b="1" dirty="0" smtClean="0"/>
              <a:t>организации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9225" y="4420189"/>
            <a:ext cx="10186327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Комисарова Надежда Николаевна,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заведующий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отделом сопровождения инновационных проектов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ОГБОУ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ДПО «Костромской областной институт развития образования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»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тел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.: (4942)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31-74-32,  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e-mail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: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 otdel-sip@yandex.ru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внедрения 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8780" y="1922537"/>
            <a:ext cx="10421014" cy="210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952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dirty="0" smtClean="0">
                <a:latin typeface="Akzidenz-Grotesk Pro Light" panose="02000506040000020003" pitchFamily="2" charset="0"/>
              </a:rPr>
              <a:t>распоряжение </a:t>
            </a:r>
            <a:r>
              <a:rPr lang="ru-RU" sz="1600" dirty="0">
                <a:latin typeface="Akzidenz-Grotesk Pro Light" panose="02000506040000020003" pitchFamily="2" charset="0"/>
              </a:rPr>
              <a:t>Правительства Российской Федерации от 31 декабря 2019 года № 3273-р «Об </a:t>
            </a:r>
            <a:r>
              <a:rPr lang="ru-RU" sz="1600" dirty="0" smtClean="0">
                <a:latin typeface="Akzidenz-Grotesk Pro Light" panose="02000506040000020003" pitchFamily="2" charset="0"/>
              </a:rPr>
              <a:t>утверждении основных </a:t>
            </a:r>
            <a:r>
              <a:rPr lang="ru-RU" sz="1600" dirty="0">
                <a:latin typeface="Akzidenz-Grotesk Pro Light" panose="02000506040000020003" pitchFamily="2" charset="0"/>
              </a:rPr>
              <a:t>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  <a:p>
            <a:pPr marL="735330" marR="755015" indent="5080" algn="just">
              <a:lnSpc>
                <a:spcPct val="115000"/>
              </a:lnSpc>
              <a:spcBef>
                <a:spcPts val="235"/>
              </a:spcBef>
              <a:spcAft>
                <a:spcPts val="0"/>
              </a:spcAft>
            </a:pPr>
            <a:r>
              <a:rPr lang="ru-RU" sz="1600" dirty="0">
                <a:latin typeface="Akzidenz-Grotesk Pro Light" panose="02000506040000020003" pitchFamily="2" charset="0"/>
              </a:rPr>
              <a:t>п.33 (2) «Мониторинг внедрения системы наставничества педагогических работников образовательных организаций, осуществляющих образовательную деятельность по реализации </a:t>
            </a:r>
            <a:r>
              <a:rPr lang="ru-RU" sz="1600" dirty="0" smtClean="0">
                <a:latin typeface="Akzidenz-Grotesk Pro Light" panose="02000506040000020003" pitchFamily="2" charset="0"/>
              </a:rPr>
              <a:t>основных и </a:t>
            </a:r>
            <a:r>
              <a:rPr lang="ru-RU" sz="1600" dirty="0">
                <a:latin typeface="Akzidenz-Grotesk Pro Light" panose="02000506040000020003" pitchFamily="2" charset="0"/>
              </a:rPr>
              <a:t>дополнительных общеобразовательных программ и образовательных программ среднего профессионального образования»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29423"/>
              </p:ext>
            </p:extLst>
          </p:nvPr>
        </p:nvGraphicFramePr>
        <p:xfrm>
          <a:off x="787651" y="4156878"/>
          <a:ext cx="3494638" cy="2105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747985">
                  <a:extLst>
                    <a:ext uri="{9D8B030D-6E8A-4147-A177-3AD203B41FA5}">
                      <a16:colId xmlns:a16="http://schemas.microsoft.com/office/drawing/2014/main" val="3456064310"/>
                    </a:ext>
                  </a:extLst>
                </a:gridCol>
                <a:gridCol w="1746653">
                  <a:extLst>
                    <a:ext uri="{9D8B030D-6E8A-4147-A177-3AD203B41FA5}">
                      <a16:colId xmlns:a16="http://schemas.microsoft.com/office/drawing/2014/main" val="2438459880"/>
                    </a:ext>
                  </a:extLst>
                </a:gridCol>
              </a:tblGrid>
              <a:tr h="1691661">
                <a:tc>
                  <a:txBody>
                    <a:bodyPr/>
                    <a:lstStyle/>
                    <a:p>
                      <a:pPr marL="190500" marR="1168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Количество образовательных организаций в субъекте Российской Федерации,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в которых </a:t>
                      </a: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утверждено Положение о системе наставничества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педагогических работников в образовательной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организации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, в разрезе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уровней образования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Количество образовательных организаций в субъекте Российской Федерации,</a:t>
                      </a:r>
                    </a:p>
                    <a:p>
                      <a:pPr marL="90488" marR="711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в которых </a:t>
                      </a: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имеются локальные акты о закреплении пар</a:t>
                      </a:r>
                    </a:p>
                    <a:p>
                      <a:pPr marL="90488" marR="7556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«наставник-наставляемый»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, в разрезе уровней образования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672984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 flipH="1">
            <a:off x="2534970" y="4156878"/>
            <a:ext cx="0" cy="210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17857"/>
              </p:ext>
            </p:extLst>
          </p:nvPr>
        </p:nvGraphicFramePr>
        <p:xfrm>
          <a:off x="4730701" y="4156878"/>
          <a:ext cx="6749093" cy="1981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6749093">
                  <a:extLst>
                    <a:ext uri="{9D8B030D-6E8A-4147-A177-3AD203B41FA5}">
                      <a16:colId xmlns:a16="http://schemas.microsoft.com/office/drawing/2014/main" val="1253546468"/>
                    </a:ext>
                  </a:extLst>
                </a:gridCol>
              </a:tblGrid>
              <a:tr h="535245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896745" algn="l"/>
                          <a:tab pos="3329940" algn="l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Единая региональная информационная база наставников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28530"/>
                  </a:ext>
                </a:extLst>
              </a:tr>
              <a:tr h="1446127">
                <a:tc>
                  <a:txBody>
                    <a:bodyPr/>
                    <a:lstStyle/>
                    <a:p>
                      <a:pPr marL="67945"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Нормативные акты, регламентирующие меры стимулирования педагогических работников образовательных организаций, включенных в систему наставничества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15963" indent="-171450">
                        <a:lnSpc>
                          <a:spcPts val="157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на региональном уровне</a:t>
                      </a:r>
                    </a:p>
                    <a:p>
                      <a:pPr marL="715963" marR="0" indent="-171450" algn="l" defTabSz="914400" rtl="0" eaLnBrk="1" fontAlgn="auto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на уровне образовательных организаций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17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Примерная дорожная карта по реализации Положения о системе наставничества педагогических работников в ОО 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8191" y="6033211"/>
            <a:ext cx="6321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1200"/>
              </a:spcAft>
              <a:buAutoNum type="arabicPeriod"/>
            </a:pPr>
            <a:endParaRPr lang="ru-RU" sz="2400" dirty="0">
              <a:latin typeface="Akzidenz-Grotesk Pro Light" panose="02000506040000020003" pitchFamily="2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60580"/>
              </p:ext>
            </p:extLst>
          </p:nvPr>
        </p:nvGraphicFramePr>
        <p:xfrm>
          <a:off x="1217397" y="2077653"/>
          <a:ext cx="10875076" cy="4211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37538">
                  <a:extLst>
                    <a:ext uri="{9D8B030D-6E8A-4147-A177-3AD203B41FA5}">
                      <a16:colId xmlns:a16="http://schemas.microsoft.com/office/drawing/2014/main" val="2677213850"/>
                    </a:ext>
                  </a:extLst>
                </a:gridCol>
                <a:gridCol w="5437538">
                  <a:extLst>
                    <a:ext uri="{9D8B030D-6E8A-4147-A177-3AD203B41FA5}">
                      <a16:colId xmlns:a16="http://schemas.microsoft.com/office/drawing/2014/main" val="2363799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Подготовка условий для реализации системы наставничества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Приказы, положение, персонализированные программы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7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Формирование банка наставляемых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Сбор информации, формирование банка наставляемых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Формирование банка наставников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Анкетирование, формирование банка наставников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83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Отбор и обучение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Подбор персонализированной</a:t>
                      </a:r>
                      <a:r>
                        <a:rPr lang="ru-RU" sz="1800" baseline="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программы наставничества, обучение наставников</a:t>
                      </a:r>
                      <a:endParaRPr lang="ru-RU" sz="1800" dirty="0" smtClean="0"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21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Организация и осуществление работы наставнических пар/групп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Формирование</a:t>
                      </a:r>
                      <a:r>
                        <a:rPr lang="ru-RU" sz="1800" baseline="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наставнических пар/групп, организация поддержки…, продолжение поиска…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06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Завершение персонализированных программ наставничества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мониторинга, итоговые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4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Информационная поддержка системы наставничества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Освещение мероприятий дорожной карты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329078"/>
                  </a:ext>
                </a:extLst>
              </a:tr>
            </a:tbl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>
            <a:off x="6204857" y="2248678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6207966" y="2839618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201746" y="3374575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201746" y="3909532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204855" y="4500472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198635" y="5035429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6201744" y="5769441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1456" y="1987420"/>
            <a:ext cx="238175" cy="470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010461" y="2006087"/>
            <a:ext cx="238175" cy="470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Персонализированная программа наставничества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3" t="20293" r="27520" b="16247"/>
          <a:stretch/>
        </p:blipFill>
        <p:spPr>
          <a:xfrm>
            <a:off x="814812" y="1901227"/>
            <a:ext cx="7976103" cy="42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8127" y="6178340"/>
            <a:ext cx="5909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Л.И. Воронцова</a:t>
            </a:r>
          </a:p>
          <a:p>
            <a:r>
              <a:rPr lang="ru-RU" dirty="0" smtClean="0"/>
              <a:t>https</a:t>
            </a:r>
            <a:r>
              <a:rPr lang="ru-RU" dirty="0"/>
              <a:t>://rutube.ru/video/98ec3d34bdfc0eae2f8c59b37a4e75c4/</a:t>
            </a:r>
          </a:p>
        </p:txBody>
      </p:sp>
    </p:spTree>
    <p:extLst>
      <p:ext uri="{BB962C8B-B14F-4D97-AF65-F5344CB8AC3E}">
        <p14:creationId xmlns:p14="http://schemas.microsoft.com/office/powerpoint/2010/main" val="14854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Ресурсный пакет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012" y="2041227"/>
            <a:ext cx="979470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Положение о системе наставничества педагогических работников в образовательной организации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Дорожная карта (план мероприятий) по реализации Положения о системе наставничества педагогических работников в образовательной организации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Дополнительное соглашение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Приказ </a:t>
            </a:r>
            <a:r>
              <a:rPr lang="ru-RU" sz="1800" dirty="0">
                <a:latin typeface="Akzidenz-Grotesk Pro Light" panose="02000506040000020003" pitchFamily="2" charset="0"/>
              </a:rPr>
              <a:t>о закреплении наставнических пар (групп) </a:t>
            </a:r>
            <a:endParaRPr lang="ru-RU" sz="1800" dirty="0" smtClean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Приказ </a:t>
            </a:r>
            <a:r>
              <a:rPr lang="ru-RU" sz="1800" dirty="0">
                <a:latin typeface="Akzidenz-Grotesk Pro Light" panose="02000506040000020003" pitchFamily="2" charset="0"/>
              </a:rPr>
              <a:t>о внедрении модели наставничества </a:t>
            </a:r>
            <a:endParaRPr lang="ru-RU" sz="1800" dirty="0" smtClean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Согласие </a:t>
            </a:r>
            <a:r>
              <a:rPr lang="ru-RU" sz="1800" dirty="0">
                <a:latin typeface="Akzidenz-Grotesk Pro Light" panose="02000506040000020003" pitchFamily="2" charset="0"/>
              </a:rPr>
              <a:t>работника на </a:t>
            </a:r>
            <a:r>
              <a:rPr lang="ru-RU" sz="1800" dirty="0" err="1">
                <a:latin typeface="Akzidenz-Grotesk Pro Light" panose="02000506040000020003" pitchFamily="2" charset="0"/>
              </a:rPr>
              <a:t>допработу</a:t>
            </a:r>
            <a:r>
              <a:rPr lang="ru-RU" sz="1800" dirty="0">
                <a:latin typeface="Akzidenz-Grotesk Pro Light" panose="02000506040000020003" pitchFamily="2" charset="0"/>
              </a:rPr>
              <a:t> за доплату </a:t>
            </a:r>
            <a:endParaRPr lang="ru-RU" sz="1800" dirty="0" smtClean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Согласие </a:t>
            </a:r>
            <a:r>
              <a:rPr lang="ru-RU" sz="1800" dirty="0">
                <a:latin typeface="Akzidenz-Grotesk Pro Light" panose="02000506040000020003" pitchFamily="2" charset="0"/>
              </a:rPr>
              <a:t>работника на закрепление за ним наставника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341" y="1613244"/>
            <a:ext cx="10465806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​Нормативно-правовое обеспечение применения системы (целевой модели) наставничества в образовательной </a:t>
            </a:r>
            <a:r>
              <a:rPr lang="ru-RU" sz="4400" b="1" dirty="0" smtClean="0"/>
              <a:t>организации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9225" y="4420189"/>
            <a:ext cx="10186327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Комисарова Надежда Николаевна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,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заведующий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отделом сопровождения инновационных проектов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ОГБОУ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ДПО «Костромской областной институт развития образования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»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тел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.: (4942)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31-74-32,   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e-mail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: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 otdel-sip@yandex.ru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38857"/>
              </p:ext>
            </p:extLst>
          </p:nvPr>
        </p:nvGraphicFramePr>
        <p:xfrm>
          <a:off x="1416808" y="2176173"/>
          <a:ext cx="4739636" cy="378523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739636">
                  <a:extLst>
                    <a:ext uri="{9D8B030D-6E8A-4147-A177-3AD203B41FA5}">
                      <a16:colId xmlns:a16="http://schemas.microsoft.com/office/drawing/2014/main" val="2101762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​Распоряжение Правительства РФ от 31 декабря 2019 г. N 3273-р "Об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роста"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​​ с изменениями, Распоряжение Правительства Российской Федерации от 20.08.2021 № 2283-р​​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404622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Письмо 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России N АЗ-1128/08, Профсоюза работников народного образования и науки РФ N 657 от 21.12.2021 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«О </a:t>
                      </a: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направлении Методических 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рекоме</a:t>
                      </a: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ндаций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​» (наставничество педагогических работников)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2462817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​Письмо </a:t>
                      </a:r>
                      <a:r>
                        <a:rPr lang="ru-RU" sz="14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России от 23.01.2020 N МР-42/02 "О направлении целевой модели наставничества и методических рекомендаций" ​​​(наставничество обучающихся)</a:t>
                      </a: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56252045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79732"/>
              </p:ext>
            </p:extLst>
          </p:nvPr>
        </p:nvGraphicFramePr>
        <p:xfrm>
          <a:off x="6758876" y="2176173"/>
          <a:ext cx="4350245" cy="216789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350245">
                  <a:extLst>
                    <a:ext uri="{9D8B030D-6E8A-4147-A177-3AD203B41FA5}">
                      <a16:colId xmlns:a16="http://schemas.microsoft.com/office/drawing/2014/main" val="2101762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Региональные проекты национального проекта «Образование»: «Современная школа», «Успех каждого ребенка», «Молодые профессионалы»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404622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​Приказ департамента образования и науки Костромской области «О системе наставничества педагогические работников государственных (муниципальных) образовательных организаций, расположенных на территории Костромской области» от 28.09.2022 №1563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2462817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8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319858"/>
            <a:ext cx="1080917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Приказ </a:t>
            </a:r>
            <a:r>
              <a:rPr lang="ru-RU" b="1" dirty="0" err="1" smtClean="0">
                <a:solidFill>
                  <a:srgbClr val="C00000"/>
                </a:solidFill>
              </a:rPr>
              <a:t>депобрнауки</a:t>
            </a:r>
            <a:r>
              <a:rPr lang="ru-RU" b="1" dirty="0" smtClean="0">
                <a:solidFill>
                  <a:srgbClr val="C00000"/>
                </a:solidFill>
              </a:rPr>
              <a:t> КО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28.09.2022 №1563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475789"/>
            <a:ext cx="10809170" cy="2612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…4. Рекомендовать руководителям муниципальных органов, осуществляющих управление в сфере образования:</a:t>
            </a:r>
          </a:p>
          <a:p>
            <a:pPr marL="457200" lvl="1" indent="0" algn="just">
              <a:buNone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…3) Организовать контроль за </a:t>
            </a:r>
            <a:r>
              <a:rPr lang="ru-RU" sz="1800" dirty="0">
                <a:solidFill>
                  <a:srgbClr val="C00000"/>
                </a:solidFill>
                <a:latin typeface="Akzidenz-Grotesk Pro Light" panose="02000506040000020003" pitchFamily="2" charset="0"/>
              </a:rPr>
              <a:t>принятием в 100% муниципальных образовательных организациях Костромской области необходимых локальных актов для внедрения и реализации системы наставничества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педагогических работников муниципальных образовательных организаций в соответствии с письмом Министерства просвещения Российской Федерации и Общероссийского профсоюза образования от 21 декабря 2021 г. № АЗ-1128/08 «Об учёте и использовании в работе методических рекомендаций по разработке и внедрению системы (целевой модели) наставничества педагогических работников в образовательных организациях </a:t>
            </a:r>
            <a:r>
              <a:rPr lang="ru-RU" sz="1800" dirty="0">
                <a:solidFill>
                  <a:srgbClr val="C00000"/>
                </a:solidFill>
                <a:latin typeface="Akzidenz-Grotesk Pro Light" panose="02000506040000020003" pitchFamily="2" charset="0"/>
              </a:rPr>
              <a:t>в срок до 1 ноября 2022 года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56370" y="1937442"/>
            <a:ext cx="2996697" cy="2989424"/>
            <a:chOff x="3938257" y="2073244"/>
            <a:chExt cx="2996697" cy="29894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38259" y="3677673"/>
              <a:ext cx="277527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29 апреля 2022 года</a:t>
              </a:r>
            </a:p>
            <a:p>
              <a:r>
                <a:rPr lang="ru-RU" sz="1400" dirty="0" smtClean="0">
                  <a:latin typeface="Akzidenz-Grotesk Pro Light" panose="02000506040000020003" pitchFamily="2" charset="0"/>
                </a:rPr>
                <a:t>Методический семинар «Целевая </a:t>
              </a:r>
              <a:r>
                <a:rPr lang="ru-RU" sz="1400" dirty="0">
                  <a:latin typeface="Akzidenz-Grotesk Pro Light" panose="02000506040000020003" pitchFamily="2" charset="0"/>
                </a:rPr>
                <a:t>модель наставничества педагогических работников в образовательных </a:t>
              </a:r>
              <a:r>
                <a:rPr lang="ru-RU" sz="1400" dirty="0" smtClean="0">
                  <a:latin typeface="Akzidenz-Grotesk Pro Light" panose="02000506040000020003" pitchFamily="2" charset="0"/>
                </a:rPr>
                <a:t>организациях»</a:t>
              </a:r>
              <a:endParaRPr lang="ru-RU" sz="1400" dirty="0">
                <a:latin typeface="Akzidenz-Grotesk Pro Light" panose="02000506040000020003" pitchFamily="2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5697" t="20476" r="27466" b="17665"/>
            <a:stretch/>
          </p:blipFill>
          <p:spPr>
            <a:xfrm>
              <a:off x="4020386" y="2147634"/>
              <a:ext cx="2845410" cy="148135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720270" y="360350"/>
            <a:ext cx="2996697" cy="2987643"/>
            <a:chOff x="3938257" y="2073244"/>
            <a:chExt cx="2996697" cy="298764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38259" y="3677673"/>
              <a:ext cx="299669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12 мая 2021 года</a:t>
              </a:r>
            </a:p>
            <a:p>
              <a:r>
                <a:rPr lang="ru-RU" sz="1400" dirty="0" smtClean="0">
                  <a:latin typeface="Akzidenz-Grotesk Pro Light" panose="02000506040000020003" pitchFamily="2" charset="0"/>
                </a:rPr>
                <a:t>Методический </a:t>
              </a:r>
              <a:r>
                <a:rPr lang="ru-RU" sz="1400" dirty="0">
                  <a:latin typeface="Akzidenz-Grotesk Pro Light" panose="02000506040000020003" pitchFamily="2" charset="0"/>
                </a:rPr>
                <a:t>семинар «​​Наставничество в образовательной организации: что? зачем? как?»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011205" y="358569"/>
            <a:ext cx="2996697" cy="2987643"/>
            <a:chOff x="3938257" y="2073244"/>
            <a:chExt cx="2996697" cy="298764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38259" y="3677673"/>
              <a:ext cx="299669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17-30 мая 2021 года</a:t>
              </a:r>
            </a:p>
            <a:p>
              <a:r>
                <a:rPr lang="ru-RU" sz="1400" dirty="0" smtClean="0">
                  <a:latin typeface="Akzidenz-Grotesk Pro Light" panose="02000506040000020003" pitchFamily="2" charset="0"/>
                </a:rPr>
                <a:t>Практикум «​​Эффективные </a:t>
              </a:r>
              <a:r>
                <a:rPr lang="ru-RU" sz="1400" dirty="0">
                  <a:latin typeface="Akzidenz-Grotesk Pro Light" panose="02000506040000020003" pitchFamily="2" charset="0"/>
                </a:rPr>
                <a:t>инструменты в работе </a:t>
              </a:r>
              <a:r>
                <a:rPr lang="ru-RU" sz="1400" dirty="0" smtClean="0">
                  <a:latin typeface="Akzidenz-Grotesk Pro Light" panose="02000506040000020003" pitchFamily="2" charset="0"/>
                </a:rPr>
                <a:t>наставника»</a:t>
              </a:r>
              <a:endParaRPr lang="ru-RU" sz="1400" dirty="0">
                <a:latin typeface="Akzidenz-Grotesk Pro Light" panose="02000506040000020003" pitchFamily="2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20270" y="3518739"/>
            <a:ext cx="2996697" cy="2987643"/>
            <a:chOff x="3938257" y="2073244"/>
            <a:chExt cx="2996697" cy="298764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38258" y="3677673"/>
              <a:ext cx="299669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17-28 июня 2021 года</a:t>
              </a:r>
            </a:p>
            <a:p>
              <a:r>
                <a:rPr lang="ru-RU" sz="1400" dirty="0">
                  <a:latin typeface="Akzidenz-Grotesk Pro Light" panose="02000506040000020003" pitchFamily="2" charset="0"/>
                </a:rPr>
                <a:t>Тренинги по развитию психолого-педагогической компетентности педагогов, выполняющих функции наставников "Гостиная наставника"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011205" y="3516958"/>
            <a:ext cx="2996697" cy="2987643"/>
            <a:chOff x="3938257" y="2073244"/>
            <a:chExt cx="2996697" cy="298764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38258" y="3677673"/>
              <a:ext cx="299669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26 октября 2021 года</a:t>
              </a:r>
            </a:p>
            <a:p>
              <a:r>
                <a:rPr lang="ru-RU" sz="1400" dirty="0">
                  <a:latin typeface="Akzidenz-Grotesk Pro Light" panose="02000506040000020003" pitchFamily="2" charset="0"/>
                </a:rPr>
                <a:t>Семинар «Практики наставничества в образовательных организациях  Костромской области. Форма наставничества «учитель – учитель»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16003" t="16809" r="39201" b="34937"/>
          <a:stretch/>
        </p:blipFill>
        <p:spPr>
          <a:xfrm>
            <a:off x="9122015" y="434740"/>
            <a:ext cx="2770074" cy="14795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16054" t="25101" r="40859" b="23991"/>
          <a:stretch/>
        </p:blipFill>
        <p:spPr>
          <a:xfrm>
            <a:off x="5857588" y="458610"/>
            <a:ext cx="2726850" cy="145570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082919" y="185231"/>
            <a:ext cx="10809170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РСМО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«Наставники»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167897" y="5314384"/>
            <a:ext cx="3974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zidenz-Grotesk Pro Light" panose="02000506040000020003" pitchFamily="2" charset="0"/>
              </a:rPr>
              <a:t>КОИРО</a:t>
            </a:r>
            <a:r>
              <a:rPr lang="ru-RU" dirty="0" smtClean="0">
                <a:latin typeface="Akzidenz-Grotesk Pro Light" panose="02000506040000020003" pitchFamily="2" charset="0"/>
                <a:sym typeface="Symbol" panose="05050102010706020507" pitchFamily="18" charset="2"/>
              </a:rPr>
              <a:t> Деятельность института Сетевое сообщество педагогов РСМО  Наставники</a:t>
            </a:r>
          </a:p>
          <a:p>
            <a:endParaRPr lang="ru-RU" dirty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 smtClean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>
              <a:latin typeface="Akzidenz-Grotesk Pro Light" panose="0200050604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614" t="20088" r="40791" b="27807"/>
          <a:stretch/>
        </p:blipFill>
        <p:spPr>
          <a:xfrm>
            <a:off x="5830978" y="3588316"/>
            <a:ext cx="2775280" cy="1484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7746" t="20833" r="38859" b="25792"/>
          <a:stretch/>
        </p:blipFill>
        <p:spPr>
          <a:xfrm>
            <a:off x="9122015" y="3588315"/>
            <a:ext cx="2770074" cy="15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202163"/>
            <a:ext cx="1080917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Сборник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Наставничество в образовательных организациях Костромской области»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6311" y="2088987"/>
            <a:ext cx="327621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раздел </a:t>
            </a:r>
            <a:r>
              <a:rPr lang="en-US" sz="1800" dirty="0">
                <a:latin typeface="Akzidenz-Grotesk Pro Light" panose="02000506040000020003" pitchFamily="2" charset="0"/>
              </a:rPr>
              <a:t>I</a:t>
            </a:r>
            <a:r>
              <a:rPr lang="ru-RU" sz="1800" dirty="0">
                <a:latin typeface="Akzidenz-Grotesk Pro Light" panose="02000506040000020003" pitchFamily="2" charset="0"/>
              </a:rPr>
              <a:t>. Опыт апробации форм наставничества, представленный в рамках регионального проекта «наставник+: грани </a:t>
            </a:r>
            <a:r>
              <a:rPr lang="ru-RU" sz="1800" dirty="0" smtClean="0">
                <a:latin typeface="Akzidenz-Grotesk Pro Light" panose="02000506040000020003" pitchFamily="2" charset="0"/>
              </a:rPr>
              <a:t>профессионализма»</a:t>
            </a:r>
            <a:endParaRPr lang="ru-RU" sz="1800" dirty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раздел </a:t>
            </a:r>
            <a:r>
              <a:rPr lang="en-US" sz="1800" dirty="0">
                <a:latin typeface="Akzidenz-Grotesk Pro Light" panose="02000506040000020003" pitchFamily="2" charset="0"/>
              </a:rPr>
              <a:t>II</a:t>
            </a:r>
            <a:r>
              <a:rPr lang="ru-RU" sz="1800" dirty="0">
                <a:latin typeface="Akzidenz-Grotesk Pro Light" panose="02000506040000020003" pitchFamily="2" charset="0"/>
              </a:rPr>
              <a:t>. Форматы документов по реализации наставнической деятельности в системе среднего профессионального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063" t="15651" r="28231" b="12131"/>
          <a:stretch/>
        </p:blipFill>
        <p:spPr>
          <a:xfrm>
            <a:off x="1259633" y="2024742"/>
            <a:ext cx="2926640" cy="414172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063219" y="5426351"/>
            <a:ext cx="3974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zidenz-Grotesk Pro Light" panose="02000506040000020003" pitchFamily="2" charset="0"/>
              </a:rPr>
              <a:t>КОИРО</a:t>
            </a:r>
            <a:r>
              <a:rPr lang="ru-RU" dirty="0" smtClean="0">
                <a:latin typeface="Akzidenz-Grotesk Pro Light" panose="02000506040000020003" pitchFamily="2" charset="0"/>
                <a:sym typeface="Symbol" panose="05050102010706020507" pitchFamily="18" charset="2"/>
              </a:rPr>
              <a:t> Деятельность института Сетевое сообщество педагогов РСМО  Наставники</a:t>
            </a:r>
          </a:p>
          <a:p>
            <a:endParaRPr lang="ru-RU" dirty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 smtClean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207" t="21474" r="7823" b="19660"/>
          <a:stretch/>
        </p:blipFill>
        <p:spPr>
          <a:xfrm>
            <a:off x="1175659" y="2174034"/>
            <a:ext cx="10180746" cy="4163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66" t="15033" r="21969" b="9871"/>
          <a:stretch/>
        </p:blipFill>
        <p:spPr>
          <a:xfrm>
            <a:off x="8080612" y="1553362"/>
            <a:ext cx="3727879" cy="380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6872" y="353033"/>
            <a:ext cx="6862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  <a:ea typeface="+mj-ea"/>
                <a:cs typeface="+mj-cs"/>
              </a:rPr>
              <a:t>МОУ Лицей №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3</a:t>
            </a:r>
          </a:p>
          <a:p>
            <a:r>
              <a:rPr lang="ru-RU" sz="3600" dirty="0" smtClean="0">
                <a:latin typeface="+mj-lt"/>
                <a:ea typeface="+mj-ea"/>
                <a:cs typeface="+mj-cs"/>
              </a:rPr>
              <a:t>города </a:t>
            </a:r>
            <a:r>
              <a:rPr lang="ru-RU" sz="3600" dirty="0">
                <a:latin typeface="+mj-lt"/>
                <a:ea typeface="+mj-ea"/>
                <a:cs typeface="+mj-cs"/>
              </a:rPr>
              <a:t>Галича</a:t>
            </a:r>
          </a:p>
        </p:txBody>
      </p:sp>
    </p:spTree>
    <p:extLst>
      <p:ext uri="{BB962C8B-B14F-4D97-AF65-F5344CB8AC3E}">
        <p14:creationId xmlns:p14="http://schemas.microsoft.com/office/powerpoint/2010/main" val="4153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952" t="22200" r="1038" b="10499"/>
          <a:stretch/>
        </p:blipFill>
        <p:spPr>
          <a:xfrm>
            <a:off x="839753" y="1828800"/>
            <a:ext cx="10692119" cy="459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7307" y="380747"/>
            <a:ext cx="6937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  <a:ea typeface="+mj-ea"/>
                <a:cs typeface="+mj-cs"/>
              </a:rPr>
              <a:t>13 школа им. Р.А. Наумова, город Буй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38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8672" y="2199311"/>
            <a:ext cx="2236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kzidenz-Grotesk Pro Light" panose="02000506040000020003" pitchFamily="2" charset="0"/>
              </a:rPr>
              <a:t>о</a:t>
            </a:r>
            <a:r>
              <a:rPr lang="ru-RU" sz="1400" dirty="0" smtClean="0">
                <a:latin typeface="Akzidenz-Grotesk Pro Light" panose="02000506040000020003" pitchFamily="2" charset="0"/>
              </a:rPr>
              <a:t>тсутствуют правовые механизмы организации наставничества педагогических работников в системе образования</a:t>
            </a:r>
            <a:endParaRPr lang="ru-RU" sz="1400" dirty="0">
              <a:latin typeface="Akzidenz-Grotesk Pro Light" panose="0200050604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672" y="3797956"/>
            <a:ext cx="22363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kzidenz-Grotesk Pro Light" panose="02000506040000020003" pitchFamily="2" charset="0"/>
              </a:rPr>
              <a:t>с</a:t>
            </a:r>
            <a:r>
              <a:rPr lang="ru-RU" sz="1400" dirty="0" smtClean="0">
                <a:latin typeface="Akzidenz-Grotesk Pro Light" panose="02000506040000020003" pitchFamily="2" charset="0"/>
              </a:rPr>
              <a:t>уществует риск неправомерного нормотворчества образовательными организациями</a:t>
            </a:r>
            <a:endParaRPr lang="ru-RU" sz="1400" dirty="0">
              <a:latin typeface="Akzidenz-Grotesk Pro Light" panose="02000506040000020003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672" y="1891534"/>
            <a:ext cx="22363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kzidenz-Grotesk Pro Light" panose="02000506040000020003" pitchFamily="2" charset="0"/>
              </a:rPr>
              <a:t>ФАКТЫ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56384" y="2045422"/>
            <a:ext cx="0" cy="314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15004" y="2199311"/>
            <a:ext cx="1670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kzidenz-Grotesk Pro Light" panose="02000506040000020003" pitchFamily="2" charset="0"/>
              </a:rPr>
              <a:t>рекомендуется использовать имеющиеся правовые возможности для регулирования наставнической деятельности педагогических работников 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4713" y="2199312"/>
            <a:ext cx="2767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ст. 129 Трудового кодекса РФ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6476" y="2414755"/>
            <a:ext cx="2602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за выполнение педагогами </a:t>
            </a:r>
          </a:p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дополнительной работы, не входящей в их должностные обязанности, предусмотрены компенсационные и стимулирующие выплаты, которые включаются в заработную плату труда работника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30695" y="2199311"/>
            <a:ext cx="2767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ст. 144 Трудового кодекса РФ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32457" y="2414754"/>
            <a:ext cx="3172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«Системы оплаты труда» работников государственных и муниципальных учреждений» устанавливаются: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к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оллективными договорами, соглашениями, локальными нормативными актами в соответствии с законом;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аконами и иными нормативными актами региона;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н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ормативными правовыми актами органов местного самоуправления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02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нормативные акты, которые </a:t>
            </a:r>
            <a:r>
              <a:rPr lang="ru-RU" sz="3200" b="1" dirty="0" smtClean="0">
                <a:solidFill>
                  <a:srgbClr val="C00000"/>
                </a:solidFill>
              </a:rPr>
              <a:t>могут быть* </a:t>
            </a:r>
            <a:r>
              <a:rPr lang="ru-RU" sz="3200" dirty="0" smtClean="0"/>
              <a:t>разработаны образовательной организацией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633" y="1828800"/>
            <a:ext cx="10809170" cy="45555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*273-ФЗ от 29.12.2012, ст. 28, п.1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710014" y="1917830"/>
            <a:ext cx="1940085" cy="2103752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3457" y="1990257"/>
            <a:ext cx="1958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Дорожная карта </a:t>
            </a:r>
            <a:endParaRPr lang="ru-RU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(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план мероприятий) </a:t>
            </a:r>
            <a:endParaRPr lang="ru-RU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по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реализации Положения о системе наставничества педагогических работников в образовательной организации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834265" y="1917830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451" y="2010034"/>
            <a:ext cx="22118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Положение </a:t>
            </a:r>
            <a:endParaRPr lang="ru-RU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системе наставничества педагогических работников в образовательной организации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2863" y="2000404"/>
            <a:ext cx="2489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Приказ «Об утверждении Положения </a:t>
            </a: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 системе наставничества педагогических работников в образовательной </a:t>
            </a: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организации»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2863" y="4333466"/>
            <a:ext cx="2489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Приказ(ы ) о 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 (при наличии)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834265" y="4231819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4265" y="4512475"/>
            <a:ext cx="1698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Согласие работника на закрепление за ним наставника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5743164" y="4231818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4116" y="4454409"/>
            <a:ext cx="1698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Согласие работника на дополнительную работу за дополнительную плату 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7688154" y="4231817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99227" y="4454408"/>
            <a:ext cx="1698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Дополнительное соглашение к трудовому договору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8637127" y="2475479"/>
            <a:ext cx="1720035" cy="1471485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85342" y="2862179"/>
            <a:ext cx="1423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Соглашения о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сотрудничестве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50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86F49-BB3B-4053-BE1A-165B1DB94AAB}"/>
</file>

<file path=customXml/itemProps2.xml><?xml version="1.0" encoding="utf-8"?>
<ds:datastoreItem xmlns:ds="http://schemas.openxmlformats.org/officeDocument/2006/customXml" ds:itemID="{B533AEEC-9AC4-4BBD-BE5F-5AEB65191819}"/>
</file>

<file path=customXml/itemProps3.xml><?xml version="1.0" encoding="utf-8"?>
<ds:datastoreItem xmlns:ds="http://schemas.openxmlformats.org/officeDocument/2006/customXml" ds:itemID="{20AA7546-80F2-4D5C-BB82-A85D6A2109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971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Akzidenz-Grotesk Pro Light</vt:lpstr>
      <vt:lpstr>Arial</vt:lpstr>
      <vt:lpstr>Calibri</vt:lpstr>
      <vt:lpstr>Century Gothic</vt:lpstr>
      <vt:lpstr>Garamond</vt:lpstr>
      <vt:lpstr>Symbol</vt:lpstr>
      <vt:lpstr>Wingdings</vt:lpstr>
      <vt:lpstr>коиро1</vt:lpstr>
      <vt:lpstr>​Нормативно-правовое обеспечение применения системы (целевой модели) наставничества в образовательной организации</vt:lpstr>
      <vt:lpstr>Нормативные документы</vt:lpstr>
      <vt:lpstr>Приказ депобрнауки КО  от 28.09.2022 №1563</vt:lpstr>
      <vt:lpstr>РСМО «Наставники»</vt:lpstr>
      <vt:lpstr>Сборник  «Наставничество в образовательных организациях Костромской области»</vt:lpstr>
      <vt:lpstr>Презентация PowerPoint</vt:lpstr>
      <vt:lpstr>Презентация PowerPoint</vt:lpstr>
      <vt:lpstr>Презентация PowerPoint</vt:lpstr>
      <vt:lpstr>Основные нормативные акты, которые могут быть* разработаны образовательной организацией</vt:lpstr>
      <vt:lpstr>Мониторинг внедрения системы</vt:lpstr>
      <vt:lpstr>Примерная дорожная карта по реализации Положения о системе наставничества педагогических работников в ОО </vt:lpstr>
      <vt:lpstr>Персонализированная программа наставничества</vt:lpstr>
      <vt:lpstr>Ресурсный пакет</vt:lpstr>
      <vt:lpstr>​Нормативно-правовое обеспечение применения системы (целевой модели) наставничества в образовательной организации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184</cp:revision>
  <cp:lastPrinted>2023-01-26T07:32:31Z</cp:lastPrinted>
  <dcterms:created xsi:type="dcterms:W3CDTF">2021-01-19T06:04:53Z</dcterms:created>
  <dcterms:modified xsi:type="dcterms:W3CDTF">2023-01-26T11:58:29Z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