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20"/>
  </p:notesMasterIdLst>
  <p:sldIdLst>
    <p:sldId id="256" r:id="rId2"/>
    <p:sldId id="388" r:id="rId3"/>
    <p:sldId id="389" r:id="rId4"/>
    <p:sldId id="390" r:id="rId5"/>
    <p:sldId id="391" r:id="rId6"/>
    <p:sldId id="392" r:id="rId7"/>
    <p:sldId id="393" r:id="rId8"/>
    <p:sldId id="394" r:id="rId9"/>
    <p:sldId id="395" r:id="rId10"/>
    <p:sldId id="338" r:id="rId11"/>
    <p:sldId id="396" r:id="rId12"/>
    <p:sldId id="397" r:id="rId13"/>
    <p:sldId id="398" r:id="rId14"/>
    <p:sldId id="399" r:id="rId15"/>
    <p:sldId id="381" r:id="rId16"/>
    <p:sldId id="386" r:id="rId17"/>
    <p:sldId id="400" r:id="rId18"/>
    <p:sldId id="261" r:id="rId19"/>
  </p:sldIdLst>
  <p:sldSz cx="9144000" cy="6858000" type="screen4x3"/>
  <p:notesSz cx="6797675" cy="9926638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13F6A-CD0A-4A9F-B374-D65EB708A2A0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FFA3C-B636-48EC-91A5-EF229E91C4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566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842" y="1122363"/>
            <a:ext cx="72009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841" y="3814309"/>
            <a:ext cx="72009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605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64" y="0"/>
            <a:ext cx="7396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1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064" y="0"/>
            <a:ext cx="7396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67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2622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42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8262257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918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4257" y="0"/>
            <a:ext cx="747032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75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7735" y="0"/>
            <a:ext cx="73968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424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7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1842" y="1122363"/>
            <a:ext cx="72009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1842" y="4467452"/>
            <a:ext cx="72009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0535" y="6356350"/>
            <a:ext cx="1951263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2294164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80265" y="6356351"/>
            <a:ext cx="1771649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066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336" y="-7482"/>
            <a:ext cx="71682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728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336" y="-7482"/>
            <a:ext cx="7168243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424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9714" y="-7482"/>
            <a:ext cx="789486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592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53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7482"/>
            <a:ext cx="8245929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4592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D787-D32D-4E92-B227-0E52D5AD77D3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28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4725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8506" y="6011014"/>
            <a:ext cx="2057400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90257" y="6011013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7806" y="6011014"/>
            <a:ext cx="2057400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85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7011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2127" y="6376138"/>
            <a:ext cx="1706337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2955" y="6376138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59873" y="6376137"/>
            <a:ext cx="1657356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89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506" y="1236211"/>
            <a:ext cx="778872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8506" y="470115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2127" y="6376138"/>
            <a:ext cx="1706337" cy="365125"/>
          </a:xfrm>
        </p:spPr>
        <p:txBody>
          <a:bodyPr/>
          <a:lstStyle/>
          <a:p>
            <a:fld id="{D190D787-D32D-4E92-B227-0E52D5AD77D3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32955" y="6376138"/>
            <a:ext cx="30861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59873" y="6376137"/>
            <a:ext cx="1657356" cy="365125"/>
          </a:xfrm>
        </p:spPr>
        <p:txBody>
          <a:bodyPr/>
          <a:lstStyle/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12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D787-D32D-4E92-B227-0E52D5AD77D3}" type="datetimeFigureOut">
              <a:rPr lang="ru-RU" smtClean="0"/>
              <a:pPr/>
              <a:t>16.09.2024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AB965-0061-48B7-8827-09429CCA7B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084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10" r:id="rId2"/>
    <p:sldLayoutId id="2147483700" r:id="rId3"/>
    <p:sldLayoutId id="2147483711" r:id="rId4"/>
    <p:sldLayoutId id="2147483712" r:id="rId5"/>
    <p:sldLayoutId id="2147483713" r:id="rId6"/>
    <p:sldLayoutId id="2147483701" r:id="rId7"/>
    <p:sldLayoutId id="2147483714" r:id="rId8"/>
    <p:sldLayoutId id="2147483715" r:id="rId9"/>
    <p:sldLayoutId id="2147483702" r:id="rId10"/>
    <p:sldLayoutId id="2147483716" r:id="rId11"/>
    <p:sldLayoutId id="2147483717" r:id="rId12"/>
    <p:sldLayoutId id="2147483718" r:id="rId13"/>
    <p:sldLayoutId id="2147483704" r:id="rId14"/>
    <p:sldLayoutId id="2147483719" r:id="rId15"/>
    <p:sldLayoutId id="2147483705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yandex.ru/maps/-/CDUtMN1H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&#1075;&#1077;&#1088;&#1086;&#1080;&#1089;&#1087;&#1077;&#1094;&#1086;&#1087;&#1077;&#1088;&#1072;&#1094;&#1080;&#1080;.&#1088;&#1092;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5;&#1077;&#1088;&#1086;&#1080;&#1089;&#1087;&#1077;&#1094;&#1086;&#1087;&#1077;&#1088;&#1072;&#1094;&#1080;&#1080;.&#1088;&#1092;/" TargetMode="External"/><Relationship Id="rId2" Type="http://schemas.openxmlformats.org/officeDocument/2006/relationships/hyperlink" Target="https://znanierussia.ru/library/video/godovshina-svo-2706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6044" y="955963"/>
            <a:ext cx="7165571" cy="1828801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Причины СВО. </a:t>
            </a:r>
            <a:br>
              <a:rPr lang="ru-RU" sz="3600" dirty="0" smtClean="0"/>
            </a:br>
            <a:r>
              <a:rPr lang="ru-RU" sz="3600" dirty="0" smtClean="0"/>
              <a:t>СВО </a:t>
            </a:r>
            <a:r>
              <a:rPr lang="ru-RU" sz="3600" dirty="0"/>
              <a:t>и российское общество</a:t>
            </a:r>
            <a:endParaRPr lang="ru-RU" sz="36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80560" y="4901185"/>
            <a:ext cx="4663440" cy="160768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Подготовлено на основании лекций </a:t>
            </a:r>
          </a:p>
          <a:p>
            <a:pPr algn="l"/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А. А.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Сушенцова</a:t>
            </a:r>
            <a:r>
              <a:rPr lang="ru-RU" sz="21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100" smtClean="0">
                <a:latin typeface="Arial" panose="020B0604020202020204" pitchFamily="34" charset="0"/>
                <a:cs typeface="Arial" panose="020B0604020202020204" pitchFamily="34" charset="0"/>
              </a:rPr>
              <a:t>декана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факультета международных отношений МГИМО МИД России</a:t>
            </a:r>
          </a:p>
          <a:p>
            <a:pPr algn="l"/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учебника История России 1945 – начало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XXI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века (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Мединский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В.Р., </a:t>
            </a:r>
            <a:r>
              <a:rPr lang="ru-RU" sz="2200" dirty="0" err="1">
                <a:latin typeface="Arial" panose="020B0604020202020204" pitchFamily="34" charset="0"/>
                <a:cs typeface="Arial" panose="020B0604020202020204" pitchFamily="34" charset="0"/>
              </a:rPr>
              <a:t>Торкунов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 А.В.)</a:t>
            </a:r>
          </a:p>
          <a:p>
            <a:pPr algn="l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02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604357" y="108065"/>
            <a:ext cx="6758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DA2128"/>
                </a:solidFill>
                <a:latin typeface="Montserrat SemiBold" pitchFamily="2" charset="77"/>
              </a:rPr>
              <a:t>Точка невозврата в переговорах об архитектуре безопасности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3" y="1554480"/>
            <a:ext cx="8925565" cy="432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6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421" y="759489"/>
            <a:ext cx="7047807" cy="510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92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9913" y="83128"/>
            <a:ext cx="7502831" cy="756458"/>
          </a:xfrm>
        </p:spPr>
        <p:txBody>
          <a:bodyPr>
            <a:normAutofit/>
          </a:bodyPr>
          <a:lstStyle/>
          <a:p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226" y="1098937"/>
            <a:ext cx="5476875" cy="2495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069" y="3870465"/>
            <a:ext cx="6000750" cy="2286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9914" y="1537854"/>
            <a:ext cx="6184668" cy="458535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532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3164" y="290946"/>
            <a:ext cx="7469579" cy="59255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Герои СВО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116" y="883501"/>
            <a:ext cx="5733704" cy="548127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7978" y="2036618"/>
            <a:ext cx="7394765" cy="408659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492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842" y="206266"/>
            <a:ext cx="5536277" cy="665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64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6291" y="0"/>
            <a:ext cx="7378289" cy="1371599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СВО: стойкость, верность, </a:t>
            </a:r>
            <a:r>
              <a:rPr lang="ru-RU" sz="3100" b="1" dirty="0" smtClean="0"/>
              <a:t>отвага</a:t>
            </a:r>
            <a:br>
              <a:rPr lang="ru-RU" sz="3100" b="1" dirty="0" smtClean="0"/>
            </a:br>
            <a:r>
              <a:rPr lang="ru-RU" sz="1300" b="1" dirty="0"/>
              <a:t>Постоянная </a:t>
            </a:r>
            <a:r>
              <a:rPr lang="ru-RU" sz="1300" b="1" dirty="0" smtClean="0"/>
              <a:t>экспозиция </a:t>
            </a:r>
            <a:r>
              <a:rPr lang="ru-RU" sz="1300" b="1" dirty="0" smtClean="0">
                <a:hlinkClick r:id="rId2"/>
              </a:rPr>
              <a:t>Музей </a:t>
            </a:r>
            <a:r>
              <a:rPr lang="ru-RU" sz="1300" b="1" dirty="0">
                <a:hlinkClick r:id="rId2"/>
              </a:rPr>
              <a:t>истории костромского </a:t>
            </a:r>
            <a:r>
              <a:rPr lang="ru-RU" sz="1300" b="1" dirty="0" smtClean="0">
                <a:hlinkClick r:id="rId2"/>
              </a:rPr>
              <a:t>края</a:t>
            </a:r>
            <a:r>
              <a:rPr lang="ru-RU" sz="1300" b="1" dirty="0" smtClean="0"/>
              <a:t> </a:t>
            </a:r>
            <a:r>
              <a:rPr lang="ru-RU" sz="1300" b="1" dirty="0" smtClean="0">
                <a:hlinkClick r:id="rId2"/>
              </a:rPr>
              <a:t>ул</a:t>
            </a:r>
            <a:r>
              <a:rPr lang="ru-RU" sz="1300" b="1" dirty="0">
                <a:hlinkClick r:id="rId2"/>
              </a:rPr>
              <a:t>. Дзержинского, 9Б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ru-RU" sz="1300" b="1" i="1" dirty="0"/>
              <a:t>В Костромском музее-заповеднике после масштабной </a:t>
            </a:r>
            <a:r>
              <a:rPr lang="ru-RU" sz="1300" b="1" i="1" dirty="0" err="1"/>
              <a:t>реэкспозиции</a:t>
            </a:r>
            <a:r>
              <a:rPr lang="ru-RU" sz="1300" b="1" i="1" dirty="0"/>
              <a:t> открылась выставка «СВО: стойкость, верность, отвага». Выставка рассказывает о предпосылках, причинах и ходе проведения специальной военной операции, а также об участии в ней костромичей</a:t>
            </a:r>
            <a:r>
              <a:rPr lang="ru-RU" sz="1300" b="1" i="1" dirty="0" smtClean="0"/>
              <a:t>.</a:t>
            </a:r>
            <a:r>
              <a:rPr lang="en-US" sz="1300" b="1" i="1" dirty="0"/>
              <a:t> https://kosmuseum.ru/show/vystavki/svo-stoykost-vernost-otvaga/</a:t>
            </a:r>
            <a:endParaRPr lang="ru-RU" sz="13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32" y="1371599"/>
            <a:ext cx="5213868" cy="39152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577" y="3035722"/>
            <a:ext cx="4595848" cy="352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66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6291" y="224443"/>
            <a:ext cx="7378289" cy="1093637"/>
          </a:xfrm>
        </p:spPr>
        <p:txBody>
          <a:bodyPr>
            <a:normAutofit fontScale="90000"/>
          </a:bodyPr>
          <a:lstStyle/>
          <a:p>
            <a:r>
              <a:rPr lang="ru-RU" sz="1200" u="sng" dirty="0" smtClean="0">
                <a:hlinkClick r:id="rId2"/>
              </a:rPr>
              <a:t/>
            </a:r>
            <a:br>
              <a:rPr lang="ru-RU" sz="1200" u="sng" dirty="0" smtClean="0">
                <a:hlinkClick r:id="rId2"/>
              </a:rPr>
            </a:br>
            <a:r>
              <a:rPr lang="ru-RU" sz="4000" dirty="0"/>
              <a:t>Проект «Герои спецоперации</a:t>
            </a:r>
            <a:r>
              <a:rPr lang="ru-RU" sz="4000" dirty="0" smtClean="0"/>
              <a:t>»</a:t>
            </a:r>
            <a:r>
              <a:rPr lang="ru-RU" sz="1200" u="sng" dirty="0" smtClean="0">
                <a:hlinkClick r:id="rId2"/>
              </a:rPr>
              <a:t/>
            </a:r>
            <a:br>
              <a:rPr lang="ru-RU" sz="1200" u="sng" dirty="0" smtClean="0">
                <a:hlinkClick r:id="rId2"/>
              </a:rPr>
            </a:br>
            <a:r>
              <a:rPr lang="ru-RU" sz="1200" u="sng" dirty="0">
                <a:hlinkClick r:id="rId2"/>
              </a:rPr>
              <a:t/>
            </a:r>
            <a:br>
              <a:rPr lang="ru-RU" sz="1200" u="sng" dirty="0">
                <a:hlinkClick r:id="rId2"/>
              </a:rPr>
            </a:br>
            <a:r>
              <a:rPr lang="ru-RU" sz="2000" u="sng" dirty="0" smtClean="0">
                <a:hlinkClick r:id="rId2"/>
              </a:rPr>
              <a:t>https</a:t>
            </a:r>
            <a:r>
              <a:rPr lang="ru-RU" sz="2000" u="sng" dirty="0">
                <a:hlinkClick r:id="rId2"/>
              </a:rPr>
              <a:t>://xn--80afgaaqda2ccjchhj6ff.xn--p1ai/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" y="1318080"/>
            <a:ext cx="3839181" cy="53953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4322" y="1510231"/>
            <a:ext cx="374332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02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109" y="282633"/>
            <a:ext cx="7170470" cy="79802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От авторов учебника(стр.414)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3132" y="1321368"/>
            <a:ext cx="5244330" cy="5449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72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6467" y="406400"/>
            <a:ext cx="7088112" cy="89474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Дополнительные ресурсы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2607" y="1524000"/>
            <a:ext cx="8581971" cy="4652963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dirty="0" smtClean="0"/>
              <a:t>https</a:t>
            </a:r>
            <a:r>
              <a:rPr lang="ru-RU" dirty="0"/>
              <a:t>://</a:t>
            </a:r>
            <a:r>
              <a:rPr lang="ru-RU" dirty="0" smtClean="0"/>
              <a:t>znanierussia.ru/library/video/rossiya-i-mirovoe-soobshestvo-v-usloviyah-svo-3043</a:t>
            </a:r>
          </a:p>
          <a:p>
            <a:r>
              <a:rPr lang="ru-RU" u="sng" dirty="0">
                <a:hlinkClick r:id="rId2"/>
              </a:rPr>
              <a:t>https://znanierussia.ru/library/video/godovshina-svo-2706</a:t>
            </a:r>
            <a:endParaRPr lang="ru-RU" dirty="0"/>
          </a:p>
          <a:p>
            <a:pPr marL="0" indent="0">
              <a:buNone/>
            </a:pPr>
            <a:r>
              <a:rPr lang="ru-RU" sz="2200" b="1" dirty="0" smtClean="0"/>
              <a:t>Лекции </a:t>
            </a:r>
            <a:r>
              <a:rPr lang="ru-RU" sz="2200" b="1" dirty="0"/>
              <a:t>Россия и мировое сообщество в условиях СВО</a:t>
            </a:r>
          </a:p>
          <a:p>
            <a:pPr marL="0" indent="0">
              <a:buNone/>
            </a:pPr>
            <a:r>
              <a:rPr lang="ru-RU" sz="2200" dirty="0"/>
              <a:t>Дмитрий Андреев, доктор исторических наук , </a:t>
            </a:r>
            <a:r>
              <a:rPr lang="ru-RU" sz="2200" dirty="0" smtClean="0"/>
              <a:t>зам. </a:t>
            </a:r>
            <a:r>
              <a:rPr lang="ru-RU" sz="2200" dirty="0"/>
              <a:t>декана ист. ф-та МГУ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u="sng" dirty="0" smtClean="0">
                <a:hlinkClick r:id="rId3"/>
              </a:rPr>
              <a:t>https</a:t>
            </a:r>
            <a:r>
              <a:rPr lang="ru-RU" u="sng" dirty="0">
                <a:hlinkClick r:id="rId3"/>
              </a:rPr>
              <a:t>://xn--80afgaaqda2ccjchhj6ff.xn--p1ai/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Проект «Герои спецоперации»</a:t>
            </a:r>
          </a:p>
          <a:p>
            <a:endParaRPr lang="ru-RU" sz="2400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375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6416" y="305499"/>
            <a:ext cx="7436328" cy="119910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DA2128"/>
                </a:solidFill>
                <a:latin typeface="Montserrat SemiBold" pitchFamily="2" charset="77"/>
              </a:rPr>
              <a:t>Причины перехода от переговоров к специальной военной операции</a:t>
            </a:r>
            <a:br>
              <a:rPr lang="ru-RU" sz="2400" b="1" dirty="0">
                <a:solidFill>
                  <a:srgbClr val="DA2128"/>
                </a:solidFill>
                <a:latin typeface="Montserrat SemiBold" pitchFamily="2" charset="77"/>
              </a:rPr>
            </a:b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29" y="1213658"/>
            <a:ext cx="8710336" cy="485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7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1842" y="1694688"/>
            <a:ext cx="7200901" cy="44285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4" y="614034"/>
            <a:ext cx="9114756" cy="532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85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7841" y="307570"/>
            <a:ext cx="6511636" cy="58084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DA2128"/>
                </a:solidFill>
                <a:latin typeface="Montserrat SemiBold" pitchFamily="2" charset="77"/>
              </a:rPr>
              <a:t>30 лет дипломатических усилий </a:t>
            </a:r>
            <a:r>
              <a:rPr lang="ru-RU" sz="2400" b="1" dirty="0" smtClean="0">
                <a:solidFill>
                  <a:srgbClr val="DA2128"/>
                </a:solidFill>
                <a:latin typeface="Montserrat SemiBold" pitchFamily="2" charset="77"/>
              </a:rPr>
              <a:t>России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19898" y="1005839"/>
            <a:ext cx="3462845" cy="5469775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4" name="Прямоугольник 8">
            <a:extLst>
              <a:ext uri="{FF2B5EF4-FFF2-40B4-BE49-F238E27FC236}">
                <a16:creationId xmlns:a16="http://schemas.microsoft.com/office/drawing/2014/main" id="{7FFB7A5D-E2CF-488E-8360-674A5F893C08}"/>
              </a:ext>
            </a:extLst>
          </p:cNvPr>
          <p:cNvSpPr/>
          <p:nvPr/>
        </p:nvSpPr>
        <p:spPr>
          <a:xfrm>
            <a:off x="1014153" y="888413"/>
            <a:ext cx="4330930" cy="5711891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101600" dist="254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t"/>
          <a:lstStyle/>
          <a:p>
            <a:pPr marL="225425" indent="-225425" algn="ctr"/>
            <a:r>
              <a:rPr lang="ru-RU" dirty="0">
                <a:solidFill>
                  <a:srgbClr val="0D54A0"/>
                </a:solidFill>
                <a:latin typeface="Montserrat Medium" pitchFamily="2" charset="77"/>
                <a:sym typeface="Calibri"/>
              </a:rPr>
              <a:t>Россию не слышали</a:t>
            </a:r>
          </a:p>
          <a:p>
            <a:pPr marL="225425" indent="-225425" algn="ctr"/>
            <a:endParaRPr lang="ru-RU" dirty="0">
              <a:solidFill>
                <a:srgbClr val="0D54A0"/>
              </a:solidFill>
              <a:latin typeface="Montserrat Medium" pitchFamily="2" charset="77"/>
              <a:sym typeface="Calibri"/>
            </a:endParaRPr>
          </a:p>
          <a:p>
            <a:pPr marL="225425" indent="-225425" algn="ctr"/>
            <a:endParaRPr lang="ru-RU" dirty="0">
              <a:solidFill>
                <a:srgbClr val="0D54A0"/>
              </a:solidFill>
              <a:latin typeface="Montserrat Medium" pitchFamily="2" charset="77"/>
              <a:sym typeface="Calibri"/>
            </a:endParaRPr>
          </a:p>
          <a:p>
            <a:pPr marL="914400" indent="-914400"/>
            <a:r>
              <a:rPr lang="ru-RU" sz="1400" dirty="0">
                <a:solidFill>
                  <a:srgbClr val="0D54A0"/>
                </a:solidFill>
                <a:latin typeface="Montserrat Medium" pitchFamily="2" charset="77"/>
                <a:sym typeface="Calibri"/>
              </a:rPr>
              <a:t>1992 –	«Стокгольмский демарш» </a:t>
            </a:r>
            <a:r>
              <a:rPr lang="ru-RU" sz="1400" dirty="0" err="1">
                <a:solidFill>
                  <a:srgbClr val="0D54A0"/>
                </a:solidFill>
                <a:latin typeface="Montserrat Medium" pitchFamily="2" charset="77"/>
                <a:sym typeface="Calibri"/>
              </a:rPr>
              <a:t>А.Козырева</a:t>
            </a:r>
            <a:r>
              <a:rPr lang="ru-RU" sz="1400" dirty="0">
                <a:solidFill>
                  <a:srgbClr val="0D54A0"/>
                </a:solidFill>
                <a:latin typeface="Montserrat Medium" pitchFamily="2" charset="77"/>
                <a:sym typeface="Calibri"/>
              </a:rPr>
              <a:t> на СБСЕ</a:t>
            </a:r>
          </a:p>
          <a:p>
            <a:pPr marL="914400" indent="-914400"/>
            <a:r>
              <a:rPr lang="ru-RU" sz="1400" dirty="0">
                <a:solidFill>
                  <a:srgbClr val="0D54A0"/>
                </a:solidFill>
                <a:latin typeface="Montserrat Medium" pitchFamily="2" charset="77"/>
                <a:sym typeface="Calibri"/>
              </a:rPr>
              <a:t>1994 –	Выступление </a:t>
            </a:r>
            <a:r>
              <a:rPr lang="ru-RU" sz="1400" dirty="0" err="1">
                <a:solidFill>
                  <a:srgbClr val="0D54A0"/>
                </a:solidFill>
                <a:latin typeface="Montserrat Medium" pitchFamily="2" charset="77"/>
                <a:sym typeface="Calibri"/>
              </a:rPr>
              <a:t>Б.Ельцина</a:t>
            </a:r>
            <a:r>
              <a:rPr lang="ru-RU" sz="1400" dirty="0">
                <a:solidFill>
                  <a:srgbClr val="0D54A0"/>
                </a:solidFill>
                <a:latin typeface="Montserrat Medium" pitchFamily="2" charset="77"/>
                <a:sym typeface="Calibri"/>
              </a:rPr>
              <a:t> в Будапеште о «холодном мире» в случае расширения НАТО</a:t>
            </a:r>
          </a:p>
          <a:p>
            <a:pPr marL="914400" indent="-914400"/>
            <a:r>
              <a:rPr lang="ru-RU" sz="1400" dirty="0">
                <a:solidFill>
                  <a:srgbClr val="0D54A0"/>
                </a:solidFill>
                <a:latin typeface="Montserrat Medium" pitchFamily="2" charset="77"/>
                <a:sym typeface="Calibri"/>
              </a:rPr>
              <a:t>2001 –	Выступление </a:t>
            </a:r>
            <a:r>
              <a:rPr lang="ru-RU" sz="1400" dirty="0" err="1">
                <a:solidFill>
                  <a:srgbClr val="0D54A0"/>
                </a:solidFill>
                <a:latin typeface="Montserrat Medium" pitchFamily="2" charset="77"/>
                <a:sym typeface="Calibri"/>
              </a:rPr>
              <a:t>В.Путина</a:t>
            </a:r>
            <a:r>
              <a:rPr lang="ru-RU" sz="1400" dirty="0">
                <a:solidFill>
                  <a:srgbClr val="0D54A0"/>
                </a:solidFill>
                <a:latin typeface="Montserrat Medium" pitchFamily="2" charset="77"/>
                <a:sym typeface="Calibri"/>
              </a:rPr>
              <a:t> в Бундестаге на немецком языке</a:t>
            </a:r>
          </a:p>
          <a:p>
            <a:pPr marL="914400" indent="-914400"/>
            <a:r>
              <a:rPr lang="ru-RU" sz="1400" dirty="0">
                <a:solidFill>
                  <a:srgbClr val="0D54A0"/>
                </a:solidFill>
                <a:latin typeface="Montserrat Medium" pitchFamily="2" charset="77"/>
                <a:sym typeface="Calibri"/>
              </a:rPr>
              <a:t>2007 – 	Мюнхенская речь </a:t>
            </a:r>
            <a:r>
              <a:rPr lang="ru-RU" sz="1400" dirty="0" err="1">
                <a:solidFill>
                  <a:srgbClr val="0D54A0"/>
                </a:solidFill>
                <a:latin typeface="Montserrat Medium" pitchFamily="2" charset="77"/>
                <a:sym typeface="Calibri"/>
              </a:rPr>
              <a:t>В.Путина</a:t>
            </a:r>
            <a:endParaRPr lang="ru-RU" sz="1400" dirty="0">
              <a:solidFill>
                <a:srgbClr val="0D54A0"/>
              </a:solidFill>
              <a:latin typeface="Montserrat Medium" pitchFamily="2" charset="77"/>
              <a:sym typeface="Calibri"/>
            </a:endParaRPr>
          </a:p>
          <a:p>
            <a:pPr marL="914400" indent="-914400"/>
            <a:r>
              <a:rPr lang="ru-RU" sz="1400" dirty="0">
                <a:solidFill>
                  <a:srgbClr val="0D54A0"/>
                </a:solidFill>
                <a:latin typeface="Montserrat Medium" pitchFamily="2" charset="77"/>
                <a:sym typeface="Calibri"/>
              </a:rPr>
              <a:t>2008 – 	«Пять позиций» </a:t>
            </a:r>
            <a:r>
              <a:rPr lang="ru-RU" sz="1400" dirty="0" err="1">
                <a:solidFill>
                  <a:srgbClr val="0D54A0"/>
                </a:solidFill>
                <a:latin typeface="Montserrat Medium" pitchFamily="2" charset="77"/>
                <a:sym typeface="Calibri"/>
              </a:rPr>
              <a:t>Д.Медведева</a:t>
            </a:r>
            <a:r>
              <a:rPr lang="ru-RU" sz="1400" dirty="0">
                <a:solidFill>
                  <a:srgbClr val="0D54A0"/>
                </a:solidFill>
                <a:latin typeface="Montserrat Medium" pitchFamily="2" charset="77"/>
                <a:sym typeface="Calibri"/>
              </a:rPr>
              <a:t> о жизненных интересах России</a:t>
            </a:r>
          </a:p>
          <a:p>
            <a:pPr marL="225425" indent="-225425"/>
            <a:endParaRPr lang="ru-RU" sz="1400" dirty="0">
              <a:solidFill>
                <a:srgbClr val="0D54A0"/>
              </a:solidFill>
              <a:latin typeface="Montserrat Medium" pitchFamily="2" charset="77"/>
              <a:sym typeface="Calibri"/>
            </a:endParaRPr>
          </a:p>
          <a:p>
            <a:pPr marL="225425" indent="-225425"/>
            <a:endParaRPr lang="ru-RU" sz="1400" dirty="0">
              <a:solidFill>
                <a:srgbClr val="0D54A0"/>
              </a:solidFill>
              <a:latin typeface="Montserrat Medium" pitchFamily="2" charset="77"/>
              <a:sym typeface="Calibri"/>
            </a:endParaRPr>
          </a:p>
          <a:p>
            <a:pPr marL="225425" indent="-225425"/>
            <a:r>
              <a:rPr lang="ru-RU" sz="1400" dirty="0">
                <a:solidFill>
                  <a:srgbClr val="0D54A0"/>
                </a:solidFill>
                <a:latin typeface="Montserrat Medium" pitchFamily="2" charset="77"/>
                <a:sym typeface="Calibri"/>
              </a:rPr>
              <a:t>1 февраля 2008 – «Нет значит нет», (проигнорированная) записка У. Бернса:</a:t>
            </a:r>
          </a:p>
          <a:p>
            <a:pPr marL="225425" indent="-225425"/>
            <a:r>
              <a:rPr lang="ru-RU" sz="1400" dirty="0">
                <a:solidFill>
                  <a:srgbClr val="0D54A0"/>
                </a:solidFill>
                <a:latin typeface="Montserrat Medium" pitchFamily="2" charset="77"/>
                <a:sym typeface="Calibri"/>
              </a:rPr>
              <a:t>«Расширение НАТО – потенциальная военная угроза для России. Российские возражения эмоциональны и конкретны. Россия сегодня ощущает себя способной дать ответ на действия, которые она считает противоречащими ее национальным интересам».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411" y="888413"/>
            <a:ext cx="3906753" cy="558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45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" y="626502"/>
            <a:ext cx="8661325" cy="492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90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5469" y="315884"/>
            <a:ext cx="7727274" cy="698269"/>
          </a:xfrm>
        </p:spPr>
        <p:txBody>
          <a:bodyPr>
            <a:normAutofit/>
          </a:bodyPr>
          <a:lstStyle/>
          <a:p>
            <a:r>
              <a:rPr lang="ru-RU" sz="2400" b="1">
                <a:solidFill>
                  <a:srgbClr val="DA2128"/>
                </a:solidFill>
                <a:latin typeface="Montserrat SemiBold" pitchFamily="2" charset="77"/>
              </a:rPr>
              <a:t>Иррациональность санкций</a:t>
            </a:r>
            <a:endParaRPr lang="ru-RU" sz="2400" b="1" dirty="0">
              <a:solidFill>
                <a:srgbClr val="DA2128"/>
              </a:solidFill>
              <a:latin typeface="Montserrat SemiBold" pitchFamily="2" charset="77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22" y="1850820"/>
            <a:ext cx="8217143" cy="374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37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5469" y="282632"/>
            <a:ext cx="7124007" cy="581891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DA2128"/>
                </a:solidFill>
                <a:latin typeface="Montserrat SemiBold" pitchFamily="2" charset="77"/>
              </a:rPr>
              <a:t>Украина нацелена на присоединение к </a:t>
            </a:r>
            <a:r>
              <a:rPr lang="ru-RU" sz="2400" b="1" dirty="0" smtClean="0">
                <a:solidFill>
                  <a:srgbClr val="DA2128"/>
                </a:solidFill>
                <a:latin typeface="Montserrat SemiBold" pitchFamily="2" charset="77"/>
              </a:rPr>
              <a:t>НАТО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35" y="1596043"/>
            <a:ext cx="8477819" cy="437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29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07" y="1054955"/>
            <a:ext cx="8877993" cy="489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76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86" y="1039091"/>
            <a:ext cx="8662833" cy="518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199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83665bc47e6010481530ff13b01ab3537064e7"/>
</p:tagLst>
</file>

<file path=ppt/theme/theme1.xml><?xml version="1.0" encoding="utf-8"?>
<a:theme xmlns:a="http://schemas.openxmlformats.org/drawingml/2006/main" name="КОИРО2">
  <a:themeElements>
    <a:clrScheme name="КОИРО">
      <a:dk1>
        <a:srgbClr val="181818"/>
      </a:dk1>
      <a:lt1>
        <a:srgbClr val="FFFFFF"/>
      </a:lt1>
      <a:dk2>
        <a:srgbClr val="3E6128"/>
      </a:dk2>
      <a:lt2>
        <a:srgbClr val="F2F2F2"/>
      </a:lt2>
      <a:accent1>
        <a:srgbClr val="338558"/>
      </a:accent1>
      <a:accent2>
        <a:srgbClr val="C00000"/>
      </a:accent2>
      <a:accent3>
        <a:srgbClr val="A5A5A5"/>
      </a:accent3>
      <a:accent4>
        <a:srgbClr val="2E481E"/>
      </a:accent4>
      <a:accent5>
        <a:srgbClr val="800000"/>
      </a:accent5>
      <a:accent6>
        <a:srgbClr val="323F4F"/>
      </a:accent6>
      <a:hlink>
        <a:srgbClr val="29401A"/>
      </a:hlink>
      <a:folHlink>
        <a:srgbClr val="C00000"/>
      </a:folHlink>
    </a:clrScheme>
    <a:fontScheme name="КОИРО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ИРО2" id="{4BB1C634-15C3-4DD6-B97C-DFF39F42870C}" vid="{7019F9F6-4BBD-49F0-8A48-626BD501D53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2A61F3-6D26-4FE6-B3C3-7DBCEE5FD245}"/>
</file>

<file path=customXml/itemProps2.xml><?xml version="1.0" encoding="utf-8"?>
<ds:datastoreItem xmlns:ds="http://schemas.openxmlformats.org/officeDocument/2006/customXml" ds:itemID="{83705938-D096-4294-B2AE-CDF198CD67A7}"/>
</file>

<file path=customXml/itemProps3.xml><?xml version="1.0" encoding="utf-8"?>
<ds:datastoreItem xmlns:ds="http://schemas.openxmlformats.org/officeDocument/2006/customXml" ds:itemID="{737873E9-5632-4C51-AE80-DE7FA2CE9D8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3851</TotalTime>
  <Words>84</Words>
  <Application>Microsoft Office PowerPoint</Application>
  <PresentationFormat>Экран (4:3)</PresentationFormat>
  <Paragraphs>34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Garamond</vt:lpstr>
      <vt:lpstr>Montserrat Medium</vt:lpstr>
      <vt:lpstr>Montserrat SemiBold</vt:lpstr>
      <vt:lpstr>Times New Roman</vt:lpstr>
      <vt:lpstr>КОИРО2</vt:lpstr>
      <vt:lpstr>Причины СВО.  СВО и российское общество</vt:lpstr>
      <vt:lpstr>Причины перехода от переговоров к специальной военной операции </vt:lpstr>
      <vt:lpstr>Презентация PowerPoint</vt:lpstr>
      <vt:lpstr>30 лет дипломатических усилий России</vt:lpstr>
      <vt:lpstr>Презентация PowerPoint</vt:lpstr>
      <vt:lpstr>Иррациональность санкций</vt:lpstr>
      <vt:lpstr>Украина нацелена на присоединение к НАТО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Герои СВО</vt:lpstr>
      <vt:lpstr>Презентация PowerPoint</vt:lpstr>
      <vt:lpstr>СВО: стойкость, верность, отвага Постоянная экспозиция Музей истории костромского края ул. Дзержинского, 9Б В Костромском музее-заповеднике после масштабной реэкспозиции открылась выставка «СВО: стойкость, верность, отвага». Выставка рассказывает о предпосылках, причинах и ходе проведения специальной военной операции, а также об участии в ней костромичей. https://kosmuseum.ru/show/vystavki/svo-stoykost-vernost-otvaga/</vt:lpstr>
      <vt:lpstr> Проект «Герои спецоперации»  https://xn--80afgaaqda2ccjchhj6ff.xn--p1ai/ </vt:lpstr>
      <vt:lpstr>От авторов учебника(стр.414)</vt:lpstr>
      <vt:lpstr>Дополнительные ресурсы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внеурочной деятельности по обществознанию</dc:title>
  <dc:creator>User</dc:creator>
  <cp:lastModifiedBy>User</cp:lastModifiedBy>
  <cp:revision>266</cp:revision>
  <cp:lastPrinted>2019-08-13T12:22:39Z</cp:lastPrinted>
  <dcterms:created xsi:type="dcterms:W3CDTF">2019-03-15T07:41:58Z</dcterms:created>
  <dcterms:modified xsi:type="dcterms:W3CDTF">2024-09-16T13:15:43Z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