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6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7" r:id="rId2"/>
    <p:sldId id="263" r:id="rId3"/>
    <p:sldId id="273" r:id="rId4"/>
    <p:sldId id="335" r:id="rId5"/>
    <p:sldId id="276" r:id="rId6"/>
    <p:sldId id="261" r:id="rId7"/>
    <p:sldId id="277" r:id="rId8"/>
    <p:sldId id="279" r:id="rId9"/>
    <p:sldId id="319" r:id="rId10"/>
    <p:sldId id="320" r:id="rId11"/>
    <p:sldId id="280" r:id="rId12"/>
    <p:sldId id="321" r:id="rId13"/>
    <p:sldId id="278" r:id="rId14"/>
    <p:sldId id="262" r:id="rId15"/>
    <p:sldId id="275" r:id="rId16"/>
    <p:sldId id="260" r:id="rId17"/>
    <p:sldId id="272" r:id="rId18"/>
    <p:sldId id="264" r:id="rId19"/>
    <p:sldId id="284" r:id="rId20"/>
    <p:sldId id="285" r:id="rId21"/>
    <p:sldId id="286" r:id="rId22"/>
    <p:sldId id="287" r:id="rId23"/>
    <p:sldId id="289" r:id="rId24"/>
    <p:sldId id="323" r:id="rId25"/>
    <p:sldId id="290" r:id="rId26"/>
    <p:sldId id="288" r:id="rId27"/>
    <p:sldId id="265" r:id="rId28"/>
    <p:sldId id="291" r:id="rId29"/>
    <p:sldId id="293" r:id="rId30"/>
    <p:sldId id="292" r:id="rId31"/>
    <p:sldId id="268" r:id="rId32"/>
    <p:sldId id="295" r:id="rId33"/>
    <p:sldId id="294" r:id="rId34"/>
    <p:sldId id="269" r:id="rId35"/>
    <p:sldId id="296" r:id="rId36"/>
    <p:sldId id="297" r:id="rId37"/>
    <p:sldId id="298" r:id="rId38"/>
    <p:sldId id="299" r:id="rId39"/>
    <p:sldId id="322" r:id="rId40"/>
    <p:sldId id="300" r:id="rId41"/>
    <p:sldId id="301" r:id="rId42"/>
    <p:sldId id="303" r:id="rId43"/>
    <p:sldId id="307" r:id="rId44"/>
    <p:sldId id="309" r:id="rId45"/>
    <p:sldId id="310" r:id="rId46"/>
    <p:sldId id="311" r:id="rId47"/>
    <p:sldId id="312" r:id="rId48"/>
    <p:sldId id="313" r:id="rId49"/>
    <p:sldId id="326" r:id="rId50"/>
    <p:sldId id="315" r:id="rId51"/>
    <p:sldId id="325" r:id="rId52"/>
    <p:sldId id="327" r:id="rId53"/>
    <p:sldId id="333" r:id="rId54"/>
    <p:sldId id="330" r:id="rId55"/>
    <p:sldId id="314" r:id="rId56"/>
    <p:sldId id="334" r:id="rId57"/>
    <p:sldId id="331" r:id="rId58"/>
    <p:sldId id="332" r:id="rId59"/>
    <p:sldId id="306" r:id="rId60"/>
    <p:sldId id="316" r:id="rId61"/>
    <p:sldId id="318" r:id="rId62"/>
    <p:sldId id="317" r:id="rId63"/>
    <p:sldId id="270" r:id="rId64"/>
    <p:sldId id="271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81" autoAdjust="0"/>
    <p:restoredTop sz="99538" autoAdjust="0"/>
  </p:normalViewPr>
  <p:slideViewPr>
    <p:cSldViewPr snapToGrid="0">
      <p:cViewPr varScale="1">
        <p:scale>
          <a:sx n="85" d="100"/>
          <a:sy n="85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 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47255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9185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+ Два объекта з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84" y="313267"/>
            <a:ext cx="8262257" cy="8128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516" y="1737782"/>
            <a:ext cx="3985683" cy="48154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2441" y="1724025"/>
            <a:ext cx="3886200" cy="48291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73842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+ Два объекта _с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0933"/>
            <a:ext cx="8262257" cy="92286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664757"/>
            <a:ext cx="4104217" cy="48715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707" y="1664758"/>
            <a:ext cx="3886200" cy="48715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18991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леная вертика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155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892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леная вертика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115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5" y="204597"/>
            <a:ext cx="8089900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684616" y="1231900"/>
            <a:ext cx="8089498" cy="4741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870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правы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7960"/>
            <a:ext cx="9144000" cy="320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76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пра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30" y="302133"/>
            <a:ext cx="8508153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7960"/>
            <a:ext cx="9144000" cy="32004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quarter" idx="10"/>
          </p:nvPr>
        </p:nvSpPr>
        <p:spPr>
          <a:xfrm>
            <a:off x="355600" y="1365250"/>
            <a:ext cx="8507413" cy="49990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1506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левы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5392"/>
            <a:ext cx="9144000" cy="292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29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 л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238" y="302133"/>
            <a:ext cx="8495961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5392"/>
            <a:ext cx="9144000" cy="29260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342900" y="1304925"/>
            <a:ext cx="8496300" cy="50466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5060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зелен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1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2601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зеленая 2+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302133"/>
            <a:ext cx="8034527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04672" y="1365885"/>
            <a:ext cx="8034528" cy="53153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13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1" y="1743455"/>
            <a:ext cx="7200901" cy="168116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1" y="3814309"/>
            <a:ext cx="7200901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860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сер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5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749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 серая 2+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302133"/>
            <a:ext cx="8034527" cy="72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04672" y="1365885"/>
            <a:ext cx="8034528" cy="53153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53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265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15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0"/>
          </p:nvPr>
        </p:nvSpPr>
        <p:spPr>
          <a:xfrm>
            <a:off x="628651" y="1614488"/>
            <a:ext cx="8129588" cy="47291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270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628650" y="1471613"/>
            <a:ext cx="4400550" cy="485775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329238" y="1471613"/>
            <a:ext cx="3429000" cy="485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911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5329238" y="1471613"/>
            <a:ext cx="3429000" cy="485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Рисунок SmartArt 4"/>
          <p:cNvSpPr>
            <a:spLocks noGrp="1"/>
          </p:cNvSpPr>
          <p:nvPr>
            <p:ph type="dgm" sz="quarter" idx="12"/>
          </p:nvPr>
        </p:nvSpPr>
        <p:spPr>
          <a:xfrm>
            <a:off x="628650" y="1471613"/>
            <a:ext cx="4471988" cy="48577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924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29588" cy="82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628651" y="1514475"/>
            <a:ext cx="3957638" cy="50149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1"/>
          </p:nvPr>
        </p:nvSpPr>
        <p:spPr>
          <a:xfrm>
            <a:off x="4843463" y="1514475"/>
            <a:ext cx="3957637" cy="50149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428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3" y="2724851"/>
            <a:ext cx="3935633" cy="86501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186266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/>
                </a:solidFill>
              </a:rPr>
              <a:t>КОНТАКТЫ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2776"/>
          <a:stretch/>
        </p:blipFill>
        <p:spPr>
          <a:xfrm>
            <a:off x="2561766" y="3893136"/>
            <a:ext cx="1324432" cy="1330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36" y="3903133"/>
            <a:ext cx="1285304" cy="1315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09" y="3901603"/>
            <a:ext cx="1290690" cy="1303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774370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327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_зелены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06" y="1455667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706" y="470115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6089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_серы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406899"/>
            <a:ext cx="7788729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788729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45512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90110"/>
            <a:ext cx="7642860" cy="68338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823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_с лин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60543"/>
            <a:ext cx="7642860" cy="68338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94" y="973496"/>
            <a:ext cx="7286164" cy="2343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451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линией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492" y="260543"/>
            <a:ext cx="7642860" cy="683386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31019"/>
            <a:ext cx="1012698" cy="1001569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158496" y="1438656"/>
            <a:ext cx="8753856" cy="50718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2" y="1047466"/>
            <a:ext cx="7808891" cy="93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685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_зелены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450" y="102247"/>
            <a:ext cx="7894865" cy="108037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450" y="1667933"/>
            <a:ext cx="8102128" cy="4868334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053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_серы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31800"/>
            <a:ext cx="8245929" cy="77893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00200"/>
            <a:ext cx="8245929" cy="48175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475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86408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9" r:id="rId2"/>
    <p:sldLayoutId id="2147483714" r:id="rId3"/>
    <p:sldLayoutId id="2147483715" r:id="rId4"/>
    <p:sldLayoutId id="2147483721" r:id="rId5"/>
    <p:sldLayoutId id="2147483722" r:id="rId6"/>
    <p:sldLayoutId id="2147483724" r:id="rId7"/>
    <p:sldLayoutId id="2147483712" r:id="rId8"/>
    <p:sldLayoutId id="2147483723" r:id="rId9"/>
    <p:sldLayoutId id="2147483717" r:id="rId10"/>
    <p:sldLayoutId id="2147483718" r:id="rId11"/>
    <p:sldLayoutId id="2147483728" r:id="rId12"/>
    <p:sldLayoutId id="2147483725" r:id="rId13"/>
    <p:sldLayoutId id="2147483729" r:id="rId14"/>
    <p:sldLayoutId id="2147483726" r:id="rId15"/>
    <p:sldLayoutId id="2147483727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05" r:id="rId22"/>
    <p:sldLayoutId id="2147483735" r:id="rId23"/>
    <p:sldLayoutId id="2147483736" r:id="rId24"/>
    <p:sldLayoutId id="2147483737" r:id="rId25"/>
    <p:sldLayoutId id="2147483738" r:id="rId26"/>
    <p:sldLayoutId id="214748372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5271" y="1324346"/>
            <a:ext cx="7634493" cy="2597659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Сопровождение учителем- дефектологом обучающихся с ОВЗ различных  нозологий. </a:t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Специфика организации и проведение дефектологической работы.</a:t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Подготовила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учитель – дефектолог высшей категории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ГКОУ Никольской школы- интернат</a:t>
            </a:r>
          </a:p>
          <a:p>
            <a:pPr algn="ctr"/>
            <a:r>
              <a:rPr lang="ru-RU" altLang="ru-RU" b="1" dirty="0" err="1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Яровицына</a:t>
            </a:r>
            <a:r>
              <a:rPr lang="ru-RU" altLang="ru-RU" b="1" dirty="0" smtClean="0"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 С.П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089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ownloads\22-08-2024_08-05-25 (1)\1724303055213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32999" y="-504925"/>
            <a:ext cx="4682838" cy="8325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     Протокол обследования </a:t>
            </a:r>
            <a:endParaRPr lang="ru-RU" sz="2400" dirty="0"/>
          </a:p>
        </p:txBody>
      </p:sp>
      <p:pic>
        <p:nvPicPr>
          <p:cNvPr id="3074" name="Picture 2" descr="C:\Users\1\Downloads\22-08-2024_08-54-58\1724306086422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428" y="1285875"/>
            <a:ext cx="3804047" cy="5072063"/>
          </a:xfrm>
          <a:prstGeom prst="rect">
            <a:avLst/>
          </a:prstGeom>
          <a:noFill/>
        </p:spPr>
      </p:pic>
      <p:pic>
        <p:nvPicPr>
          <p:cNvPr id="3075" name="Picture 3" descr="C:\Users\1\Downloads\22-08-2024_08-54-58\1724306086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252" y="1260760"/>
            <a:ext cx="3823857" cy="5098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9109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cs typeface="Times New Roman" pitchFamily="18" charset="0"/>
              </a:rPr>
              <a:t>Карта  динамического развития для </a:t>
            </a:r>
            <a:r>
              <a:rPr lang="ru-RU" sz="2800" dirty="0" smtClean="0"/>
              <a:t>отслеживания динамики коррекционного воздействия</a:t>
            </a:r>
            <a:endParaRPr lang="ru-RU" sz="2800" dirty="0"/>
          </a:p>
        </p:txBody>
      </p:sp>
      <p:pic>
        <p:nvPicPr>
          <p:cNvPr id="4098" name="Picture 2" descr="C:\Users\1\Downloads\22-08-2024_08-54-58\1724306086471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19" y="1445659"/>
            <a:ext cx="3850464" cy="5133953"/>
          </a:xfrm>
          <a:prstGeom prst="rect">
            <a:avLst/>
          </a:prstGeom>
          <a:noFill/>
        </p:spPr>
      </p:pic>
      <p:pic>
        <p:nvPicPr>
          <p:cNvPr id="4099" name="Picture 3" descr="C:\Users\1\Downloads\22-08-2024_08-54-58\1724306086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860" y="1408547"/>
            <a:ext cx="3905249" cy="5206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Взаимодействие с учителем.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1.Учитель знакомит  с учебной программой.</a:t>
            </a:r>
          </a:p>
          <a:p>
            <a:r>
              <a:rPr lang="ru-RU" sz="2400" dirty="0" smtClean="0">
                <a:cs typeface="Times New Roman" pitchFamily="18" charset="0"/>
              </a:rPr>
              <a:t>2.Сообщает о применяемых методах, приемах и технологиях обучения.</a:t>
            </a:r>
          </a:p>
          <a:p>
            <a:r>
              <a:rPr lang="ru-RU" sz="2400" dirty="0" smtClean="0">
                <a:cs typeface="Times New Roman" pitchFamily="18" charset="0"/>
              </a:rPr>
              <a:t>3. Знакомит с индивидуальными особенностями ребенка, с социальным статусом семьи (вновь поступивших учеников).</a:t>
            </a:r>
          </a:p>
          <a:p>
            <a:r>
              <a:rPr lang="ru-RU" sz="2400" dirty="0" smtClean="0">
                <a:cs typeface="Times New Roman" pitchFamily="18" charset="0"/>
              </a:rPr>
              <a:t>4. С учителем обсуждается план коррекционного направления работы.</a:t>
            </a:r>
          </a:p>
          <a:p>
            <a:r>
              <a:rPr lang="ru-RU" sz="2400" dirty="0" smtClean="0">
                <a:cs typeface="Times New Roman" pitchFamily="18" charset="0"/>
              </a:rPr>
              <a:t>5.Находимся во взаимосвязи с учителем – логопедом и педагогом психологом.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8638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latin typeface="Times New Roman" pitchFamily="18" charset="0"/>
                <a:cs typeface="Times New Roman" pitchFamily="18" charset="0"/>
              </a:rPr>
              <a:t>Содержание работы с обучающимися с     ОВЗ различных нозологий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390143" y="1137423"/>
            <a:ext cx="7571827" cy="5720577"/>
          </a:xfrm>
        </p:spPr>
        <p:txBody>
          <a:bodyPr>
            <a:normAutofit fontScale="62500" lnSpcReduction="20000"/>
          </a:bodyPr>
          <a:lstStyle/>
          <a:p>
            <a:r>
              <a:rPr lang="ru-RU" altLang="ru-RU" dirty="0" smtClean="0">
                <a:latin typeface="Monotype Corsiva" pitchFamily="66" charset="0"/>
              </a:rPr>
              <a:t> </a:t>
            </a:r>
            <a:r>
              <a:rPr lang="ru-RU" sz="4300" b="1" dirty="0" smtClean="0"/>
              <a:t>Содержание работы с обучающимися с ЗПР: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Нормализация ведущей деятельности;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Преодоление трудностей в овладении учебными ЗУН, развитие основных мыслительных процессов;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Поддержка в освоении АООП, коррекция индивидуальных пробелов знаний 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Развитие пространственно- временных представлений;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Повышение мотивации к обучению.</a:t>
            </a:r>
          </a:p>
          <a:p>
            <a:pPr>
              <a:spcBef>
                <a:spcPts val="0"/>
              </a:spcBef>
            </a:pPr>
            <a:r>
              <a:rPr lang="ru-RU" sz="4300" b="1" dirty="0" smtClean="0"/>
              <a:t>Содержание работы с обучающимися с УО: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Развитие познавательной деятельности;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Помощь в освоении АООП;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Формирование представлений о предметах и явлениях окружающего мира;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Развитие пространственного восприятия и зрительно- моторной координации;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Развитие мелкой моторики рук;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4300" dirty="0" smtClean="0"/>
              <a:t>Развитие мотивации к обучению.</a:t>
            </a:r>
          </a:p>
          <a:p>
            <a:endParaRPr lang="ru-RU" dirty="0" smtClean="0"/>
          </a:p>
          <a:p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8361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69492" y="176270"/>
            <a:ext cx="7642860" cy="103558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Содержание деятельности учителя- дефектолога направлено на решение задач: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cs typeface="Times New Roman" pitchFamily="18" charset="0"/>
              </a:rPr>
              <a:t>Выявление трудностей обучающегося.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cs typeface="Times New Roman" pitchFamily="18" charset="0"/>
              </a:rPr>
              <a:t>Динамическое изучение уровня умственного развития ребенка и результатов коррекционного воздействия.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cs typeface="Times New Roman" pitchFamily="18" charset="0"/>
              </a:rPr>
              <a:t>Отслеживание соответствия выбранной программы, форм, методов и приемов обучения реальным достижениям и уровню развития ребенка.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cs typeface="Times New Roman" pitchFamily="18" charset="0"/>
              </a:rPr>
              <a:t>Проведение индивидуальных и групповых коррекционных занятий.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dirty="0" smtClean="0">
                <a:cs typeface="Times New Roman" pitchFamily="18" charset="0"/>
              </a:rPr>
              <a:t>Консультирование педагогов и родителей по проблемам развития, обучения и воспитания детей с ОВЗ в соответствии с индивидуальными особенностями ребенка.</a:t>
            </a:r>
          </a:p>
          <a:p>
            <a:pPr>
              <a:defRPr/>
            </a:pPr>
            <a:endParaRPr lang="ru-RU" altLang="ru-RU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670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этап-Коррекционное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направление: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236555" y="1137423"/>
            <a:ext cx="8753856" cy="54752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537" y="2464420"/>
            <a:ext cx="2408663" cy="18511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коррекционно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развивающей работы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46088" y="1527718"/>
            <a:ext cx="5163015" cy="434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Сенсорное и сенсомоторное развитие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46088" y="2085278"/>
            <a:ext cx="5207621" cy="446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когнитивной сферы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68390" y="2665141"/>
            <a:ext cx="5218771" cy="40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Нормализация ведущей деятельности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46089" y="3200400"/>
            <a:ext cx="5229921" cy="446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пространственно- временных представлений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34937" y="3836019"/>
            <a:ext cx="5207620" cy="468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о предметах и явлениях окружающего мира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57241" y="4449337"/>
            <a:ext cx="5218770" cy="501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 математических представлений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46089" y="5096107"/>
            <a:ext cx="5241072" cy="40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Помощь в освоении грамоты, чтения, письма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57238" y="5675972"/>
            <a:ext cx="5218771" cy="345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Обогащение словаря, связной речи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46088" y="6166624"/>
            <a:ext cx="521877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Помощь в освоении  АООП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520176" y="1873405"/>
            <a:ext cx="947853" cy="568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843561" y="2352907"/>
            <a:ext cx="613317" cy="323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865863" y="2910468"/>
            <a:ext cx="602166" cy="66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810107" y="3334215"/>
            <a:ext cx="65792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854712" y="3735659"/>
            <a:ext cx="602166" cy="312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798956" y="4125951"/>
            <a:ext cx="680224" cy="479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2598234" y="4382429"/>
            <a:ext cx="858644" cy="769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6200000" flipH="1">
            <a:off x="2224668" y="4599877"/>
            <a:ext cx="1416205" cy="1070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1951464" y="4806175"/>
            <a:ext cx="1817649" cy="1148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4910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3706" y="429660"/>
            <a:ext cx="7933687" cy="34844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1.Сенсорное и сенсомоторное развитие:</a:t>
            </a:r>
            <a:br>
              <a:rPr lang="ru-RU" sz="2800" b="1" dirty="0" smtClean="0"/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А) </a:t>
            </a:r>
            <a:r>
              <a:rPr lang="ru-RU" sz="2800" dirty="0" smtClean="0">
                <a:latin typeface="+mn-lt"/>
                <a:cs typeface="Times New Roman" pitchFamily="18" charset="0"/>
              </a:rPr>
              <a:t>Развитие зрительного анализатора и пространственного     восприятия элементов букв, цифр.</a:t>
            </a:r>
            <a:br>
              <a:rPr lang="ru-RU" sz="2800" dirty="0" smtClean="0">
                <a:latin typeface="+mn-lt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Узнавание контурных, силуэтных, перечёркнутых изображений, недорисованных предметов, фигурно-фоновое различение предметов, букв.)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https://ped-kopilka.ru/upload/blogs2/2018/5/60845_dfb2a0459682ff1536cfa2da21dc1f4b.p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848" y="3803872"/>
            <a:ext cx="2711518" cy="2320143"/>
          </a:xfrm>
          <a:prstGeom prst="rect">
            <a:avLst/>
          </a:prstGeom>
          <a:noFill/>
        </p:spPr>
      </p:pic>
      <p:pic>
        <p:nvPicPr>
          <p:cNvPr id="7" name="Picture 6" descr="https://ds04.infourok.ru/uploads/ex/11cd/000184e4-d9b279a3/hello_html_m73611b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288" y="3880674"/>
            <a:ext cx="2867673" cy="2486671"/>
          </a:xfrm>
          <a:prstGeom prst="rect">
            <a:avLst/>
          </a:prstGeom>
          <a:noFill/>
        </p:spPr>
      </p:pic>
      <p:pic>
        <p:nvPicPr>
          <p:cNvPr id="8" name="Picture 4" descr="https://ds05.infourok.ru/uploads/ex/084a/00009101-eff57cfa/hello_html_729f6da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5152" y="4003288"/>
            <a:ext cx="3077023" cy="2234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9039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     </a:t>
            </a:r>
            <a:r>
              <a:rPr lang="ru-RU" sz="2800" dirty="0" smtClean="0">
                <a:cs typeface="Times New Roman" pitchFamily="18" charset="0"/>
              </a:rPr>
              <a:t>Б) </a:t>
            </a:r>
            <a:r>
              <a:rPr lang="ru-RU" sz="2800" dirty="0" smtClean="0">
                <a:cs typeface="Times New Roman" pitchFamily="18" charset="0"/>
              </a:rPr>
              <a:t>Развитие тактильных ощущений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Используемые дидактические игры и упражнения: тактильные мешочки, варежки, тактильная доска, тактильные шарики, тактильные цифры.</a:t>
            </a:r>
          </a:p>
          <a:p>
            <a:endParaRPr lang="ru-RU" dirty="0"/>
          </a:p>
        </p:txBody>
      </p:sp>
      <p:pic>
        <p:nvPicPr>
          <p:cNvPr id="6" name="Picture 2" descr="C:\Users\Света\Desktop\Camera\IMG_20201130_115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182" y="3780957"/>
            <a:ext cx="1928826" cy="2214578"/>
          </a:xfrm>
          <a:prstGeom prst="rect">
            <a:avLst/>
          </a:prstGeom>
          <a:noFill/>
        </p:spPr>
      </p:pic>
      <p:pic>
        <p:nvPicPr>
          <p:cNvPr id="7" name="Рисунок 6" descr="C:\Users\Света\Desktop\IMG_20201202_140940.jpg"/>
          <p:cNvPicPr/>
          <p:nvPr/>
        </p:nvPicPr>
        <p:blipFill>
          <a:blip r:embed="rId3" cstate="print"/>
          <a:srcRect t="8676" r="-36" b="29159"/>
          <a:stretch>
            <a:fillRect/>
          </a:stretch>
        </p:blipFill>
        <p:spPr bwMode="auto">
          <a:xfrm>
            <a:off x="2656415" y="2866908"/>
            <a:ext cx="19288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Света\Desktop\Camera\IMG_20201130_115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419" y="3988301"/>
            <a:ext cx="2009193" cy="2143140"/>
          </a:xfrm>
          <a:prstGeom prst="rect">
            <a:avLst/>
          </a:prstGeom>
          <a:noFill/>
        </p:spPr>
      </p:pic>
      <p:pic>
        <p:nvPicPr>
          <p:cNvPr id="9" name="Picture 6" descr="C:\Users\Света\Desktop\Camera\IMG_20201130_132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637" y="2837986"/>
            <a:ext cx="2071702" cy="2373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cs typeface="Times New Roman" pitchFamily="18" charset="0"/>
              </a:rPr>
              <a:t>Развитие межполушарного взаимодействия и кинестетических основ движений</a:t>
            </a:r>
            <a:endParaRPr lang="ru-RU" sz="28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Доски- трафареты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Дорожки для пальчиков</a:t>
            </a:r>
            <a:endParaRPr lang="ru-RU" dirty="0"/>
          </a:p>
        </p:txBody>
      </p:sp>
      <p:pic>
        <p:nvPicPr>
          <p:cNvPr id="10" name="Содержимое 3" descr="C:\Users\Света\Desktop\IMG_20201202_132001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81307" y="1673225"/>
            <a:ext cx="317658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t="14392" r="-439" b="3474"/>
          <a:stretch>
            <a:fillRect/>
          </a:stretch>
        </p:blipFill>
        <p:spPr bwMode="auto">
          <a:xfrm>
            <a:off x="5154655" y="1667442"/>
            <a:ext cx="321471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</a:t>
            </a:r>
            <a:r>
              <a:rPr lang="ru-RU" sz="2800" b="1" dirty="0" smtClean="0"/>
              <a:t>Дефектолог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72450" y="1465243"/>
            <a:ext cx="8102128" cy="5071024"/>
          </a:xfrm>
        </p:spPr>
        <p:txBody>
          <a:bodyPr/>
          <a:lstStyle/>
          <a:p>
            <a:r>
              <a:rPr lang="ru-RU" dirty="0" smtClean="0"/>
              <a:t>Это</a:t>
            </a:r>
            <a:r>
              <a:rPr lang="ru-RU" b="1" dirty="0" smtClean="0"/>
              <a:t> </a:t>
            </a:r>
            <a:r>
              <a:rPr lang="ru-RU" dirty="0" smtClean="0"/>
              <a:t>специалист, который занимается изучением, обучением, воспитанием и социализацией детей с ограниченными возможностями здоровья, а также теми учащимися, которые испытывают  трудности в усвоении учебной программы.</a:t>
            </a:r>
          </a:p>
          <a:p>
            <a:r>
              <a:rPr lang="ru-RU" dirty="0" smtClean="0"/>
              <a:t>Профессия дефектолога очень важна и ответственна.</a:t>
            </a:r>
          </a:p>
          <a:p>
            <a:r>
              <a:rPr lang="ru-RU" dirty="0" smtClean="0"/>
              <a:t>Мы помогаем детям с нарушениями в развитии преодолеть трудности и достичь успеха.</a:t>
            </a:r>
          </a:p>
          <a:p>
            <a:r>
              <a:rPr lang="ru-RU" altLang="ru-RU" b="1" dirty="0" smtClean="0">
                <a:cs typeface="Times New Roman" pitchFamily="18" charset="0"/>
              </a:rPr>
              <a:t>Цель работы учителя- дефектолога: </a:t>
            </a:r>
            <a:r>
              <a:rPr lang="ru-RU" altLang="ru-RU" dirty="0" smtClean="0">
                <a:cs typeface="Times New Roman" pitchFamily="18" charset="0"/>
              </a:rPr>
              <a:t>обеспечение своевременной специализированной помощи обучающимся с ОВЗ, испытывающим трудности в обучении, в освоении ими обязательного минимума содержания образования в условиях  образовательного учреждения.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29678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В)Развитие </a:t>
            </a:r>
            <a:r>
              <a:rPr lang="ru-RU" sz="2800" dirty="0" err="1" smtClean="0"/>
              <a:t>слухо-зрительной</a:t>
            </a:r>
            <a:r>
              <a:rPr lang="ru-RU" sz="2800" dirty="0" smtClean="0"/>
              <a:t> и зрительно-двигательной координаци</a:t>
            </a:r>
            <a:r>
              <a:rPr lang="ru-RU" sz="3100" dirty="0" smtClean="0">
                <a:latin typeface="+mn-lt"/>
              </a:rPr>
              <a:t>и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</p:txBody>
      </p:sp>
      <p:pic>
        <p:nvPicPr>
          <p:cNvPr id="6" name="Содержимое 5" descr="C:\Users\Света\Desktop\IMG_20201202_12023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36887" y="1668463"/>
            <a:ext cx="7573464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cs typeface="Times New Roman" pitchFamily="18" charset="0"/>
              </a:rPr>
              <a:t>              Развитие когнитивных процессов.</a:t>
            </a:r>
            <a:endParaRPr lang="ru-RU" sz="28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зрительной памяти:   цифр, букв, предметов.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слуховой памяти: запоминание  цифр, звуков, слов, предложений, многоступенчатых инструкций;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тактильной и кинестетической памяти.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логичности и гибкости мышления;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наглядно-образного мышления(использую дидактические игры)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внимания (переключение, устойчивость, распределение, концентрация</a:t>
            </a:r>
            <a:r>
              <a:rPr lang="ru-RU" dirty="0" smtClean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      Дидактические игры и упражнения: </a:t>
            </a:r>
            <a:endParaRPr lang="ru-RU" sz="28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Палочки </a:t>
            </a:r>
            <a:r>
              <a:rPr lang="ru-RU" dirty="0" err="1" smtClean="0"/>
              <a:t>Кюизенера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Схемы </a:t>
            </a:r>
            <a:r>
              <a:rPr lang="ru-RU" dirty="0" err="1" smtClean="0"/>
              <a:t>Лего</a:t>
            </a:r>
            <a:endParaRPr lang="ru-RU" dirty="0"/>
          </a:p>
        </p:txBody>
      </p:sp>
      <p:pic>
        <p:nvPicPr>
          <p:cNvPr id="7" name="Содержимое 3" descr="C:\Users\Света\Desktop\Camera\IMG_20201127_121326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1785" y="1445390"/>
            <a:ext cx="2951018" cy="39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а\Desktop\Camera\IMG_20201127_1211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335758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Дидактические игры и упражнения: </a:t>
            </a:r>
            <a:endParaRPr lang="ru-RU" sz="28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Собери Канапе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Геометрические    конструкторы</a:t>
            </a:r>
            <a:endParaRPr lang="ru-RU" dirty="0"/>
          </a:p>
        </p:txBody>
      </p:sp>
      <p:pic>
        <p:nvPicPr>
          <p:cNvPr id="8" name="Содержимое 3" descr="C:\Users\Света\Desktop\IMG_20201201_093015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25805" y="1445390"/>
            <a:ext cx="2946862" cy="39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Света\Desktop\IMG_20201202_1325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92481" y="1445390"/>
            <a:ext cx="2946862" cy="3940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22-08-2024_08-05-25 (1)\1724303055269.jpg"/>
          <p:cNvPicPr>
            <a:picLocks noChangeAspect="1" noChangeArrowheads="1"/>
          </p:cNvPicPr>
          <p:nvPr/>
        </p:nvPicPr>
        <p:blipFill>
          <a:blip r:embed="rId2" cstate="print"/>
          <a:srcRect l="12203" t="-3965" r="10869"/>
          <a:stretch>
            <a:fillRect/>
          </a:stretch>
        </p:blipFill>
        <p:spPr bwMode="auto">
          <a:xfrm>
            <a:off x="1468580" y="1142782"/>
            <a:ext cx="3505201" cy="2664619"/>
          </a:xfrm>
          <a:prstGeom prst="rect">
            <a:avLst/>
          </a:prstGeom>
          <a:noFill/>
        </p:spPr>
      </p:pic>
      <p:pic>
        <p:nvPicPr>
          <p:cNvPr id="7171" name="Picture 3" descr="C:\Users\1\Downloads\22-08-2024_08-05-25 (1)\1724303055468.jpg"/>
          <p:cNvPicPr>
            <a:picLocks noChangeAspect="1" noChangeArrowheads="1"/>
          </p:cNvPicPr>
          <p:nvPr/>
        </p:nvPicPr>
        <p:blipFill>
          <a:blip r:embed="rId3" cstate="print"/>
          <a:srcRect l="23537" t="3285" r="17837"/>
          <a:stretch>
            <a:fillRect/>
          </a:stretch>
        </p:blipFill>
        <p:spPr bwMode="auto">
          <a:xfrm>
            <a:off x="5361709" y="2078182"/>
            <a:ext cx="3538413" cy="3283527"/>
          </a:xfrm>
          <a:prstGeom prst="rect">
            <a:avLst/>
          </a:prstGeom>
          <a:noFill/>
        </p:spPr>
      </p:pic>
      <p:pic>
        <p:nvPicPr>
          <p:cNvPr id="7172" name="Picture 4" descr="C:\Users\1\Downloads\22-08-2024_08-05-25 (1)\1724303055622.jpg"/>
          <p:cNvPicPr>
            <a:picLocks noChangeAspect="1" noChangeArrowheads="1"/>
          </p:cNvPicPr>
          <p:nvPr/>
        </p:nvPicPr>
        <p:blipFill>
          <a:blip r:embed="rId4" cstate="print"/>
          <a:srcRect t="10213" r="-2030" b="10743"/>
          <a:stretch>
            <a:fillRect/>
          </a:stretch>
        </p:blipFill>
        <p:spPr bwMode="auto">
          <a:xfrm rot="16200000">
            <a:off x="1779020" y="3458002"/>
            <a:ext cx="2673928" cy="368272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Дидактические игры и упражнения: 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1122218" y="2133599"/>
            <a:ext cx="8021782" cy="252152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Дидактические игры и упражнения: </a:t>
            </a:r>
            <a:endParaRPr lang="ru-RU" dirty="0">
              <a:latin typeface="+mn-lt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Игра «Дубль»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Пособие «</a:t>
            </a:r>
            <a:r>
              <a:rPr lang="ru-RU" dirty="0" err="1" smtClean="0"/>
              <a:t>Монтесори</a:t>
            </a:r>
            <a:r>
              <a:rPr lang="ru-RU" dirty="0" smtClean="0"/>
              <a:t>»</a:t>
            </a:r>
          </a:p>
          <a:p>
            <a:endParaRPr lang="ru-RU" dirty="0" smtClean="0"/>
          </a:p>
        </p:txBody>
      </p:sp>
      <p:pic>
        <p:nvPicPr>
          <p:cNvPr id="9" name="Picture 2" descr="C:\Users\Света\Desktop\Camera\IMG_20201127_1224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3862" y="1445390"/>
            <a:ext cx="3210947" cy="3940233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639" y="1438507"/>
            <a:ext cx="4215161" cy="391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3.Нормализация </a:t>
            </a:r>
            <a:r>
              <a:rPr lang="ru-RU" sz="2800" b="1" dirty="0" smtClean="0"/>
              <a:t>ведущей деятельности возраста</a:t>
            </a:r>
            <a:r>
              <a:rPr lang="ru-RU" sz="2800" b="1" i="1" dirty="0" smtClean="0"/>
              <a:t>:</a:t>
            </a:r>
            <a:endParaRPr lang="ru-RU" sz="28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0"/>
          </p:nvPr>
        </p:nvSpPr>
        <p:spPr>
          <a:xfrm>
            <a:off x="914401" y="1694985"/>
            <a:ext cx="7964498" cy="4826694"/>
          </a:xfrm>
        </p:spPr>
        <p:txBody>
          <a:bodyPr/>
          <a:lstStyle/>
          <a:p>
            <a:r>
              <a:rPr lang="ru-RU" dirty="0" smtClean="0"/>
              <a:t>                   На этом этапе идет работа над:</a:t>
            </a:r>
          </a:p>
          <a:p>
            <a:r>
              <a:rPr lang="ru-RU" dirty="0" smtClean="0"/>
              <a:t>·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формированием приемов учебной деятельности (действовать по образцу, следовать указаниям, работать по алгоритму).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·   формированием контроля собственной деятельности.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·   формированием желания довести работу до конечного результата.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120" y="4574448"/>
            <a:ext cx="4767262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50544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5" y="204596"/>
            <a:ext cx="8089900" cy="116700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atin typeface="Monotype Corsiva" pitchFamily="66" charset="0"/>
              </a:rPr>
              <a:t>4. </a:t>
            </a:r>
            <a:r>
              <a:rPr lang="ru-RU" sz="3100" b="1" i="1" dirty="0" smtClean="0"/>
              <a:t>Формирование пространственно-временных представлений.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684616" y="1505415"/>
            <a:ext cx="8089498" cy="4468348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ориентировки в схеме собственного тела;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ориентировки в ближайшем окружении (классной комнаты);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ориентировки на плоскости (тетрадь, книга).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835" y="4246533"/>
            <a:ext cx="4767262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67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6709" y="331671"/>
            <a:ext cx="8129588" cy="9953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/>
              <a:t>Формирование пространственно-временных представлений.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ориентировки в схеме собственного тела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Выполнение графических диктантов</a:t>
            </a:r>
          </a:p>
          <a:p>
            <a:endParaRPr lang="ru-RU" dirty="0"/>
          </a:p>
        </p:txBody>
      </p:sp>
      <p:pic>
        <p:nvPicPr>
          <p:cNvPr id="7" name="Содержимое 8" descr="C:\Users\Света\Desktop\IMG_20201202_132637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6372" y="1204332"/>
            <a:ext cx="3377637" cy="434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585" y="1198245"/>
            <a:ext cx="3465283" cy="440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3255" y="365125"/>
            <a:ext cx="8129588" cy="9953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/>
              <a:t>Формирование пространственно-временных представлений.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endParaRPr lang="ru-RU" dirty="0">
              <a:latin typeface="+mn-lt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Неделя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1"/>
          </p:nvPr>
        </p:nvSpPr>
        <p:spPr>
          <a:xfrm>
            <a:off x="4843463" y="1514475"/>
            <a:ext cx="3957637" cy="466330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Часы</a:t>
            </a:r>
          </a:p>
        </p:txBody>
      </p:sp>
      <p:pic>
        <p:nvPicPr>
          <p:cNvPr id="8" name="Picture 2" descr="C:\Users\Света\Desktop\Camera\IMG_20201127_1215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3863" y="1445390"/>
            <a:ext cx="2946862" cy="3940233"/>
          </a:xfrm>
          <a:prstGeom prst="rect">
            <a:avLst/>
          </a:prstGeom>
          <a:noFill/>
        </p:spPr>
      </p:pic>
      <p:pic>
        <p:nvPicPr>
          <p:cNvPr id="10" name="Содержимое 6" descr="C:\Users\Света\Desktop\Camera\IMG_20201127_121445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91718" y="1444625"/>
            <a:ext cx="2948388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924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800" b="1" dirty="0" smtClean="0">
                <a:cs typeface="Times New Roman" pitchFamily="18" charset="0"/>
              </a:rPr>
              <a:t>Основные направления деятельности учителя-дефектолога</a:t>
            </a:r>
            <a:endParaRPr lang="ru-RU" sz="28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473725" y="1465244"/>
            <a:ext cx="7943161" cy="4979182"/>
          </a:xfrm>
        </p:spPr>
        <p:txBody>
          <a:bodyPr/>
          <a:lstStyle/>
          <a:p>
            <a:pPr marL="742950" indent="-742950">
              <a:lnSpc>
                <a:spcPct val="100000"/>
              </a:lnSpc>
              <a:defRPr/>
            </a:pPr>
            <a:r>
              <a:rPr lang="ru-RU" altLang="ru-RU" dirty="0" smtClean="0">
                <a:cs typeface="Times New Roman" pitchFamily="18" charset="0"/>
              </a:rPr>
              <a:t>1.Диагностическое. </a:t>
            </a:r>
          </a:p>
          <a:p>
            <a:pPr marL="457200" indent="-457200">
              <a:lnSpc>
                <a:spcPct val="100000"/>
              </a:lnSpc>
              <a:defRPr/>
            </a:pPr>
            <a:r>
              <a:rPr lang="ru-RU" altLang="ru-RU" dirty="0" smtClean="0">
                <a:cs typeface="Times New Roman" pitchFamily="18" charset="0"/>
              </a:rPr>
              <a:t>2.Коррекционно-развивающее. </a:t>
            </a:r>
          </a:p>
          <a:p>
            <a:pPr marL="742950" indent="-742950">
              <a:lnSpc>
                <a:spcPct val="100000"/>
              </a:lnSpc>
              <a:defRPr/>
            </a:pPr>
            <a:r>
              <a:rPr lang="ru-RU" altLang="ru-RU" dirty="0" smtClean="0">
                <a:cs typeface="Times New Roman" pitchFamily="18" charset="0"/>
              </a:rPr>
              <a:t>3. Аналитическое. </a:t>
            </a:r>
          </a:p>
          <a:p>
            <a:pPr marL="742950" indent="-742950">
              <a:lnSpc>
                <a:spcPct val="100000"/>
              </a:lnSpc>
              <a:defRPr/>
            </a:pPr>
            <a:r>
              <a:rPr lang="ru-RU" altLang="ru-RU" dirty="0" smtClean="0">
                <a:cs typeface="Times New Roman" pitchFamily="18" charset="0"/>
              </a:rPr>
              <a:t>4. Консультативно – просветительское и профилактическое. </a:t>
            </a:r>
          </a:p>
          <a:p>
            <a:pPr marL="342900" indent="-342900">
              <a:lnSpc>
                <a:spcPct val="100000"/>
              </a:lnSpc>
              <a:defRPr/>
            </a:pPr>
            <a:r>
              <a:rPr lang="ru-RU" altLang="ru-RU" dirty="0" smtClean="0">
                <a:cs typeface="Times New Roman" pitchFamily="18" charset="0"/>
              </a:rPr>
              <a:t>5. Организационно-методическое.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214818"/>
            <a:ext cx="4767262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26700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69492" y="260543"/>
            <a:ext cx="7642860" cy="11779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Формирование представлений о предметах и явлениях окружающей действительности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 представлений и понятий о предметах окружающей действительности;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развитие представлений об основных свойствах предметов;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элементарных понятий на обобщения и классификации;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обогащение словаря и развитие связной речи.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1966" t="10256" r="7215"/>
          <a:stretch>
            <a:fillRect/>
          </a:stretch>
        </p:blipFill>
        <p:spPr bwMode="auto">
          <a:xfrm>
            <a:off x="2135110" y="3859718"/>
            <a:ext cx="457203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99505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708" y="220160"/>
            <a:ext cx="8129588" cy="11737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Формирование представлений о предметах и явлениях окружающей действительности.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Календарь природы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Узнай по описанию</a:t>
            </a:r>
            <a:endParaRPr lang="ru-RU" dirty="0"/>
          </a:p>
        </p:txBody>
      </p:sp>
      <p:pic>
        <p:nvPicPr>
          <p:cNvPr id="8" name="Picture 4" descr="C:\Users\Света\Desktop\Camera\IMG_20201127_121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806" t="25926" r="12673"/>
          <a:stretch>
            <a:fillRect/>
          </a:stretch>
        </p:blipFill>
        <p:spPr bwMode="auto">
          <a:xfrm>
            <a:off x="1081604" y="1519467"/>
            <a:ext cx="3130178" cy="4304263"/>
          </a:xfrm>
          <a:prstGeom prst="rect">
            <a:avLst/>
          </a:prstGeom>
          <a:noFill/>
        </p:spPr>
      </p:pic>
      <p:pic>
        <p:nvPicPr>
          <p:cNvPr id="10" name="Picture 2" descr="C:\Users\Света\Desktop\Camera\IMG_20201127_12262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5409" y="1532910"/>
            <a:ext cx="3195755" cy="4273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00313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</a:t>
            </a:r>
            <a:r>
              <a:rPr lang="ru-RU" sz="3100" b="1" dirty="0" smtClean="0"/>
              <a:t>Распредели предметы по группам</a:t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C:\Users\Света\Desktop\IMG_20201201_0934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2189" y="1962615"/>
            <a:ext cx="3706683" cy="4563652"/>
          </a:xfrm>
          <a:prstGeom prst="rect">
            <a:avLst/>
          </a:prstGeom>
          <a:noFill/>
        </p:spPr>
      </p:pic>
      <p:pic>
        <p:nvPicPr>
          <p:cNvPr id="6" name="Picture 5" descr="C:\Users\Света\Desktop\IMG_20201202_1322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84661" y="1940312"/>
            <a:ext cx="3768273" cy="4585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      Дидактические материалы</a:t>
            </a:r>
            <a:endParaRPr lang="ru-RU" sz="2800" b="1" dirty="0"/>
          </a:p>
        </p:txBody>
      </p:sp>
      <p:pic>
        <p:nvPicPr>
          <p:cNvPr id="12" name="Содержимое 7" descr="C:\Users\Света\Desktop\Camera\IMG_20201127_123841.jpg"/>
          <p:cNvPicPr>
            <a:picLocks noGrp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552" y="1191621"/>
            <a:ext cx="3358342" cy="257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вета\Desktop\Camera\IMG_20201127_130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1" y="1177636"/>
            <a:ext cx="3562783" cy="267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вета\Desktop\Camera\IMG_20201127_130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1942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Света\Desktop\Camera\IMG_20201127_1312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71942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14463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       Дидактические материалы</a:t>
            </a:r>
            <a:endParaRPr lang="ru-RU" sz="2800" b="1" dirty="0"/>
          </a:p>
        </p:txBody>
      </p:sp>
      <p:pic>
        <p:nvPicPr>
          <p:cNvPr id="6" name="Содержимое 5" descr="C:\Users\Света\Desktop\Camera\IMG_20201127_131713.jpg"/>
          <p:cNvPicPr>
            <a:picLocks noGrp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085" y="1302457"/>
            <a:ext cx="2794260" cy="321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C:\Users\Света\Desktop\Camera\IMG_20201127_13301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671" y="1025236"/>
            <a:ext cx="4196201" cy="257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вета\Desktop\Camera\IMG_20201127_1325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510" y="3681849"/>
            <a:ext cx="4184072" cy="282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2205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                     </a:t>
            </a:r>
            <a:r>
              <a:rPr lang="ru-RU" sz="2800" b="1" dirty="0" smtClean="0"/>
              <a:t>5.Формирование ЭМП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ru-RU" dirty="0" smtClean="0"/>
              <a:t>С формирования понятий «</a:t>
            </a:r>
            <a:r>
              <a:rPr lang="ru-RU" dirty="0" err="1" smtClean="0"/>
              <a:t>тонкий-широкий</a:t>
            </a:r>
            <a:r>
              <a:rPr lang="ru-RU" dirty="0" smtClean="0"/>
              <a:t>», «</a:t>
            </a:r>
            <a:r>
              <a:rPr lang="ru-RU" dirty="0" err="1" smtClean="0"/>
              <a:t>узкий-еще</a:t>
            </a:r>
            <a:r>
              <a:rPr lang="ru-RU" dirty="0" smtClean="0"/>
              <a:t> уже», «</a:t>
            </a:r>
            <a:r>
              <a:rPr lang="ru-RU" dirty="0" err="1" smtClean="0"/>
              <a:t>большой-маленький</a:t>
            </a:r>
            <a:r>
              <a:rPr lang="ru-RU" dirty="0" smtClean="0"/>
              <a:t>»,  «</a:t>
            </a:r>
            <a:r>
              <a:rPr lang="ru-RU" dirty="0" err="1" smtClean="0"/>
              <a:t>высокий-низкий</a:t>
            </a:r>
            <a:r>
              <a:rPr lang="ru-RU" dirty="0" smtClean="0"/>
              <a:t>». «вверх-вниз», «одинаковые», «</a:t>
            </a:r>
            <a:r>
              <a:rPr lang="ru-RU" dirty="0" err="1" smtClean="0"/>
              <a:t>длинный-короткий</a:t>
            </a:r>
            <a:r>
              <a:rPr lang="ru-RU" dirty="0" smtClean="0"/>
              <a:t>», «</a:t>
            </a:r>
            <a:r>
              <a:rPr lang="ru-RU" dirty="0" err="1" smtClean="0"/>
              <a:t>рядом-далеко</a:t>
            </a:r>
            <a:r>
              <a:rPr lang="ru-RU" dirty="0" smtClean="0"/>
              <a:t>» и т.д.</a:t>
            </a:r>
            <a:br>
              <a:rPr lang="ru-RU" dirty="0" smtClean="0"/>
            </a:br>
            <a:r>
              <a:rPr lang="ru-RU" dirty="0" smtClean="0"/>
              <a:t> </a:t>
            </a:r>
          </a:p>
          <a:p>
            <a:r>
              <a:rPr lang="ru-RU" dirty="0" smtClean="0"/>
              <a:t>· Затем формирование понятия числа.</a:t>
            </a:r>
          </a:p>
          <a:p>
            <a:r>
              <a:rPr lang="ru-RU" dirty="0" smtClean="0"/>
              <a:t>· Формирование понятия числовой последовательности.</a:t>
            </a:r>
          </a:p>
          <a:p>
            <a:r>
              <a:rPr lang="ru-RU" dirty="0" smtClean="0"/>
              <a:t>· Формирование вычислительных навыков.</a:t>
            </a:r>
          </a:p>
          <a:p>
            <a:r>
              <a:rPr lang="ru-RU" dirty="0" smtClean="0"/>
              <a:t>· Формирование навыка решения задач разного типа.</a:t>
            </a:r>
          </a:p>
          <a:p>
            <a:r>
              <a:rPr lang="ru-RU" dirty="0" smtClean="0"/>
              <a:t>· Формирование понятия о геометрических формах и построениях.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Работа происходит с применением дидактических игр, красочного раздаточного материала</a:t>
            </a:r>
            <a:endParaRPr lang="ru-RU" sz="2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Деревянные цифры  и знаки на магнитах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Касса с цифрами и геометрическими фигурами</a:t>
            </a:r>
          </a:p>
          <a:p>
            <a:endParaRPr lang="ru-RU" dirty="0"/>
          </a:p>
        </p:txBody>
      </p:sp>
      <p:pic>
        <p:nvPicPr>
          <p:cNvPr id="9" name="Содержимое 3" descr="C:\Users\Света\Desktop\Camera\IMG_20201127_101819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26477" y="1597791"/>
            <a:ext cx="3085306" cy="394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вета\Desktop\Camera\IMG_20201127_0931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425" y="1511862"/>
            <a:ext cx="3385702" cy="407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      Фетровые домики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6734" r="3483" b="36443"/>
          <a:stretch>
            <a:fillRect/>
          </a:stretch>
        </p:blipFill>
        <p:spPr bwMode="auto">
          <a:xfrm>
            <a:off x="1044354" y="2204791"/>
            <a:ext cx="304675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  Числовые домики</a:t>
            </a:r>
            <a:endParaRPr lang="ru-RU" dirty="0"/>
          </a:p>
        </p:txBody>
      </p:sp>
      <p:pic>
        <p:nvPicPr>
          <p:cNvPr id="12" name="Содержимое 3" descr="C:\Users\Света\Desktop\Camera\IMG_20201127_101920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80416" y="2236154"/>
            <a:ext cx="3046615" cy="39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      Тактильные цифры</a:t>
            </a:r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  Шнуровка цифр</a:t>
            </a:r>
            <a:endParaRPr lang="ru-RU" dirty="0"/>
          </a:p>
        </p:txBody>
      </p:sp>
      <p:pic>
        <p:nvPicPr>
          <p:cNvPr id="8" name="Содержимое 3" descr="C:\Users\Света\Desktop\IMG_20201130_132558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49190" y="2304033"/>
            <a:ext cx="2946862" cy="394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Света\Desktop\Camera\IMG_20201127_1112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87486" y="2280967"/>
            <a:ext cx="2734550" cy="394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Дидактические игры и упражнения: </a:t>
            </a:r>
            <a:endParaRPr lang="ru-RU" dirty="0"/>
          </a:p>
        </p:txBody>
      </p:sp>
      <p:pic>
        <p:nvPicPr>
          <p:cNvPr id="6146" name="Picture 2" descr="C:\Users\1\Downloads\22-08-2024_08-05-25 (1)\1724303055328.jpg"/>
          <p:cNvPicPr>
            <a:picLocks noChangeAspect="1" noChangeArrowheads="1"/>
          </p:cNvPicPr>
          <p:nvPr/>
        </p:nvPicPr>
        <p:blipFill>
          <a:blip r:embed="rId2" cstate="print"/>
          <a:srcRect l="22449" t="9033" r="22826" b="-2266"/>
          <a:stretch>
            <a:fillRect/>
          </a:stretch>
        </p:blipFill>
        <p:spPr bwMode="auto">
          <a:xfrm>
            <a:off x="872837" y="1149927"/>
            <a:ext cx="3047999" cy="2964872"/>
          </a:xfrm>
          <a:prstGeom prst="rect">
            <a:avLst/>
          </a:prstGeom>
          <a:noFill/>
        </p:spPr>
      </p:pic>
      <p:pic>
        <p:nvPicPr>
          <p:cNvPr id="6147" name="Picture 3" descr="C:\Users\1\Downloads\22-08-2024_08-05-25 (1)\1724303055448.jpg"/>
          <p:cNvPicPr>
            <a:picLocks noChangeAspect="1" noChangeArrowheads="1"/>
          </p:cNvPicPr>
          <p:nvPr/>
        </p:nvPicPr>
        <p:blipFill>
          <a:blip r:embed="rId3" cstate="print"/>
          <a:srcRect l="21066" t="3592" r="14268"/>
          <a:stretch>
            <a:fillRect/>
          </a:stretch>
        </p:blipFill>
        <p:spPr bwMode="auto">
          <a:xfrm>
            <a:off x="914399" y="4154469"/>
            <a:ext cx="2992581" cy="2509567"/>
          </a:xfrm>
          <a:prstGeom prst="rect">
            <a:avLst/>
          </a:prstGeom>
          <a:noFill/>
        </p:spPr>
      </p:pic>
      <p:pic>
        <p:nvPicPr>
          <p:cNvPr id="6148" name="Picture 4" descr="C:\Users\1\Downloads\22-08-2024_08-05-25 (1)\1724303055587.jpg"/>
          <p:cNvPicPr>
            <a:picLocks noChangeAspect="1" noChangeArrowheads="1"/>
          </p:cNvPicPr>
          <p:nvPr/>
        </p:nvPicPr>
        <p:blipFill>
          <a:blip r:embed="rId4" cstate="print"/>
          <a:srcRect l="4686" t="9212" b="9329"/>
          <a:stretch>
            <a:fillRect/>
          </a:stretch>
        </p:blipFill>
        <p:spPr bwMode="auto">
          <a:xfrm rot="5400000">
            <a:off x="5310773" y="375536"/>
            <a:ext cx="2845071" cy="4322617"/>
          </a:xfrm>
          <a:prstGeom prst="rect">
            <a:avLst/>
          </a:prstGeom>
          <a:noFill/>
        </p:spPr>
      </p:pic>
      <p:pic>
        <p:nvPicPr>
          <p:cNvPr id="6149" name="Picture 5" descr="C:\Users\1\Downloads\22-08-2024_08-05-25 (1)\1724303055604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8718" y="4087090"/>
            <a:ext cx="4334935" cy="2438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 smtClean="0">
                <a:cs typeface="Times New Roman" pitchFamily="18" charset="0"/>
              </a:rPr>
              <a:t>1 этап- Диагностическое направление </a:t>
            </a:r>
            <a:br>
              <a:rPr lang="ru-RU" altLang="ru-RU" sz="2400" b="1" dirty="0" smtClean="0">
                <a:cs typeface="Times New Roman" pitchFamily="18" charset="0"/>
              </a:rPr>
            </a:br>
            <a:r>
              <a:rPr lang="ru-RU" altLang="ru-RU" sz="2400" b="1" dirty="0" smtClean="0">
                <a:cs typeface="Times New Roman" pitchFamily="18" charset="0"/>
              </a:rPr>
              <a:t>включает: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914400" y="1739590"/>
            <a:ext cx="7081024" cy="477093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dirty="0" smtClean="0"/>
              <a:t> Первичное дефектологическое обследование;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dirty="0" smtClean="0"/>
              <a:t> Систематические этапные наблюдения специалиста за динамикой и коррекцией психологического развития;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dirty="0" smtClean="0"/>
              <a:t> Проверка соответствия выбранной программы, методов, приемов обучения реальным достижениям и уровню развития ребенка.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888" y="4660867"/>
            <a:ext cx="4767262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Соедини цифру и количество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  Лестницы и змеи</a:t>
            </a:r>
            <a:endParaRPr lang="ru-RU" dirty="0"/>
          </a:p>
        </p:txBody>
      </p:sp>
      <p:pic>
        <p:nvPicPr>
          <p:cNvPr id="9" name="Содержимое 6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92261" y="2303269"/>
            <a:ext cx="2949207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r="-1" b="17187"/>
          <a:stretch>
            <a:fillRect/>
          </a:stretch>
        </p:blipFill>
        <p:spPr bwMode="auto">
          <a:xfrm>
            <a:off x="5338346" y="2370176"/>
            <a:ext cx="2677434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b="1" dirty="0" smtClean="0"/>
              <a:t>Дидактические игры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      Соседи числа </a:t>
            </a:r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Игра «Считаю и играю»</a:t>
            </a:r>
            <a:endParaRPr lang="ru-RU" dirty="0"/>
          </a:p>
        </p:txBody>
      </p:sp>
      <p:pic>
        <p:nvPicPr>
          <p:cNvPr id="7" name="Picture 2" descr="C:\Users\Света\Desktop\Camera\IMG_20201127_120718.jpg"/>
          <p:cNvPicPr>
            <a:picLocks noChangeAspect="1" noChangeArrowheads="1"/>
          </p:cNvPicPr>
          <p:nvPr/>
        </p:nvPicPr>
        <p:blipFill>
          <a:blip r:embed="rId2" cstate="print"/>
          <a:srcRect t="6846" r="12876"/>
          <a:stretch>
            <a:fillRect/>
          </a:stretch>
        </p:blipFill>
        <p:spPr bwMode="auto">
          <a:xfrm>
            <a:off x="1399454" y="2313862"/>
            <a:ext cx="2881800" cy="417196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-3169" b="15223"/>
          <a:stretch>
            <a:fillRect/>
          </a:stretch>
        </p:blipFill>
        <p:spPr bwMode="auto">
          <a:xfrm>
            <a:off x="5368618" y="2154984"/>
            <a:ext cx="3286148" cy="415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 Решение примеров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«Скворцы и скворечники»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      Решение примеров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«Блины на сковородке»</a:t>
            </a:r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7" name="Picture 2" descr="C:\Users\Света\Desktop\Camera\IMG_20201127_1209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10868" y="2303269"/>
            <a:ext cx="2636303" cy="3941763"/>
          </a:xfrm>
          <a:prstGeom prst="rect">
            <a:avLst/>
          </a:prstGeom>
          <a:noFill/>
        </p:spPr>
      </p:pic>
      <p:pic>
        <p:nvPicPr>
          <p:cNvPr id="9" name="Picture 3" descr="C:\Users\Света\Desktop\Camera\IMG_20201127_111027.jpg"/>
          <p:cNvPicPr>
            <a:picLocks noChangeAspect="1" noChangeArrowheads="1"/>
          </p:cNvPicPr>
          <p:nvPr/>
        </p:nvPicPr>
        <p:blipFill>
          <a:blip r:embed="rId3" cstate="print"/>
          <a:srcRect l="10480" t="26782" r="-2551"/>
          <a:stretch>
            <a:fillRect/>
          </a:stretch>
        </p:blipFill>
        <p:spPr bwMode="auto">
          <a:xfrm>
            <a:off x="5194729" y="2298532"/>
            <a:ext cx="3071834" cy="39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     </a:t>
            </a:r>
            <a:r>
              <a:rPr lang="ru-RU" sz="2800" b="1" dirty="0" smtClean="0"/>
              <a:t>Обучение чтению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навыков чтения у детей с умственной отсталостью осуществляется  замедленными темпами.  Затруднение вызывает и овладение  технической стороной процесса чтения и понимание прочитанного.  У этих детей наблюдается более медленный темп чтения, чем у учащихся массовой школы.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Процесс чтения страдает из-за: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незнания букв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или нетвёрдого их знания,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нарушения слияния букв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(побуквенное чтение),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-замедленного чтения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искажения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звуко-слоговой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структуры слов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(особенно слов с большим количеством слогов).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занятиях отрабатывается 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Правильность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Беглость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Выразительность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Осознанность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1706" y="4712016"/>
            <a:ext cx="4371737" cy="154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Анализ звукового состава слова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      </a:t>
            </a:r>
            <a:r>
              <a:rPr lang="ru-RU" dirty="0" err="1" smtClean="0"/>
              <a:t>Скорочтение</a:t>
            </a: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7" name="Picture 3" descr="C:\Users\Света\Desktop\Camera\IMG_20201124_114232.jpg"/>
          <p:cNvPicPr>
            <a:picLocks noChangeAspect="1" noChangeArrowheads="1"/>
          </p:cNvPicPr>
          <p:nvPr/>
        </p:nvPicPr>
        <p:blipFill>
          <a:blip r:embed="rId2" cstate="print"/>
          <a:srcRect l="16399"/>
          <a:stretch>
            <a:fillRect/>
          </a:stretch>
        </p:blipFill>
        <p:spPr bwMode="auto">
          <a:xfrm>
            <a:off x="1315844" y="1996069"/>
            <a:ext cx="3080777" cy="4209014"/>
          </a:xfrm>
          <a:prstGeom prst="rect">
            <a:avLst/>
          </a:prstGeom>
          <a:noFill/>
        </p:spPr>
      </p:pic>
      <p:pic>
        <p:nvPicPr>
          <p:cNvPr id="12290" name="Picture 2" descr="C:\Users\1\AppData\Local\Temp\Rar$DIa17632.21540\1724303055490.jpg"/>
          <p:cNvPicPr>
            <a:picLocks noChangeAspect="1" noChangeArrowheads="1"/>
          </p:cNvPicPr>
          <p:nvPr/>
        </p:nvPicPr>
        <p:blipFill>
          <a:blip r:embed="rId3" cstate="print"/>
          <a:srcRect t="9766" r="-265" b="8027"/>
          <a:stretch>
            <a:fillRect/>
          </a:stretch>
        </p:blipFill>
        <p:spPr bwMode="auto">
          <a:xfrm>
            <a:off x="5254201" y="1917337"/>
            <a:ext cx="3113944" cy="4538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Прописной алфавит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      Узнай букву</a:t>
            </a:r>
            <a:endParaRPr lang="ru-RU" sz="1800" dirty="0" smtClean="0"/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r="-3771" b="15223"/>
          <a:stretch>
            <a:fillRect/>
          </a:stretch>
        </p:blipFill>
        <p:spPr bwMode="auto">
          <a:xfrm>
            <a:off x="5087747" y="2297151"/>
            <a:ext cx="3476390" cy="39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84598" y="2314563"/>
            <a:ext cx="3665100" cy="384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« Лото на скорость»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«Какие слова начинаются на букву ?»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8298" r="9247"/>
          <a:stretch>
            <a:fillRect/>
          </a:stretch>
        </p:blipFill>
        <p:spPr bwMode="auto">
          <a:xfrm>
            <a:off x="5543846" y="2396837"/>
            <a:ext cx="3277807" cy="343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Users\1\AppData\Local\Temp\Rar$DIa17632.40907\1724303055353.jpg"/>
          <p:cNvPicPr>
            <a:picLocks noChangeAspect="1" noChangeArrowheads="1"/>
          </p:cNvPicPr>
          <p:nvPr/>
        </p:nvPicPr>
        <p:blipFill>
          <a:blip r:embed="rId3" cstate="print"/>
          <a:srcRect l="7099" t="4898" r="3498"/>
          <a:stretch>
            <a:fillRect/>
          </a:stretch>
        </p:blipFill>
        <p:spPr bwMode="auto">
          <a:xfrm>
            <a:off x="858982" y="2563091"/>
            <a:ext cx="440673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Составь слово из слогов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Составь слово по картинке</a:t>
            </a:r>
          </a:p>
          <a:p>
            <a:pPr algn="ctr"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8" name="Picture 2" descr="C:\Users\Света\Desktop\IMG_20201201_092816_BURST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26526" y="2326337"/>
            <a:ext cx="2946862" cy="3940233"/>
          </a:xfrm>
          <a:prstGeom prst="rect">
            <a:avLst/>
          </a:prstGeom>
          <a:noFill/>
        </p:spPr>
      </p:pic>
      <p:pic>
        <p:nvPicPr>
          <p:cNvPr id="9" name="Picture 4" descr="C:\Users\Света\Desktop\Camera\IMG_20201127_12290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2765" y="2292883"/>
            <a:ext cx="3237807" cy="3940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sz="2800" b="1" dirty="0" smtClean="0"/>
              <a:t>Задания на беглость чтения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Чтение тренажеров.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Чтение одинаковых слогов.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8" name="Picture 4" descr="C:\Users\Света\Desktop\Camera\IMG_20201124_104950.jpg"/>
          <p:cNvPicPr>
            <a:picLocks noChangeAspect="1" noChangeArrowheads="1"/>
          </p:cNvPicPr>
          <p:nvPr/>
        </p:nvPicPr>
        <p:blipFill>
          <a:blip r:embed="rId2" cstate="print"/>
          <a:srcRect l="17749" t="8659"/>
          <a:stretch>
            <a:fillRect/>
          </a:stretch>
        </p:blipFill>
        <p:spPr bwMode="auto">
          <a:xfrm>
            <a:off x="1142306" y="2253926"/>
            <a:ext cx="3139504" cy="395765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210" y="2230326"/>
            <a:ext cx="2958902" cy="40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90114" name="Picture 2" descr="C:\Users\1\Downloads\22-08-2024_08-05-25 (1)\1724303055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25" y="1717964"/>
            <a:ext cx="7938461" cy="4821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8341" y="249391"/>
            <a:ext cx="7642860" cy="683386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cs typeface="Times New Roman" pitchFamily="18" charset="0"/>
              </a:rPr>
              <a:t>1 </a:t>
            </a:r>
            <a:r>
              <a:rPr lang="ru-RU" altLang="ru-RU" sz="2800" b="1" dirty="0" err="1" smtClean="0">
                <a:cs typeface="Times New Roman" pitchFamily="18" charset="0"/>
              </a:rPr>
              <a:t>этап-Диагностическое</a:t>
            </a:r>
            <a:r>
              <a:rPr lang="ru-RU" altLang="ru-RU" sz="2800" b="1" dirty="0" smtClean="0">
                <a:cs typeface="Times New Roman" pitchFamily="18" charset="0"/>
              </a:rPr>
              <a:t> направление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473725" y="1233889"/>
            <a:ext cx="7943161" cy="540928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7000"/>
              </a:lnSpc>
            </a:pPr>
            <a:r>
              <a:rPr lang="ru-RU" altLang="ru-RU" sz="3300" dirty="0" smtClean="0">
                <a:cs typeface="Times New Roman" pitchFamily="18" charset="0"/>
              </a:rPr>
              <a:t>Диагностика проводится с 1-15 сентября.</a:t>
            </a:r>
          </a:p>
          <a:p>
            <a:pPr algn="just">
              <a:lnSpc>
                <a:spcPct val="120000"/>
              </a:lnSpc>
            </a:pPr>
            <a:r>
              <a:rPr lang="ru-RU" sz="3300" dirty="0" smtClean="0">
                <a:cs typeface="Times New Roman" pitchFamily="18" charset="0"/>
              </a:rPr>
              <a:t>Цель- выявление уровня актуального развития и «зоны ближайшего развития» ребенка, причин и механизмов трудностей в обучении.</a:t>
            </a:r>
          </a:p>
          <a:p>
            <a:r>
              <a:rPr lang="ru-RU" sz="3300" dirty="0" smtClean="0">
                <a:cs typeface="Times New Roman" pitchFamily="18" charset="0"/>
              </a:rPr>
              <a:t>По результатам диагностики  ученики распределяются на группы по ведущему дефекту; </a:t>
            </a:r>
          </a:p>
          <a:p>
            <a:r>
              <a:rPr lang="ru-RU" sz="3300" dirty="0" smtClean="0">
                <a:cs typeface="Times New Roman" pitchFamily="18" charset="0"/>
              </a:rPr>
              <a:t>определяется индивидуальный маршрут коррекционного развития .</a:t>
            </a:r>
          </a:p>
          <a:p>
            <a:r>
              <a:rPr lang="ru-RU" sz="3300" dirty="0" smtClean="0">
                <a:cs typeface="Times New Roman" pitchFamily="18" charset="0"/>
              </a:rPr>
              <a:t>Я рекомендую к использованию :</a:t>
            </a:r>
          </a:p>
          <a:p>
            <a:r>
              <a:rPr lang="ru-RU" sz="3300" dirty="0" smtClean="0">
                <a:cs typeface="Times New Roman" pitchFamily="18" charset="0"/>
              </a:rPr>
              <a:t>-Диагностический чемоданчик Семаго;</a:t>
            </a:r>
          </a:p>
          <a:p>
            <a:r>
              <a:rPr lang="ru-RU" sz="3300" dirty="0" smtClean="0">
                <a:cs typeface="Times New Roman" pitchFamily="18" charset="0"/>
              </a:rPr>
              <a:t>-Диагностический материал С.Д. </a:t>
            </a:r>
            <a:r>
              <a:rPr lang="ru-RU" sz="3300" dirty="0" err="1" smtClean="0">
                <a:cs typeface="Times New Roman" pitchFamily="18" charset="0"/>
              </a:rPr>
              <a:t>Забрамной</a:t>
            </a:r>
            <a:r>
              <a:rPr lang="ru-RU" sz="3300" dirty="0" smtClean="0">
                <a:cs typeface="Times New Roman" pitchFamily="18" charset="0"/>
              </a:rPr>
              <a:t>, О.В. Боровик;</a:t>
            </a:r>
          </a:p>
          <a:p>
            <a:r>
              <a:rPr lang="ru-RU" sz="3300" dirty="0" smtClean="0">
                <a:cs typeface="Times New Roman" pitchFamily="18" charset="0"/>
              </a:rPr>
              <a:t>-Психолого-педагогическую диагностику </a:t>
            </a:r>
            <a:r>
              <a:rPr lang="ru-RU" sz="3300" dirty="0" err="1" smtClean="0">
                <a:cs typeface="Times New Roman" pitchFamily="18" charset="0"/>
              </a:rPr>
              <a:t>Стребелевой</a:t>
            </a:r>
            <a:r>
              <a:rPr lang="ru-RU" sz="3300" dirty="0" smtClean="0">
                <a:cs typeface="Times New Roman" pitchFamily="18" charset="0"/>
              </a:rPr>
              <a:t> Е.А .</a:t>
            </a:r>
          </a:p>
          <a:p>
            <a:r>
              <a:rPr lang="ru-RU" sz="3300" dirty="0" smtClean="0">
                <a:cs typeface="Times New Roman" pitchFamily="18" charset="0"/>
              </a:rPr>
              <a:t>-Тестовые задания «Готов ли ты к школе?» </a:t>
            </a:r>
          </a:p>
          <a:p>
            <a:pPr>
              <a:lnSpc>
                <a:spcPct val="120000"/>
              </a:lnSpc>
            </a:pPr>
            <a:r>
              <a:rPr lang="ru-RU" sz="3300" dirty="0" smtClean="0">
                <a:cs typeface="Times New Roman" pitchFamily="18" charset="0"/>
              </a:rPr>
              <a:t>-Разработаны бланки с упражнениями для обучающихся для проверки состояния развития </a:t>
            </a:r>
            <a:r>
              <a:rPr lang="ru-RU" sz="3300" dirty="0" err="1" smtClean="0">
                <a:cs typeface="Times New Roman" pitchFamily="18" charset="0"/>
              </a:rPr>
              <a:t>графомоторных</a:t>
            </a:r>
            <a:r>
              <a:rPr lang="ru-RU" sz="3300" dirty="0" smtClean="0">
                <a:cs typeface="Times New Roman" pitchFamily="18" charset="0"/>
              </a:rPr>
              <a:t> навыков, знаний об окружающем мире, навыков письма и чтения, математики, общей осведомленности обучающихся </a:t>
            </a:r>
          </a:p>
          <a:p>
            <a:pPr>
              <a:lnSpc>
                <a:spcPct val="120000"/>
              </a:lnSpc>
            </a:pPr>
            <a:r>
              <a:rPr lang="ru-RU" sz="3300" dirty="0" smtClean="0">
                <a:cs typeface="Times New Roman" pitchFamily="18" charset="0"/>
              </a:rPr>
              <a:t>- Разработан протокол обследования и карта  динамического развития для фиксации динамики развития обучающихся.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670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Обогащение словаря и развитие связной речи: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0"/>
          </p:nvPr>
        </p:nvSpPr>
        <p:spPr>
          <a:xfrm>
            <a:off x="684616" y="1293541"/>
            <a:ext cx="8089498" cy="46802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526" y="1639229"/>
            <a:ext cx="80400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составлять описательные рассказы по памяти и с использованием сюжетных картинок;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Формирование обобщения и классификации предметов по общим признакам и назначениям;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Формирование умения узнавать предмет по описанию;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учить составлять предложение-описание;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составлять рассказ-сравнение  по предметной картинке;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умения составлять рассказ с заданными словами и с определенным количеством слов.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Средства: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 и упражнения игры с мячом «Кто у кого» , «Один-много», «Скажи наоборот», «Какой, какая, какие», «Назови …», «Послушай и исправь», «Договори слово», «Третий лишний», «Закончи предложение», «Объясни, чем отличаются слова, придумай предложения с этими словами», «Для чего нам нужен этот предмет?» (объяснение) 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sz="2800" b="1" dirty="0" smtClean="0"/>
              <a:t>Дидактические игры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61807" y="1411137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Словарные слова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Словарики по временам года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7" name="Picture 2" descr="C:\Users\1\Downloads\22-08-2024_08-05-25 (1)\1724303055377.jpg"/>
          <p:cNvPicPr>
            <a:picLocks noChangeAspect="1" noChangeArrowheads="1"/>
          </p:cNvPicPr>
          <p:nvPr/>
        </p:nvPicPr>
        <p:blipFill>
          <a:blip r:embed="rId2" cstate="print"/>
          <a:srcRect l="2291" t="10968" b="13860"/>
          <a:stretch>
            <a:fillRect/>
          </a:stretch>
        </p:blipFill>
        <p:spPr bwMode="auto">
          <a:xfrm rot="5400000">
            <a:off x="821732" y="2104847"/>
            <a:ext cx="3959133" cy="4300271"/>
          </a:xfrm>
          <a:prstGeom prst="rect">
            <a:avLst/>
          </a:prstGeom>
          <a:noFill/>
        </p:spPr>
      </p:pic>
      <p:pic>
        <p:nvPicPr>
          <p:cNvPr id="10" name="Picture 3" descr="C:\Users\Света\Desktop\Camera\IMG_20201127_121717.jpg"/>
          <p:cNvPicPr>
            <a:picLocks noChangeAspect="1" noChangeArrowheads="1"/>
          </p:cNvPicPr>
          <p:nvPr/>
        </p:nvPicPr>
        <p:blipFill>
          <a:blip r:embed="rId3" cstate="print"/>
          <a:srcRect l="2828" t="5533" r="17603" b="7004"/>
          <a:stretch>
            <a:fillRect/>
          </a:stretch>
        </p:blipFill>
        <p:spPr bwMode="auto">
          <a:xfrm>
            <a:off x="5254309" y="2262174"/>
            <a:ext cx="3643338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15" y="204597"/>
            <a:ext cx="8089900" cy="10561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Содержание работы с обучающимися с РАС: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Коррекция </a:t>
            </a:r>
            <a:r>
              <a:rPr lang="ru-RU" dirty="0" err="1" smtClean="0"/>
              <a:t>дезадаптивного</a:t>
            </a:r>
            <a:r>
              <a:rPr lang="ru-RU" dirty="0" smtClean="0"/>
              <a:t> поведения, формирование стереотипа учебного поведения;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 Развитие коммуникативной функции общения;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Развитие познавательной деятельности;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Формирование целостной картины мира и её пространственно- временной организации.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Коррекция нарушений устной и письменной речи.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 smtClean="0"/>
              <a:t>Развитие математических способностей.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Коррекция </a:t>
            </a:r>
            <a:r>
              <a:rPr lang="ru-RU" dirty="0" err="1" smtClean="0"/>
              <a:t>дезаптивного</a:t>
            </a:r>
            <a:r>
              <a:rPr lang="ru-RU" dirty="0" smtClean="0"/>
              <a:t> поведения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9356" t="8611" r="17028"/>
          <a:stretch>
            <a:fillRect/>
          </a:stretch>
        </p:blipFill>
        <p:spPr bwMode="auto">
          <a:xfrm>
            <a:off x="5237521" y="1538868"/>
            <a:ext cx="3538490" cy="41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140" t="14028" r="57703" b="18060"/>
          <a:stretch>
            <a:fillRect/>
          </a:stretch>
        </p:blipFill>
        <p:spPr bwMode="auto">
          <a:xfrm>
            <a:off x="1349295" y="1531077"/>
            <a:ext cx="3507909" cy="416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6694" y="178419"/>
            <a:ext cx="7894865" cy="9255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</a:t>
            </a:r>
            <a:r>
              <a:rPr lang="ru-RU" sz="2800" b="1" dirty="0" smtClean="0"/>
              <a:t>Развитие коммуникативной функции общения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4294967295"/>
          </p:nvPr>
        </p:nvSpPr>
        <p:spPr>
          <a:xfrm>
            <a:off x="5257800" y="1538288"/>
            <a:ext cx="3886200" cy="5014912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8" name="Picture 13" descr="C:\Users\1\Downloads\22-08-2024_08-05-25 (1)\1724303055401.jpg"/>
          <p:cNvPicPr>
            <a:picLocks noChangeAspect="1" noChangeArrowheads="1"/>
          </p:cNvPicPr>
          <p:nvPr/>
        </p:nvPicPr>
        <p:blipFill>
          <a:blip r:embed="rId2" cstate="print"/>
          <a:srcRect l="8347" t="3819" r="8487"/>
          <a:stretch>
            <a:fillRect/>
          </a:stretch>
        </p:blipFill>
        <p:spPr bwMode="auto">
          <a:xfrm>
            <a:off x="1116961" y="1628079"/>
            <a:ext cx="7436024" cy="4837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sz="2800" b="1" dirty="0" smtClean="0"/>
              <a:t>Инсценировки сказок.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Кукольный театр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err="1" smtClean="0"/>
              <a:t>Фланелеграф</a:t>
            </a: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8" name="Picture 2" descr="C:\Users\Света\Desktop\IMG_20201202_141522.jpg"/>
          <p:cNvPicPr>
            <a:picLocks noChangeAspect="1" noChangeArrowheads="1"/>
          </p:cNvPicPr>
          <p:nvPr/>
        </p:nvPicPr>
        <p:blipFill>
          <a:blip r:embed="rId2" cstate="print"/>
          <a:srcRect r="17844" b="33464"/>
          <a:stretch>
            <a:fillRect/>
          </a:stretch>
        </p:blipFill>
        <p:spPr bwMode="auto">
          <a:xfrm>
            <a:off x="1060036" y="2007221"/>
            <a:ext cx="3222032" cy="4258386"/>
          </a:xfrm>
          <a:prstGeom prst="rect">
            <a:avLst/>
          </a:prstGeom>
          <a:noFill/>
        </p:spPr>
      </p:pic>
      <p:pic>
        <p:nvPicPr>
          <p:cNvPr id="9" name="Picture 3" descr="C:\Users\Света\Desktop\IMG_20201202_14130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842" y="2015581"/>
            <a:ext cx="3170934" cy="4239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Формирование целостной картины мира, ее пространственно- временной организации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          Карточки</a:t>
            </a:r>
            <a:endParaRPr lang="ru-RU" dirty="0"/>
          </a:p>
        </p:txBody>
      </p:sp>
      <p:pic>
        <p:nvPicPr>
          <p:cNvPr id="5" name="Picture 14" descr="C:\Users\1\Downloads\22-08-2024_08-05-25 (1)\1724303055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99869" y="1746355"/>
            <a:ext cx="2676293" cy="4045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2800" b="1" dirty="0" smtClean="0"/>
              <a:t>Развитие математических способностей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360449"/>
            <a:ext cx="3985683" cy="366875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« </a:t>
            </a:r>
            <a:r>
              <a:rPr lang="ru-RU" dirty="0" err="1" smtClean="0"/>
              <a:t>Нумикон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360450"/>
            <a:ext cx="3886200" cy="519275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«Какие слова начинаются на букву ?»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8" name="Picture 12" descr="C:\Users\1\AppData\Local\Temp\Rar$DIa19936.20052\1724405042861.jpg"/>
          <p:cNvPicPr>
            <a:picLocks noChangeAspect="1" noChangeArrowheads="1"/>
          </p:cNvPicPr>
          <p:nvPr/>
        </p:nvPicPr>
        <p:blipFill>
          <a:blip r:embed="rId2" cstate="print"/>
          <a:srcRect l="8318" t="628" r="10744"/>
          <a:stretch>
            <a:fillRect/>
          </a:stretch>
        </p:blipFill>
        <p:spPr bwMode="auto">
          <a:xfrm>
            <a:off x="657922" y="1784195"/>
            <a:ext cx="4337824" cy="2995731"/>
          </a:xfrm>
          <a:prstGeom prst="rect">
            <a:avLst/>
          </a:prstGeom>
          <a:noFill/>
        </p:spPr>
      </p:pic>
      <p:pic>
        <p:nvPicPr>
          <p:cNvPr id="7" name="Picture 4" descr="C:\Users\1\AppData\Local\Temp\Rar$DIa19936.40259\1724405042754.jpg"/>
          <p:cNvPicPr>
            <a:picLocks noChangeAspect="1" noChangeArrowheads="1"/>
          </p:cNvPicPr>
          <p:nvPr/>
        </p:nvPicPr>
        <p:blipFill>
          <a:blip r:embed="rId3" cstate="print"/>
          <a:srcRect t="5582" r="1709" b="17199"/>
          <a:stretch>
            <a:fillRect/>
          </a:stretch>
        </p:blipFill>
        <p:spPr bwMode="auto">
          <a:xfrm rot="16200000">
            <a:off x="5695058" y="1359023"/>
            <a:ext cx="2878128" cy="4019756"/>
          </a:xfrm>
          <a:prstGeom prst="rect">
            <a:avLst/>
          </a:prstGeom>
          <a:noFill/>
        </p:spPr>
      </p:pic>
      <p:pic>
        <p:nvPicPr>
          <p:cNvPr id="9" name="Picture 10" descr="C:\Users\1\AppData\Local\Temp\Rar$DIa19936.12059\1724405042836.jpg"/>
          <p:cNvPicPr>
            <a:picLocks noChangeAspect="1" noChangeArrowheads="1"/>
          </p:cNvPicPr>
          <p:nvPr/>
        </p:nvPicPr>
        <p:blipFill>
          <a:blip r:embed="rId4" cstate="print"/>
          <a:srcRect l="3704" t="13165" b="5305"/>
          <a:stretch>
            <a:fillRect/>
          </a:stretch>
        </p:blipFill>
        <p:spPr bwMode="auto">
          <a:xfrm rot="5400000">
            <a:off x="3490332" y="4148255"/>
            <a:ext cx="2163334" cy="3256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9516" y="1494264"/>
            <a:ext cx="3985683" cy="50589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      « Сложение»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72441" y="1538868"/>
            <a:ext cx="3886200" cy="5014331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 smtClean="0"/>
              <a:t> «Вычитание»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endParaRPr lang="ru-RU" sz="1800" dirty="0" smtClean="0"/>
          </a:p>
          <a:p>
            <a:endParaRPr lang="ru-RU" dirty="0"/>
          </a:p>
        </p:txBody>
      </p:sp>
      <p:pic>
        <p:nvPicPr>
          <p:cNvPr id="93186" name="Picture 2" descr="C:\Users\1\AppData\Local\Temp\Rar$DIa19936.27905\1724405042728.jpg"/>
          <p:cNvPicPr>
            <a:picLocks noChangeAspect="1" noChangeArrowheads="1"/>
          </p:cNvPicPr>
          <p:nvPr/>
        </p:nvPicPr>
        <p:blipFill>
          <a:blip r:embed="rId2" cstate="print"/>
          <a:srcRect t="19459" r="4071" b="13376"/>
          <a:stretch>
            <a:fillRect/>
          </a:stretch>
        </p:blipFill>
        <p:spPr bwMode="auto">
          <a:xfrm rot="16200000">
            <a:off x="5273669" y="1834930"/>
            <a:ext cx="3083174" cy="3837712"/>
          </a:xfrm>
          <a:prstGeom prst="rect">
            <a:avLst/>
          </a:prstGeom>
          <a:noFill/>
        </p:spPr>
      </p:pic>
      <p:pic>
        <p:nvPicPr>
          <p:cNvPr id="93190" name="Picture 6" descr="C:\Users\1\AppData\Local\Temp\Rar$DIa19936.47114\1724405042780.jpg"/>
          <p:cNvPicPr>
            <a:picLocks noChangeAspect="1" noChangeArrowheads="1"/>
          </p:cNvPicPr>
          <p:nvPr/>
        </p:nvPicPr>
        <p:blipFill>
          <a:blip r:embed="rId3" cstate="print"/>
          <a:srcRect l="10006" t="-4093" r="11056"/>
          <a:stretch>
            <a:fillRect/>
          </a:stretch>
        </p:blipFill>
        <p:spPr bwMode="auto">
          <a:xfrm>
            <a:off x="718970" y="2040673"/>
            <a:ext cx="3901906" cy="3245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2450" y="102246"/>
            <a:ext cx="7894865" cy="15258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/>
              <a:t>Формирования  умений и навыков необходимых для усвоения учебного материала.</a:t>
            </a:r>
            <a:r>
              <a:rPr lang="ru-RU" sz="4000" dirty="0" smtClean="0">
                <a:latin typeface="+mn-lt"/>
              </a:rPr>
              <a:t/>
            </a:r>
            <a:br>
              <a:rPr lang="ru-RU" sz="4000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Учимся ориентироваться в задании;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Учимся планировать этапы выполнения задания;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Формируем  самоконтроль на  каждом этапе выполнения задания;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Учимся осуществлять словесный отчёт о совершаемом действии и результате.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Средства: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дидактические игры и упражнения, анализ инструкции к заданию, образца: «что мне нужно сделать?»; определение каждого шага предстоящей работы: «что я буду делать сначала? Что я сделаю потом? Что мне нужно сделать дальше?»; проверка работы: «сравниваем с образцом»; нахождение и исправление ошибок: «что нужно исправить?»; игры «найди и исправь ошибки (по образцу, самостоятельно)»; «помоги ребятам справиться с работой», игры на внимание.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22-08-2024_08-05-25 (1)\1724303055299.jpg"/>
          <p:cNvPicPr>
            <a:picLocks noChangeAspect="1" noChangeArrowheads="1"/>
          </p:cNvPicPr>
          <p:nvPr/>
        </p:nvPicPr>
        <p:blipFill>
          <a:blip r:embed="rId2" cstate="print"/>
          <a:srcRect l="16761" r="4330" b="-1596"/>
          <a:stretch>
            <a:fillRect/>
          </a:stretch>
        </p:blipFill>
        <p:spPr bwMode="auto">
          <a:xfrm>
            <a:off x="5229504" y="4045528"/>
            <a:ext cx="3443441" cy="249381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Чемоданчик Семаго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528" y="1170961"/>
            <a:ext cx="8908472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Цветные прогрессивные матрицы </a:t>
            </a:r>
            <a:r>
              <a:rPr lang="ru-RU" dirty="0" err="1" smtClean="0"/>
              <a:t>Равена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2. Диагностический Альбом. Для исследования особенностей познавательной деятельности. От раннего до подросткового возраста</a:t>
            </a:r>
          </a:p>
          <a:p>
            <a:r>
              <a:rPr lang="ru-RU" dirty="0" smtClean="0"/>
              <a:t>3.Предметная классификация. </a:t>
            </a:r>
            <a:r>
              <a:rPr lang="ru-RU" dirty="0" err="1" smtClean="0"/>
              <a:t>Стимульные</a:t>
            </a:r>
            <a:r>
              <a:rPr lang="ru-RU" dirty="0" smtClean="0"/>
              <a:t> материалы (1 серия для детей 3-5 лет)</a:t>
            </a:r>
          </a:p>
          <a:p>
            <a:r>
              <a:rPr lang="ru-RU" dirty="0" smtClean="0"/>
              <a:t>4.Предметная классификация. </a:t>
            </a:r>
            <a:r>
              <a:rPr lang="ru-RU" dirty="0" err="1" smtClean="0"/>
              <a:t>Стимульные</a:t>
            </a:r>
            <a:r>
              <a:rPr lang="ru-RU" dirty="0" smtClean="0"/>
              <a:t> материалы (2 серия для детей 5-8 лет) </a:t>
            </a:r>
          </a:p>
          <a:p>
            <a:r>
              <a:rPr lang="ru-RU" dirty="0" smtClean="0"/>
              <a:t>5.Предметная классификация. </a:t>
            </a:r>
            <a:r>
              <a:rPr lang="ru-RU" dirty="0" err="1" smtClean="0"/>
              <a:t>Стимульные</a:t>
            </a:r>
            <a:r>
              <a:rPr lang="ru-RU" dirty="0" smtClean="0"/>
              <a:t> материалы(3 серия для детей 9-12 лет) </a:t>
            </a:r>
          </a:p>
          <a:p>
            <a:r>
              <a:rPr lang="ru-RU" dirty="0" smtClean="0"/>
              <a:t>6.Методика </a:t>
            </a:r>
            <a:r>
              <a:rPr lang="ru-RU" dirty="0" err="1" smtClean="0"/>
              <a:t>Выготского-Сахарова</a:t>
            </a:r>
            <a:r>
              <a:rPr lang="ru-RU" dirty="0" smtClean="0"/>
              <a:t> . Деревянные фигуры.</a:t>
            </a:r>
          </a:p>
          <a:p>
            <a:r>
              <a:rPr lang="ru-RU" dirty="0" smtClean="0"/>
              <a:t>7.Методика опосредованного запоминания (по А. Н. Леонтьеву).</a:t>
            </a:r>
          </a:p>
          <a:p>
            <a:r>
              <a:rPr lang="ru-RU" dirty="0" smtClean="0"/>
              <a:t>8.Методика В. М. Когана. </a:t>
            </a:r>
            <a:r>
              <a:rPr lang="ru-RU" dirty="0" err="1" smtClean="0"/>
              <a:t>Стимульные</a:t>
            </a:r>
            <a:r>
              <a:rPr lang="ru-RU" dirty="0" smtClean="0"/>
              <a:t> материалы.</a:t>
            </a:r>
          </a:p>
          <a:p>
            <a:r>
              <a:rPr lang="ru-RU" dirty="0" smtClean="0"/>
              <a:t>9.Исключение предметов (4-й лишний) . Альбом </a:t>
            </a:r>
            <a:r>
              <a:rPr lang="ru-RU" dirty="0" err="1" smtClean="0"/>
              <a:t>стимульных</a:t>
            </a:r>
            <a:r>
              <a:rPr lang="ru-RU" dirty="0" smtClean="0"/>
              <a:t> материалов.</a:t>
            </a:r>
          </a:p>
          <a:p>
            <a:r>
              <a:rPr lang="ru-RU" dirty="0" smtClean="0"/>
              <a:t>10.Методика "Кубики </a:t>
            </a:r>
            <a:r>
              <a:rPr lang="ru-RU" dirty="0" err="1" smtClean="0"/>
              <a:t>Кооса</a:t>
            </a:r>
            <a:r>
              <a:rPr lang="ru-RU" dirty="0" smtClean="0"/>
              <a:t>" — Набор </a:t>
            </a:r>
            <a:r>
              <a:rPr lang="ru-RU" dirty="0" err="1" smtClean="0"/>
              <a:t>стимульных</a:t>
            </a:r>
            <a:r>
              <a:rPr lang="ru-RU" dirty="0" smtClean="0"/>
              <a:t> материалов; </a:t>
            </a:r>
            <a:r>
              <a:rPr lang="ru-RU" dirty="0" err="1" smtClean="0"/>
              <a:t>станд</a:t>
            </a:r>
            <a:r>
              <a:rPr lang="ru-RU" dirty="0" smtClean="0"/>
              <a:t>. деревянные кубики и набор узоров.</a:t>
            </a:r>
          </a:p>
          <a:p>
            <a:r>
              <a:rPr lang="ru-RU" dirty="0" smtClean="0"/>
              <a:t>11.Методика "Установление последовательности событий».</a:t>
            </a:r>
          </a:p>
          <a:p>
            <a:r>
              <a:rPr lang="ru-RU" dirty="0" smtClean="0"/>
              <a:t>12.Методика "СОМОР" .Альбом </a:t>
            </a:r>
            <a:r>
              <a:rPr lang="ru-RU" dirty="0" err="1" smtClean="0"/>
              <a:t>стимульных</a:t>
            </a:r>
            <a:r>
              <a:rPr lang="ru-RU" dirty="0" smtClean="0"/>
              <a:t> материалов .</a:t>
            </a:r>
          </a:p>
          <a:p>
            <a:r>
              <a:rPr lang="ru-RU" dirty="0" smtClean="0"/>
              <a:t>13.Методика "Контурный САТ-Н". Альбом </a:t>
            </a:r>
            <a:r>
              <a:rPr lang="ru-RU" dirty="0" err="1" smtClean="0"/>
              <a:t>стимульных</a:t>
            </a:r>
            <a:r>
              <a:rPr lang="ru-RU" dirty="0" smtClean="0"/>
              <a:t> материалов .</a:t>
            </a:r>
          </a:p>
          <a:p>
            <a:r>
              <a:rPr lang="ru-RU" dirty="0" smtClean="0"/>
              <a:t>14.Методика "Тест Рука" (вариант для детей 3-11 лет) . </a:t>
            </a:r>
          </a:p>
          <a:p>
            <a:r>
              <a:rPr lang="ru-RU" dirty="0" smtClean="0"/>
              <a:t>15.Цветовой Тест Отношений (ЦТО) (вариант для детей 4-10 лет) </a:t>
            </a:r>
          </a:p>
          <a:p>
            <a:r>
              <a:rPr lang="ru-RU" dirty="0" smtClean="0"/>
              <a:t>16.Методика "Эмоциональные лица" . </a:t>
            </a:r>
            <a:r>
              <a:rPr lang="ru-RU" dirty="0" err="1" smtClean="0"/>
              <a:t>Стимульные</a:t>
            </a:r>
            <a:r>
              <a:rPr lang="ru-RU" dirty="0" smtClean="0"/>
              <a:t> материалы.</a:t>
            </a:r>
          </a:p>
          <a:p>
            <a:r>
              <a:rPr lang="ru-RU" sz="1700" dirty="0" smtClean="0"/>
              <a:t>                                                                                                                 </a:t>
            </a:r>
            <a:endParaRPr lang="ru-RU" sz="1700" dirty="0"/>
          </a:p>
        </p:txBody>
      </p:sp>
    </p:spTree>
    <p:extLst>
      <p:ext uri="{BB962C8B-B14F-4D97-AF65-F5344CB8AC3E}">
        <p14:creationId xmlns="" xmlns:p14="http://schemas.microsoft.com/office/powerpoint/2010/main" val="24267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Следующие н</a:t>
            </a:r>
            <a:r>
              <a:rPr lang="ru-RU" sz="2800" b="1" dirty="0" smtClean="0"/>
              <a:t>аправления </a:t>
            </a:r>
            <a:r>
              <a:rPr lang="ru-RU" sz="2800" b="1" dirty="0" smtClean="0"/>
              <a:t>в работе дефектолога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0"/>
          </p:nvPr>
        </p:nvSpPr>
        <p:spPr>
          <a:xfrm>
            <a:off x="684616" y="1293541"/>
            <a:ext cx="8089498" cy="4680222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Аналитическое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направление: сравнение и обработка результатов успешности программ коррекционных занятий с учётом анализа результатов.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Консультативно-просветительское и профилактическое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направление: оказание помощи педагогам и родителям в вопросах воспитания и обучения обучающихся; разрабатываю  рекомендации родителям и педагогам в соответствии с особенностями детей, включение родителей в коррекционно-образовательный процесс. Веду тетрадь консультаций.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Организационно-методическое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направление: участие в подготовке и проведении, методических объединениях, педагогических советах.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526" y="1639229"/>
            <a:ext cx="804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Документация учителя- дефектолога</a:t>
            </a:r>
            <a:endParaRPr lang="ru-RU" sz="2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0"/>
          </p:nvPr>
        </p:nvSpPr>
        <p:spPr>
          <a:xfrm>
            <a:off x="684616" y="1293541"/>
            <a:ext cx="8089498" cy="4680222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 smtClean="0"/>
              <a:t>Расписание;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Список групп;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Календарно-тематическое планирование коррекционных занятий с учениками (согласованное и утверждённое директором школы-интерната);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Журнал учёта проведённых  коррекционных занятий;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Журнал консультаций с педагогами и воспитателями;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Дефектологические карты (протоколы ПМПК, </a:t>
            </a:r>
            <a:r>
              <a:rPr lang="ru-RU" dirty="0" err="1" smtClean="0"/>
              <a:t>деф.представление</a:t>
            </a:r>
            <a:r>
              <a:rPr lang="ru-RU" dirty="0" smtClean="0"/>
              <a:t>, диагностическая карта развития, материалы обследования учеников);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Индивидуальные тетради, папки учеников с домашним заданием;</a:t>
            </a:r>
          </a:p>
          <a:p>
            <a:pPr lvl="0">
              <a:buFont typeface="Wingdings" pitchFamily="2" charset="2"/>
              <a:buChar char="Ø"/>
            </a:pPr>
            <a:r>
              <a:rPr lang="ru-RU" smtClean="0"/>
              <a:t>Паспорт кабинета»;</a:t>
            </a:r>
            <a:endParaRPr lang="ru-RU" dirty="0" smtClean="0"/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Аналитический отчет о проведенной работе за год.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526" y="1639229"/>
            <a:ext cx="8040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         </a:t>
            </a:r>
            <a:r>
              <a:rPr lang="ru-RU" sz="2800" b="1" dirty="0" smtClean="0"/>
              <a:t>Вывод: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i="1" dirty="0" smtClean="0"/>
              <a:t>Таким образом, деятельность учителя-дефектолога с учащимися с ОВЗ обеспечивает своевременную специализированную помощь данной категории учащихся в овладении ими обязательным минимумом содержания образования в условиях общеобразовательного учреждения, что позволяет достичь гармоничного развития личности ученика, повышая уровень его школьной и социальной успешности.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2321" y="1271239"/>
            <a:ext cx="61889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Каждый ребенок должен иметь шанс на успешное будущее, поэтому мы должны работать  с самоотдачей, чтобы помочь каждому ребенку освоить программу обучения и социализироваться в жизни, достичь своих целей и мечтаний.</a:t>
            </a:r>
          </a:p>
          <a:p>
            <a:endParaRPr lang="ru-RU" sz="2800" dirty="0" smtClean="0"/>
          </a:p>
          <a:p>
            <a:r>
              <a:rPr lang="ru-RU" sz="2800" dirty="0" smtClean="0"/>
              <a:t>         </a:t>
            </a:r>
            <a:r>
              <a:rPr lang="ru-RU" sz="2800" b="1" dirty="0" smtClean="0"/>
              <a:t>Спасибо за внимание!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790095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6092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cs typeface="Times New Roman" pitchFamily="18" charset="0"/>
              </a:rPr>
              <a:t>              </a:t>
            </a:r>
            <a:r>
              <a:rPr lang="ru-RU" sz="3100" b="1" dirty="0" smtClean="0">
                <a:cs typeface="Times New Roman" pitchFamily="18" charset="0"/>
              </a:rPr>
              <a:t>Тестовые задания </a:t>
            </a:r>
            <a:br>
              <a:rPr lang="ru-RU" sz="3100" b="1" dirty="0" smtClean="0">
                <a:cs typeface="Times New Roman" pitchFamily="18" charset="0"/>
              </a:rPr>
            </a:br>
            <a:r>
              <a:rPr lang="ru-RU" sz="3100" b="1" dirty="0" smtClean="0">
                <a:cs typeface="Times New Roman" pitchFamily="18" charset="0"/>
              </a:rPr>
              <a:t>          «Готов ли ты к школе?»</a:t>
            </a:r>
            <a:endParaRPr lang="ru-RU" sz="31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4741" y="1255923"/>
            <a:ext cx="80863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Тестовые задания «Готов ли ты к школе?» Окружающий мир. Природа.</a:t>
            </a:r>
          </a:p>
          <a:p>
            <a:r>
              <a:rPr lang="ru-RU" sz="2400" dirty="0" smtClean="0">
                <a:cs typeface="Times New Roman" pitchFamily="18" charset="0"/>
              </a:rPr>
              <a:t>-Тестовые задания «Готов ли ты к школе?» Чтение.</a:t>
            </a:r>
          </a:p>
          <a:p>
            <a:r>
              <a:rPr lang="ru-RU" sz="2400" dirty="0" smtClean="0">
                <a:cs typeface="Times New Roman" pitchFamily="18" charset="0"/>
              </a:rPr>
              <a:t>-Тестовые задания «Готов ли ты к школе?» Развитие речи</a:t>
            </a:r>
          </a:p>
          <a:p>
            <a:r>
              <a:rPr lang="ru-RU" sz="2400" dirty="0" smtClean="0">
                <a:cs typeface="Times New Roman" pitchFamily="18" charset="0"/>
              </a:rPr>
              <a:t>-Тестовые задания «Готов ли ты к школе?» Мышление.</a:t>
            </a:r>
          </a:p>
          <a:p>
            <a:r>
              <a:rPr lang="ru-RU" sz="2400" dirty="0" smtClean="0">
                <a:cs typeface="Times New Roman" pitchFamily="18" charset="0"/>
              </a:rPr>
              <a:t>-Тестовые задания «Готов ли ты к школе?» Математика</a:t>
            </a:r>
          </a:p>
          <a:p>
            <a:r>
              <a:rPr lang="ru-RU" sz="2400" dirty="0" smtClean="0">
                <a:cs typeface="Times New Roman" pitchFamily="18" charset="0"/>
              </a:rPr>
              <a:t>-Тестовые задания «Готов ли ты к школе?» Память.</a:t>
            </a:r>
            <a:endParaRPr lang="ru-RU" sz="2400" dirty="0">
              <a:cs typeface="Times New Roman" pitchFamily="18" charset="0"/>
            </a:endParaRPr>
          </a:p>
        </p:txBody>
      </p:sp>
      <p:pic>
        <p:nvPicPr>
          <p:cNvPr id="18434" name="Picture 2" descr="https://avatars.mds.yandex.net/i?id=caab0e11a49419038a84c99b9a428068f0649ca0-5220588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597" y="4030134"/>
            <a:ext cx="2470165" cy="1800576"/>
          </a:xfrm>
          <a:prstGeom prst="rect">
            <a:avLst/>
          </a:prstGeom>
          <a:noFill/>
        </p:spPr>
      </p:pic>
      <p:pic>
        <p:nvPicPr>
          <p:cNvPr id="18436" name="Picture 4" descr="https://avatars.mds.yandex.net/i?id=7bd7bbf7045fb1f28dc6ae5a08bad4ac807bbfa9-552787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353" y="4950177"/>
            <a:ext cx="2569599" cy="1907823"/>
          </a:xfrm>
          <a:prstGeom prst="rect">
            <a:avLst/>
          </a:prstGeom>
          <a:noFill/>
        </p:spPr>
      </p:pic>
      <p:pic>
        <p:nvPicPr>
          <p:cNvPr id="18440" name="Picture 8" descr="https://avatars.mds.yandex.net/i?id=f2e3c37bce1418d6f2537e4be87aa674-3767031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1976" y="4084093"/>
            <a:ext cx="2463447" cy="1791598"/>
          </a:xfrm>
          <a:prstGeom prst="rect">
            <a:avLst/>
          </a:prstGeom>
          <a:noFill/>
        </p:spPr>
      </p:pic>
      <p:pic>
        <p:nvPicPr>
          <p:cNvPr id="18442" name="Picture 10" descr="https://avatars.mds.yandex.net/i?id=5fbd74404a27fd43402c20df98b4809e831bf22c-12935586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397" y="4989865"/>
            <a:ext cx="2361517" cy="1721380"/>
          </a:xfrm>
          <a:prstGeom prst="rect">
            <a:avLst/>
          </a:prstGeom>
          <a:noFill/>
        </p:spPr>
      </p:pic>
      <p:pic>
        <p:nvPicPr>
          <p:cNvPr id="18444" name="Picture 12" descr="https://avatars.mds.yandex.net/i?id=434a7fa6e648308873d02d6d9829a8a57ce917a952c20b45-5877635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7041" y="4022483"/>
            <a:ext cx="2440870" cy="1808052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quarter" idx="10"/>
          </p:nvPr>
        </p:nvSpPr>
        <p:spPr>
          <a:xfrm>
            <a:off x="158496" y="1355074"/>
            <a:ext cx="8753856" cy="515545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91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0508" y="154236"/>
            <a:ext cx="7642860" cy="2291509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+mn-lt"/>
              </a:rPr>
              <a:t>Бланки с упражнениями по годам обучения для оценки зоны актуального и ближайшего  развития по различным направлениям, таким как развитие </a:t>
            </a:r>
            <a:r>
              <a:rPr lang="ru-RU" sz="2700" dirty="0" err="1" smtClean="0">
                <a:latin typeface="+mn-lt"/>
              </a:rPr>
              <a:t>графомоторых</a:t>
            </a:r>
            <a:r>
              <a:rPr lang="ru-RU" sz="2700" dirty="0" smtClean="0">
                <a:latin typeface="+mn-lt"/>
              </a:rPr>
              <a:t> навыков, пространственного восприятия, знаний об окружающем,  оценить навыки письма, чтения, математических представлений</a:t>
            </a:r>
            <a:r>
              <a:rPr lang="ru-RU" sz="1800" dirty="0" smtClean="0">
                <a:latin typeface="+mn-lt"/>
              </a:rPr>
              <a:t>.</a:t>
            </a:r>
            <a:endParaRPr lang="ru-RU" sz="1800" dirty="0">
              <a:latin typeface="+mn-lt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 l="3710" t="8488" r="9005"/>
          <a:stretch>
            <a:fillRect/>
          </a:stretch>
        </p:blipFill>
        <p:spPr bwMode="auto">
          <a:xfrm>
            <a:off x="1454225" y="2423711"/>
            <a:ext cx="7191985" cy="423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4910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 Бланки с упражнениями.</a:t>
            </a:r>
            <a:endParaRPr lang="ru-RU" sz="2400" dirty="0"/>
          </a:p>
        </p:txBody>
      </p:sp>
      <p:pic>
        <p:nvPicPr>
          <p:cNvPr id="1026" name="Picture 2" descr="C:\Users\1\Downloads\22-08-2024_08-05-25 (1)\1724303055243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 l="4938" t="-368" r="6397"/>
          <a:stretch>
            <a:fillRect/>
          </a:stretch>
        </p:blipFill>
        <p:spPr bwMode="auto">
          <a:xfrm>
            <a:off x="591015" y="1494263"/>
            <a:ext cx="7761248" cy="4941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ОИРО2">
  <a:themeElements>
    <a:clrScheme name="Другая 5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3636E4"/>
      </a:hlink>
      <a:folHlink>
        <a:srgbClr val="C00000"/>
      </a:folHlink>
    </a:clrScheme>
    <a:fontScheme name="ЦНППМ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КОИРО2" id="{9D9417D5-1D15-4644-BDA3-D054383A1E87}" vid="{404F5AFC-7F74-45B2-BDA5-4A2E98A48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0ECB6A-4CE6-42FB-A9E3-EBD382200618}"/>
</file>

<file path=customXml/itemProps2.xml><?xml version="1.0" encoding="utf-8"?>
<ds:datastoreItem xmlns:ds="http://schemas.openxmlformats.org/officeDocument/2006/customXml" ds:itemID="{1E8F6918-B5A6-406F-8B90-C6053D207A9F}"/>
</file>

<file path=customXml/itemProps3.xml><?xml version="1.0" encoding="utf-8"?>
<ds:datastoreItem xmlns:ds="http://schemas.openxmlformats.org/officeDocument/2006/customXml" ds:itemID="{3F4DDEC5-2B08-4FF8-9190-C711933E5D2F}"/>
</file>

<file path=docProps/app.xml><?xml version="1.0" encoding="utf-8"?>
<Properties xmlns="http://schemas.openxmlformats.org/officeDocument/2006/extended-properties" xmlns:vt="http://schemas.openxmlformats.org/officeDocument/2006/docPropsVTypes">
  <Template>КОИРО2</Template>
  <TotalTime>1507</TotalTime>
  <Words>1655</Words>
  <Application>Microsoft Office PowerPoint</Application>
  <PresentationFormat>Экран (4:3)</PresentationFormat>
  <Paragraphs>484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КОИРО2</vt:lpstr>
      <vt:lpstr>Сопровождение учителем- дефектологом обучающихся с ОВЗ различных  нозологий.  Специфика организации и проведение дефектологической работы. </vt:lpstr>
      <vt:lpstr>                Дефектолог</vt:lpstr>
      <vt:lpstr>Основные направления деятельности учителя-дефектолога</vt:lpstr>
      <vt:lpstr>1 этап- Диагностическое направление  включает:</vt:lpstr>
      <vt:lpstr>1 этап-Диагностическое направление</vt:lpstr>
      <vt:lpstr>Чемоданчик Семаго</vt:lpstr>
      <vt:lpstr>              Тестовые задания            «Готов ли ты к школе?»</vt:lpstr>
      <vt:lpstr>Бланки с упражнениями по годам обучения для оценки зоны актуального и ближайшего  развития по различным направлениям, таким как развитие графомоторых навыков, пространственного восприятия, знаний об окружающем,  оценить навыки письма, чтения, математических представлений.</vt:lpstr>
      <vt:lpstr>                Бланки с упражнениями.</vt:lpstr>
      <vt:lpstr>Слайд 10</vt:lpstr>
      <vt:lpstr>     Протокол обследования </vt:lpstr>
      <vt:lpstr>Карта  динамического развития для отслеживания динамики коррекционного воздействия</vt:lpstr>
      <vt:lpstr>Взаимодействие с учителем.</vt:lpstr>
      <vt:lpstr> Содержание работы с обучающимися с     ОВЗ различных нозологий </vt:lpstr>
      <vt:lpstr>Содержание деятельности учителя- дефектолога направлено на решение задач:</vt:lpstr>
      <vt:lpstr>2 этап-Коррекционное направление:</vt:lpstr>
      <vt:lpstr>1.Сенсорное и сенсомоторное развитие:  А) Развитие зрительного анализатора и пространственного     восприятия элементов букв, цифр.  Узнавание контурных, силуэтных, перечёркнутых изображений, недорисованных предметов, фигурно-фоновое различение предметов, букв.)  </vt:lpstr>
      <vt:lpstr>     Б) Развитие тактильных ощущений</vt:lpstr>
      <vt:lpstr>Развитие межполушарного взаимодействия и кинестетических основ движений</vt:lpstr>
      <vt:lpstr>В)Развитие слухо-зрительной и зрительно-двигательной координации.</vt:lpstr>
      <vt:lpstr>              Развитие когнитивных процессов.</vt:lpstr>
      <vt:lpstr>      Дидактические игры и упражнения: </vt:lpstr>
      <vt:lpstr>Дидактические игры и упражнения: </vt:lpstr>
      <vt:lpstr>Дидактические игры и упражнения: </vt:lpstr>
      <vt:lpstr>Дидактические игры и упражнения: </vt:lpstr>
      <vt:lpstr>3.Нормализация ведущей деятельности возраста:</vt:lpstr>
      <vt:lpstr>4. Формирование пространственно-временных представлений. </vt:lpstr>
      <vt:lpstr>Формирование пространственно-временных представлений. </vt:lpstr>
      <vt:lpstr>Формирование пространственно-временных представлений. </vt:lpstr>
      <vt:lpstr>Формирование представлений о предметах и явлениях окружающей действительности.</vt:lpstr>
      <vt:lpstr>Формирование представлений о предметах и явлениях окружающей действительности.</vt:lpstr>
      <vt:lpstr>    Распредели предметы по группам </vt:lpstr>
      <vt:lpstr>      Дидактические материалы</vt:lpstr>
      <vt:lpstr>       Дидактические материалы</vt:lpstr>
      <vt:lpstr>                     5.Формирование ЭМП</vt:lpstr>
      <vt:lpstr>Работа происходит с применением дидактических игр, красочного раздаточного материала</vt:lpstr>
      <vt:lpstr>           Дидактические игры</vt:lpstr>
      <vt:lpstr>           Дидактические игры</vt:lpstr>
      <vt:lpstr>Дидактические игры и упражнения: </vt:lpstr>
      <vt:lpstr>           Дидактические игры</vt:lpstr>
      <vt:lpstr>           Дидактические игры</vt:lpstr>
      <vt:lpstr>           Дидактические игры</vt:lpstr>
      <vt:lpstr>              Обучение чтению</vt:lpstr>
      <vt:lpstr>           Дидактические игры</vt:lpstr>
      <vt:lpstr>           Дидактические игры</vt:lpstr>
      <vt:lpstr>           Дидактические игры</vt:lpstr>
      <vt:lpstr>           Дидактические игры</vt:lpstr>
      <vt:lpstr>         Задания на беглость чтения</vt:lpstr>
      <vt:lpstr>          Дидактические игры</vt:lpstr>
      <vt:lpstr>Обогащение словаря и развитие связной речи:</vt:lpstr>
      <vt:lpstr>          Дидактические игры</vt:lpstr>
      <vt:lpstr>Содержание работы с обучающимися с РАС: </vt:lpstr>
      <vt:lpstr>Коррекция дезаптивного поведения</vt:lpstr>
      <vt:lpstr>           Развитие коммуникативной функции общения</vt:lpstr>
      <vt:lpstr>          Инсценировки сказок.</vt:lpstr>
      <vt:lpstr>Формирование целостной картины мира, ее пространственно- временной организации</vt:lpstr>
      <vt:lpstr>     Развитие математических способностей</vt:lpstr>
      <vt:lpstr>          </vt:lpstr>
      <vt:lpstr>Формирования  умений и навыков необходимых для усвоения учебного материала. </vt:lpstr>
      <vt:lpstr>Следующие направления в работе дефектолога</vt:lpstr>
      <vt:lpstr>Документация учителя- дефектолога</vt:lpstr>
      <vt:lpstr>                  Вывод:</vt:lpstr>
      <vt:lpstr>Слайд 63</vt:lpstr>
      <vt:lpstr>Слайд 64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Света</cp:lastModifiedBy>
  <cp:revision>190</cp:revision>
  <dcterms:created xsi:type="dcterms:W3CDTF">2024-01-23T13:25:57Z</dcterms:created>
  <dcterms:modified xsi:type="dcterms:W3CDTF">2024-08-26T20:51:03Z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