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29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304" r:id="rId3"/>
    <p:sldId id="258" r:id="rId4"/>
    <p:sldId id="282" r:id="rId5"/>
    <p:sldId id="259" r:id="rId6"/>
    <p:sldId id="260" r:id="rId7"/>
    <p:sldId id="261" r:id="rId8"/>
    <p:sldId id="307" r:id="rId9"/>
    <p:sldId id="262" r:id="rId10"/>
    <p:sldId id="263" r:id="rId11"/>
    <p:sldId id="308" r:id="rId12"/>
    <p:sldId id="309" r:id="rId13"/>
    <p:sldId id="265" r:id="rId14"/>
    <p:sldId id="266" r:id="rId15"/>
    <p:sldId id="267" r:id="rId16"/>
    <p:sldId id="268" r:id="rId17"/>
    <p:sldId id="284" r:id="rId18"/>
    <p:sldId id="283" r:id="rId19"/>
    <p:sldId id="270" r:id="rId20"/>
    <p:sldId id="285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287" r:id="rId31"/>
    <p:sldId id="302" r:id="rId32"/>
    <p:sldId id="329" r:id="rId33"/>
    <p:sldId id="303" r:id="rId34"/>
    <p:sldId id="296" r:id="rId35"/>
    <p:sldId id="324" r:id="rId36"/>
    <p:sldId id="325" r:id="rId37"/>
    <p:sldId id="326" r:id="rId38"/>
    <p:sldId id="298" r:id="rId39"/>
    <p:sldId id="299" r:id="rId40"/>
    <p:sldId id="300" r:id="rId41"/>
    <p:sldId id="327" r:id="rId42"/>
    <p:sldId id="328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C3FC-D225-40C7-A46F-CD0B493A3CB6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F40C0-FDE6-4B92-B497-0DA27E758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6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E273-CE03-401A-8155-A56F33C48F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1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11" y="3705527"/>
            <a:ext cx="3810000" cy="837403"/>
          </a:xfrm>
          <a:prstGeom prst="rect">
            <a:avLst/>
          </a:prstGeom>
        </p:spPr>
      </p:pic>
      <p:pic>
        <p:nvPicPr>
          <p:cNvPr id="1026" name="Picture 2" descr="http://qrcoder.ru/code/?http%3A%2F%2Fwww.eduportal44.ru%2Fkoiro%2Fdefault.aspx&amp;4&amp;0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36" y="3639272"/>
            <a:ext cx="969914" cy="9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1525" y="173161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66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  <p:sldLayoutId id="2147483698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72444" y="174170"/>
            <a:ext cx="6815669" cy="445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ОГБОУ ДПО "Костромской областной институт развития образования"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2400" y="1793277"/>
            <a:ext cx="10591756" cy="16557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психолого-педагогического сопровождения детей с ОВЗ и/или инвалидностью в дошкольной образовательной организации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2400" y="4317998"/>
            <a:ext cx="10532489" cy="1481669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lvl="0" algn="r">
              <a:spcBef>
                <a:spcPct val="0"/>
              </a:spcBef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>
              <a:spcBef>
                <a:spcPct val="0"/>
              </a:spcBef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методист отдела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коррекционного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КОИРО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Наталья Николаевна Смирнова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011" y="1142818"/>
            <a:ext cx="9601196" cy="2252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31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8001" y="1658991"/>
            <a:ext cx="11683999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u="sng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председатель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заместитель руководителя Организации,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заместитель председателя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(определенный из числа членов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при необходимости),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педагог-психолог,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учитель-логопед,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учитель-дефектолог (тифлопедагог, сурдопедагог,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олигофренопедагог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социальный педагог,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секретарь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(определенный из числа членов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5267831"/>
            <a:ext cx="11830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870" marR="57658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Недопустимо</a:t>
            </a:r>
            <a:r>
              <a:rPr lang="ru-RU" b="1" spc="-7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b="1" spc="-8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невозможно</a:t>
            </a:r>
            <a:r>
              <a:rPr lang="ru-RU" b="1" spc="-6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</a:t>
            </a:r>
            <a:r>
              <a:rPr lang="ru-RU" b="1" spc="-7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специальных</a:t>
            </a:r>
            <a:r>
              <a:rPr lang="ru-RU" b="1" spc="-6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условий</a:t>
            </a:r>
            <a:r>
              <a:rPr lang="ru-RU" b="1" spc="46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ru-RU" b="1" spc="-7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получения </a:t>
            </a:r>
            <a:r>
              <a:rPr lang="ru-RU" b="1" spc="-585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  <a:r>
              <a:rPr lang="ru-RU" b="1" spc="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b="1" spc="5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9870" marR="57658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обучающимися</a:t>
            </a:r>
            <a:r>
              <a:rPr lang="ru-RU" b="1" spc="15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b="1" spc="-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ОВЗ одним</a:t>
            </a:r>
            <a:r>
              <a:rPr lang="ru-RU" b="1" spc="-7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специалистом!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54520" y="2990477"/>
            <a:ext cx="10961255" cy="322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30115" tIns="28566" rIns="29835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49288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руководителя Организации о создании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утверждением состава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49288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утверждённое руководителем Организации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49288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График проведения плановых заседаний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учебный год;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учёта заседаний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обучающихся, прошедших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ru-RU" alt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</a:t>
            </a:r>
            <a:r>
              <a:rPr lang="ru-RU" alt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Регистрации коллегиальных заключений </a:t>
            </a:r>
            <a:r>
              <a:rPr lang="ru-RU" alt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ru-RU" alt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Протоколы </a:t>
            </a:r>
            <a:r>
              <a:rPr lang="ru-RU" alt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заседаний </a:t>
            </a:r>
            <a:r>
              <a:rPr lang="ru-RU" alt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</a:t>
            </a:r>
            <a:r>
              <a:rPr lang="ru-RU" alt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 обучающегося, получающего психолого- педагогическое </a:t>
            </a:r>
            <a:endParaRPr lang="ru-RU" alt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</a:t>
            </a:r>
            <a:r>
              <a:rPr lang="ru-RU" alt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направлений обучающихся на ПМПК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4928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928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9612312" y="4605337"/>
            <a:ext cx="2451100" cy="2081213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Порядок хранения и срок хранения документов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ППк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должен быть определён в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Положении о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ППк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54520" y="3975526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928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9288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4425" y="364770"/>
            <a:ext cx="10801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</a:pPr>
            <a:r>
              <a:rPr lang="ru-RU" alt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Обязательная документация </a:t>
            </a:r>
            <a:r>
              <a:rPr lang="ru-RU" altLang="ru-RU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endParaRPr lang="ru-RU" alt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</a:pP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(согласно Распоряжению Министерства просвещения РФ от 9 сентября 2019 г.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</a:pP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Р-93 «Об утверждении примерного Положения о психолого-педагогическом консилиуме»</a:t>
            </a:r>
          </a:p>
        </p:txBody>
      </p:sp>
    </p:spTree>
    <p:extLst>
      <p:ext uri="{BB962C8B-B14F-4D97-AF65-F5344CB8AC3E}">
        <p14:creationId xmlns:p14="http://schemas.microsoft.com/office/powerpoint/2010/main" val="8298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54520" y="3975526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928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9288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9251" y="420997"/>
            <a:ext cx="10776524" cy="6292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3440" algn="ctr" eaLnBrk="0" hangingPunct="0">
              <a:spcBef>
                <a:spcPts val="190"/>
              </a:spcBef>
              <a:spcAft>
                <a:spcPts val="0"/>
              </a:spcAft>
            </a:pPr>
            <a:endParaRPr lang="ru-RU" sz="2800" b="1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3440" algn="ctr" eaLnBrk="0" hangingPunct="0">
              <a:spcBef>
                <a:spcPts val="190"/>
              </a:spcBef>
              <a:spcAft>
                <a:spcPts val="0"/>
              </a:spcAft>
            </a:pPr>
            <a:r>
              <a:rPr lang="ru-RU" sz="28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lang="ru-RU" sz="2800" b="1" kern="0" spc="-4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забывайте,</a:t>
            </a:r>
            <a:r>
              <a:rPr lang="ru-RU" sz="2800" b="1" kern="0" spc="-3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</a:t>
            </a:r>
          </a:p>
          <a:p>
            <a:pPr marL="853440" eaLnBrk="0" hangingPunct="0">
              <a:spcBef>
                <a:spcPts val="190"/>
              </a:spcBef>
              <a:spcAft>
                <a:spcPts val="0"/>
              </a:spcAft>
            </a:pPr>
            <a:endParaRPr lang="ru-RU" sz="2800" b="1" kern="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3440" eaLnBrk="0" hangingPunct="0">
              <a:spcBef>
                <a:spcPts val="190"/>
              </a:spcBef>
              <a:spcAft>
                <a:spcPts val="0"/>
              </a:spcAft>
            </a:pPr>
            <a:endParaRPr lang="ru-RU" sz="28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342900" lvl="0" indent="-285750" eaLnBrk="0" hangingPunct="0">
              <a:lnSpc>
                <a:spcPct val="83000"/>
              </a:lnSpc>
              <a:spcBef>
                <a:spcPts val="56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6578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приложении к протоколу заседаний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содержатся характеристики,</a:t>
            </a:r>
            <a:r>
              <a:rPr lang="ru-RU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представления</a:t>
            </a:r>
            <a:r>
              <a:rPr lang="ru-RU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обучающегося,</a:t>
            </a:r>
            <a:r>
              <a:rPr lang="ru-RU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рисунки ребёнка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spcBef>
                <a:spcPts val="15"/>
              </a:spcBef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eaLnBrk="0" hangingPunct="0">
              <a:lnSpc>
                <a:spcPts val="2965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6578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итогам</a:t>
            </a:r>
            <a:r>
              <a:rPr lang="ru-RU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обследования</a:t>
            </a:r>
            <a:r>
              <a:rPr lang="ru-RU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каждым</a:t>
            </a:r>
            <a:r>
              <a:rPr lang="ru-RU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специалистом</a:t>
            </a:r>
            <a:r>
              <a:rPr lang="ru-RU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последующего обсуждения</a:t>
            </a:r>
            <a:r>
              <a:rPr lang="ru-RU" spc="-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составляется</a:t>
            </a:r>
            <a:r>
              <a:rPr lang="ru-RU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коллегиальное</a:t>
            </a:r>
            <a:r>
              <a:rPr lang="ru-RU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содержащее </a:t>
            </a:r>
            <a:r>
              <a:rPr lang="ru-RU" spc="-6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</a:t>
            </a:r>
          </a:p>
          <a:p>
            <a:pPr lvl="0" eaLnBrk="0" hangingPunct="0">
              <a:lnSpc>
                <a:spcPts val="2965"/>
              </a:lnSpc>
              <a:spcAft>
                <a:spcPts val="0"/>
              </a:spcAft>
              <a:tabLst>
                <a:tab pos="565785" algn="l"/>
              </a:tabLst>
            </a:pPr>
            <a:r>
              <a:rPr lang="ru-RU" spc="-6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-6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обобщенную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характеристику обучающегося и рекомендации по</a:t>
            </a:r>
            <a:r>
              <a:rPr lang="ru-RU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  <a:r>
              <a:rPr lang="ru-RU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психолого-педагогического</a:t>
            </a:r>
            <a:r>
              <a:rPr lang="ru-RU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spcBef>
                <a:spcPts val="5"/>
              </a:spcBef>
              <a:spcAft>
                <a:spcPts val="0"/>
              </a:spcAft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471170" lvl="0" indent="-285750" eaLnBrk="0" hangingPunct="0">
              <a:lnSpc>
                <a:spcPct val="82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6578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ru-RU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</a:t>
            </a:r>
            <a:r>
              <a:rPr lang="ru-RU" spc="-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обследования</a:t>
            </a:r>
            <a:r>
              <a:rPr lang="ru-RU" spc="-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</a:t>
            </a:r>
            <a:r>
              <a:rPr lang="ru-RU" spc="-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согласие</a:t>
            </a:r>
            <a:r>
              <a:rPr lang="ru-RU" spc="-1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</a:t>
            </a:r>
            <a:r>
              <a:rPr lang="ru-RU" spc="-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(законных</a:t>
            </a:r>
            <a:r>
              <a:rPr lang="ru-RU" spc="-6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-6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</a:t>
            </a:r>
          </a:p>
          <a:p>
            <a:pPr marR="471170" lvl="0" eaLnBrk="0" hangingPunct="0">
              <a:lnSpc>
                <a:spcPct val="82000"/>
              </a:lnSpc>
              <a:spcAft>
                <a:spcPts val="0"/>
              </a:spcAft>
              <a:tabLst>
                <a:tab pos="565785" algn="l"/>
              </a:tabLs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представителей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spcBef>
                <a:spcPts val="45"/>
              </a:spcBef>
              <a:spcAft>
                <a:spcPts val="0"/>
              </a:spcAft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326390" lvl="0" indent="-285750" eaLnBrk="0" hangingPunct="0">
              <a:lnSpc>
                <a:spcPct val="82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6578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ru-RU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</a:t>
            </a:r>
            <a:r>
              <a:rPr lang="ru-RU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коррекционной</a:t>
            </a:r>
            <a:r>
              <a:rPr lang="ru-RU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развивающей</a:t>
            </a:r>
            <a:r>
              <a:rPr lang="ru-RU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</a:t>
            </a:r>
            <a:r>
              <a:rPr lang="ru-RU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также</a:t>
            </a:r>
            <a:r>
              <a:rPr lang="ru-RU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</a:t>
            </a:r>
            <a:r>
              <a:rPr lang="ru-RU" spc="-6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pc="-68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326390" lvl="0" eaLnBrk="0" hangingPunct="0">
              <a:lnSpc>
                <a:spcPct val="82000"/>
              </a:lnSpc>
              <a:spcAft>
                <a:spcPts val="0"/>
              </a:spcAft>
              <a:tabLst>
                <a:tab pos="565785" algn="l"/>
              </a:tabLs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согласие</a:t>
            </a:r>
            <a:r>
              <a:rPr lang="ru-RU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</a:t>
            </a:r>
            <a:r>
              <a:rPr lang="ru-RU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(законных</a:t>
            </a:r>
            <a:r>
              <a:rPr lang="ru-RU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представителей)</a:t>
            </a:r>
            <a:endParaRPr lang="ru-RU" sz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435473"/>
            <a:ext cx="11429999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деятельности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Периодичность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 заседаний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определяется запросом Организации на обследование и организацию комплексного сопровождения обучающихся и отражается в графике проведения заседаний.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Заседания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подразделяются на плановые и внеплановые.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Плановые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проводятся в соответствии с графиком проведения, но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реже одного раза в полугодие,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оценки динамики обучения и коррекции для внесения (при необходимости) изменений и дополнений в рекомендации по организации психолого-педагогического сопровождения обучающихся.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Внеплановые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проводятся: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при зачислении нового обучающегося, нуждающегося в психолого-педагогическом сопровождении; - при отрицательной (положительной) динамике обучения и развития обучающегося;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при возникновении новых обстоятельств, влияющих на обучение и развитие обучающегося в соответствии с запросами родителей (законных представителей) обучающегося, педагогических и руководящих работников Организации;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 целью решения конфликтных ситуаций и других случаях.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1410" y="443750"/>
            <a:ext cx="96011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обращения в психолого-педагогической консилиум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1184" y="1293916"/>
            <a:ext cx="752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Действия при появлении в контингенте обучающегося с ОВЗ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59410" y="2556932"/>
            <a:ext cx="501395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 обучающегося с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ОВЗ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Уже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имеется заключение ПМПК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Рекомендована АООП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Рекомендовано сопровождение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специалистами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(педагог-психолог, учитель-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логопед, учитель-дефектолог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олигофренопедагог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сурдопедагог,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тифлопедагог и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т.д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Определены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получения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4320" y="2749816"/>
            <a:ext cx="44653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обучающихся с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ООП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Имеются трудности в усвоении основной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образовательной программы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(адаптационные, поведенческие,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интеллектуальные, речевые и т.д.);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Требуется обследование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специалистами</a:t>
            </a:r>
          </a:p>
          <a:p>
            <a:pPr algn="ctr"/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направление в ПМПК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определения образовательного маршрута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обучающегося</a:t>
            </a:r>
          </a:p>
        </p:txBody>
      </p:sp>
    </p:spTree>
    <p:extLst>
      <p:ext uri="{BB962C8B-B14F-4D97-AF65-F5344CB8AC3E}">
        <p14:creationId xmlns:p14="http://schemas.microsoft.com/office/powerpoint/2010/main" val="15274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68357" y="709751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 обучающегося с ОВЗ.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7040" y="2488328"/>
            <a:ext cx="1121664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Копия заключения ПМПК хранится в личном деле обучающегося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 на имя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руководителя ДОО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создании специальных условий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обучения и воспитания.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Письменное согласие родителей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(законных представителей)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проведение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обследования специалистами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Незамедлительная передача информации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обучающемся с ОВЗ членам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(копия заключения ПМПК, согласие родителей).</a:t>
            </a:r>
          </a:p>
        </p:txBody>
      </p:sp>
    </p:spTree>
    <p:extLst>
      <p:ext uri="{BB962C8B-B14F-4D97-AF65-F5344CB8AC3E}">
        <p14:creationId xmlns:p14="http://schemas.microsoft.com/office/powerpoint/2010/main" val="20320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2594" y="558524"/>
            <a:ext cx="96011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обучающегося с ООП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(Направление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ПМПК. Запрос педагога)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880" y="2159784"/>
            <a:ext cx="11744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Наблюдение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Составление педагогической характеристики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обучающегося.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Обращение к специалистам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(журнал обращения к специалистам).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Письменное информирование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 (законных представителей)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имеющихся трудностях +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письменное согласие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 (законных представителей) 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обследования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специалистами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Составление характеристик, рекомендаций специалистами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присутствии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 (законных представителей)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письменным информированием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результатах обследования) с письменной рекомендацией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обратиться 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ПМПК для уточнения образовательного маршрута.</a:t>
            </a:r>
          </a:p>
        </p:txBody>
      </p:sp>
    </p:spTree>
    <p:extLst>
      <p:ext uri="{BB962C8B-B14F-4D97-AF65-F5344CB8AC3E}">
        <p14:creationId xmlns:p14="http://schemas.microsoft.com/office/powerpoint/2010/main" val="37246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1094" y="840520"/>
            <a:ext cx="105438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Запрос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</a:t>
            </a:r>
          </a:p>
          <a:p>
            <a:pPr algn="ctr"/>
            <a:endParaRPr lang="ru-RU" b="1" u="sng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u="sng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u="sng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u="sng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специалистам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(журнал обращения к специалистам).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Письменное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согласие родителей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(законных представителей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на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обследования специалистами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педагогической характеристики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обучающегося.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Составление психолого-педагогических представлений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специалистами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присутствии родителей с письменным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информированием 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результатах обследования), формирование пакета для ПМПК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Пакет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 для ПМПК выдается под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подпись родителей (законных представителей).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Второй экземпляр документов с печатью и подписью директора,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отметкой о том, что родитель (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законный представитель) согласен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рекомендациями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остается в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31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6264" y="688880"/>
            <a:ext cx="1087429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ребенок посещает образовательную организацию, то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родители (законные представители) обязаны предоставить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ПМПК пакет документов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в ПМПК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образовательной организации с печатью и подписью Директора;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образовательной организации;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обучающегося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выданная образовательной организацией – оригинал, заверенный печатью  образовательной организации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Психолого-педагогическое представление специалистов сопровождения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самостоятельной продуктивной деятельности ребенка.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178" y="1390807"/>
            <a:ext cx="960119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 психолого-педагогического консилиума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0232" y="2806530"/>
            <a:ext cx="9688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документы, касающиеся детей 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ограниченными возможностями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здоровья или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временным трудностями в обучении,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должны составляться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форме, указанной в Положении 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7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6425" y="2054946"/>
            <a:ext cx="6152950" cy="302101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Целевые группы нуждающиеся в психолого-педагогическом сопровождении в ДОО?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 descr="https://azucarconsal.files.wordpress.com/2013/10/una-pregunta-poderosa-por-fav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4329" r="53707" b="6285"/>
          <a:stretch/>
        </p:blipFill>
        <p:spPr bwMode="auto">
          <a:xfrm>
            <a:off x="1213891" y="279350"/>
            <a:ext cx="4658272" cy="6347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4794" y="388784"/>
            <a:ext cx="9741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заседания.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протокола заседания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119" y="1827560"/>
            <a:ext cx="116331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Проводимые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заседания фиксируются в журнале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заседаний 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обучающихся, прошедших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указанием вида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консилиума (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плановый или внеплановый) и тематики заседания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Тематика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определяется реальным содержанием и запросом ОО.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может быть: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утверждение плана работы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утверждение плана мероприятий по выявлению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бучающихся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особыми образовательными потребностями;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комплексного обследования обучающегося;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обсуждение результатов комплексного обследования;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обсуждение результатов образовательной,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воспитательной 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коррекционной работы с обучающимся;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зачисление обучающихся на коррекционные занятия;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обучающихся в ПМПК;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составление и утверждение индивидуальных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образовательных маршрутов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форме определяемой образовательной организацией);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экспертиза адаптированных основных образовательных программ ОО;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эффективности и анализ результатов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коррекционно-развивающей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с обучающимися;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другие варианты тематик.</a:t>
            </a:r>
          </a:p>
        </p:txBody>
      </p:sp>
    </p:spTree>
    <p:extLst>
      <p:ext uri="{BB962C8B-B14F-4D97-AF65-F5344CB8AC3E}">
        <p14:creationId xmlns:p14="http://schemas.microsoft.com/office/powerpoint/2010/main" val="7019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2277" y="60610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8887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65115" y="292687"/>
            <a:ext cx="1085056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Шапка/официальный бланк ОО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 заседания психолого-педагогического консилиума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от «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Присутствовали: </a:t>
            </a: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И.О.Фамилия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(должность в ОО, роль в </a:t>
            </a: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И.О.Фамилия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(мать/отец ФИО обучающегося)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Повестка дня: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Ход заседания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Приложения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(характеристики, представления на обучающегося, результаты продуктивной деятельности обучающегося, копии рабочих тетрадей, контрольных и проверочных работ и другие необходимые материалы)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Председатель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И.О.Фамилия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Члены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6350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66739" y="60610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Другие присутствующие на заседании: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И.О.Фамилия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9058274" y="4754562"/>
            <a:ext cx="3133725" cy="2103438"/>
          </a:xfrm>
          <a:prstGeom prst="rect">
            <a:avLst/>
          </a:prstGeom>
          <a:solidFill>
            <a:srgbClr val="22B1E4">
              <a:alpha val="38039"/>
            </a:srgbClr>
          </a:solidFill>
          <a:ln w="12700">
            <a:solidFill>
              <a:srgbClr val="2E528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68580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 ППк оформляется не позднее пяти рабочих дней после заседания ППк и подписывается всеми участниками заседания ППк</a:t>
            </a:r>
            <a:endParaRPr kumimoji="0" lang="ru-RU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2412" y="0"/>
            <a:ext cx="9105901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33613"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49913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Шапка/официальный бланк ОО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Коллегиальное заключение психолого-педагогического консилиума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(наименование образовательной организации) Дата «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года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Общие сведения ФИО обучающегося: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Дата рождения обучающегося:	Класс/группа: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Образовательная программа: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Причина направления на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ППк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Коллегиальное заключение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ППк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выводы об имеющихся у ребенка трудностях (без указания диагноза) в развитии, обучении, адаптации (исходя из актуального запроса) и о мерах, </a:t>
            </a: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необходимых для разрешения этих трудностей, включая определение видов, сроков оказания психолого-медико-педагогической помощи.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Рекомендации педагогам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Рекомендации родителям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…………………………………………………………………………………………………………………….. Приложение: (планы коррекционно-развивающей работы, индивидуальный образовательный маршрут и другие необходимые материалы):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М.П.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Председатель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ППк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И.О. Фамилия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Члены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ППк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И.О. Фамилия И.О. Фамилия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решением ознакомлен (а)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(подпись и ФИО (полностью) родителя (законного представителя)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решением согласен(а)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(подпись и ФИО (полностью) родителя (законного представителя)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решением согласен(а) частично, не согласен(а) с пунктами: 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33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9913" algn="l"/>
                <a:tab pos="8229600" algn="l"/>
              </a:tabLst>
            </a:pP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(подпись и ФИО (полностью) родителя (законного представителя)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358312" y="0"/>
            <a:ext cx="2833687" cy="6719887"/>
            <a:chOff x="13180" y="85"/>
            <a:chExt cx="5916" cy="10582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3190" y="95"/>
              <a:ext cx="5896" cy="10542"/>
            </a:xfrm>
            <a:custGeom>
              <a:avLst/>
              <a:gdLst>
                <a:gd name="T0" fmla="*/ 5895 w 5896"/>
                <a:gd name="T1" fmla="*/ 0 h 10542"/>
                <a:gd name="T2" fmla="*/ 0 w 5896"/>
                <a:gd name="T3" fmla="*/ 0 h 10542"/>
                <a:gd name="T4" fmla="*/ 0 w 5896"/>
                <a:gd name="T5" fmla="*/ 10541 h 10542"/>
                <a:gd name="T6" fmla="*/ 5895 w 5896"/>
                <a:gd name="T7" fmla="*/ 10541 h 10542"/>
                <a:gd name="T8" fmla="*/ 5895 w 5896"/>
                <a:gd name="T9" fmla="*/ 0 h 10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6" h="10542">
                  <a:moveTo>
                    <a:pt x="5895" y="0"/>
                  </a:moveTo>
                  <a:lnTo>
                    <a:pt x="0" y="0"/>
                  </a:lnTo>
                  <a:lnTo>
                    <a:pt x="0" y="10541"/>
                  </a:lnTo>
                  <a:lnTo>
                    <a:pt x="5895" y="10541"/>
                  </a:lnTo>
                  <a:lnTo>
                    <a:pt x="5895" y="0"/>
                  </a:lnTo>
                  <a:close/>
                </a:path>
              </a:pathLst>
            </a:custGeom>
            <a:solidFill>
              <a:srgbClr val="FFF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3190" y="85"/>
              <a:ext cx="5896" cy="10582"/>
              <a:chOff x="13190" y="85"/>
              <a:chExt cx="5896" cy="10582"/>
            </a:xfrm>
          </p:grpSpPr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3190" y="85"/>
                <a:ext cx="5896" cy="10582"/>
              </a:xfrm>
              <a:custGeom>
                <a:avLst/>
                <a:gdLst>
                  <a:gd name="T0" fmla="*/ 0 w 5896"/>
                  <a:gd name="T1" fmla="*/ 0 h 10582"/>
                  <a:gd name="T2" fmla="*/ 0 w 5896"/>
                  <a:gd name="T3" fmla="*/ 10581 h 10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96" h="10582">
                    <a:moveTo>
                      <a:pt x="0" y="0"/>
                    </a:moveTo>
                    <a:lnTo>
                      <a:pt x="0" y="10581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3190" y="85"/>
                <a:ext cx="5896" cy="10582"/>
              </a:xfrm>
              <a:custGeom>
                <a:avLst/>
                <a:gdLst>
                  <a:gd name="T0" fmla="*/ 5895 w 5896"/>
                  <a:gd name="T1" fmla="*/ 0 h 10582"/>
                  <a:gd name="T2" fmla="*/ 5895 w 5896"/>
                  <a:gd name="T3" fmla="*/ 10581 h 10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96" h="10582">
                    <a:moveTo>
                      <a:pt x="5895" y="0"/>
                    </a:moveTo>
                    <a:lnTo>
                      <a:pt x="5895" y="10581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3180" y="85"/>
              <a:ext cx="5916" cy="20"/>
            </a:xfrm>
            <a:custGeom>
              <a:avLst/>
              <a:gdLst>
                <a:gd name="T0" fmla="*/ 0 w 5916"/>
                <a:gd name="T1" fmla="*/ 20 h 20"/>
                <a:gd name="T2" fmla="*/ 5915 w 5916"/>
                <a:gd name="T3" fmla="*/ 20 h 20"/>
                <a:gd name="T4" fmla="*/ 5915 w 5916"/>
                <a:gd name="T5" fmla="*/ 0 h 20"/>
                <a:gd name="T6" fmla="*/ 0 w 5916"/>
                <a:gd name="T7" fmla="*/ 0 h 20"/>
                <a:gd name="T8" fmla="*/ 0 w 591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6" h="20">
                  <a:moveTo>
                    <a:pt x="0" y="20"/>
                  </a:moveTo>
                  <a:lnTo>
                    <a:pt x="5915" y="20"/>
                  </a:lnTo>
                  <a:lnTo>
                    <a:pt x="5915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3180" y="10636"/>
              <a:ext cx="5916" cy="1"/>
            </a:xfrm>
            <a:custGeom>
              <a:avLst/>
              <a:gdLst>
                <a:gd name="T0" fmla="*/ 0 w 5916"/>
                <a:gd name="T1" fmla="*/ 0 h 1"/>
                <a:gd name="T2" fmla="*/ 5915 w 591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16" h="1">
                  <a:moveTo>
                    <a:pt x="0" y="0"/>
                  </a:moveTo>
                  <a:lnTo>
                    <a:pt x="5915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9363101" y="228600"/>
            <a:ext cx="2824108" cy="688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910" marR="318135" indent="-635" algn="ctr" eaLnBrk="0" hangingPunct="0">
              <a:lnSpc>
                <a:spcPct val="103000"/>
              </a:lnSpc>
              <a:spcBef>
                <a:spcPts val="495"/>
              </a:spcBef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Коллегиальное заключение </a:t>
            </a:r>
            <a:r>
              <a:rPr lang="ru-RU" sz="13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ППк</a:t>
            </a:r>
            <a:r>
              <a:rPr lang="ru-RU" sz="13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подписывается</a:t>
            </a:r>
            <a:r>
              <a:rPr lang="ru-RU" sz="1300" i="1" u="sng" spc="-50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специалистами</a:t>
            </a:r>
            <a:r>
              <a:rPr lang="ru-RU" sz="1300" i="1" spc="-35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300" i="1" spc="-435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spc="-435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295910" marR="318135" indent="-635" algn="ctr" eaLnBrk="0" hangingPunct="0">
              <a:lnSpc>
                <a:spcPct val="103000"/>
              </a:lnSpc>
              <a:spcBef>
                <a:spcPts val="495"/>
              </a:spcBef>
              <a:spcAft>
                <a:spcPts val="0"/>
              </a:spcAft>
            </a:pPr>
            <a:r>
              <a:rPr lang="ru-RU" sz="1300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</a:t>
            </a:r>
            <a:r>
              <a:rPr lang="ru-RU" sz="1300" i="1" spc="-5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</a:t>
            </a:r>
            <a:r>
              <a:rPr lang="ru-RU" sz="1300" i="1" spc="-5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 err="1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ППк</a:t>
            </a:r>
            <a:r>
              <a:rPr lang="ru-RU" sz="1300" i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" marR="387350" algn="ctr" eaLnBrk="0" hangingPunct="0">
              <a:lnSpc>
                <a:spcPct val="103000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доводится</a:t>
            </a:r>
            <a:r>
              <a:rPr lang="ru-RU" sz="1300" i="1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1300" i="1" u="sng" spc="-4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</a:t>
            </a:r>
            <a:r>
              <a:rPr lang="ru-RU" sz="1300" i="1" u="sng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r>
              <a:rPr lang="ru-RU" sz="1300" i="1" spc="-4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(законных</a:t>
            </a:r>
            <a:r>
              <a:rPr lang="ru-RU" sz="13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представителей)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7035" marR="429895" algn="ctr" eaLnBrk="0" hangingPunct="0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3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300" i="1" u="sng" spc="-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</a:t>
            </a:r>
            <a:r>
              <a:rPr lang="ru-RU" sz="1300" i="1" u="sng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</a:t>
            </a:r>
            <a:r>
              <a:rPr lang="ru-RU" sz="1300" i="1" u="sng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заседания</a:t>
            </a:r>
            <a:r>
              <a:rPr lang="ru-RU" sz="13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300" i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300" i="1" spc="-4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также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4470" marR="229870" indent="1905" algn="ctr" eaLnBrk="0" hangingPunct="0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сведения </a:t>
            </a:r>
            <a:r>
              <a:rPr lang="ru-RU" sz="1300" i="1" dirty="0" err="1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</a:t>
            </a: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работников,</a:t>
            </a:r>
            <a:r>
              <a:rPr lang="ru-RU" sz="1300" i="1" spc="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участвующих в психолого-</a:t>
            </a:r>
            <a:r>
              <a:rPr lang="ru-RU" sz="1300" i="1" spc="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spc="-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педагогическом</a:t>
            </a:r>
            <a:r>
              <a:rPr lang="ru-RU" sz="1300" i="1" spc="-10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spc="-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сопровождении,</a:t>
            </a:r>
            <a:r>
              <a:rPr lang="ru-RU" sz="1300" i="1" spc="-8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300" i="1" spc="-43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позднее</a:t>
            </a:r>
            <a:r>
              <a:rPr lang="ru-RU" sz="1300" i="1" spc="-20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трех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7035" marR="431800" algn="ctr" eaLnBrk="0" hangingPunct="0">
              <a:lnSpc>
                <a:spcPct val="103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рабочих</a:t>
            </a:r>
            <a:r>
              <a:rPr lang="ru-RU" sz="1300" i="1" spc="-40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дней</a:t>
            </a:r>
            <a:r>
              <a:rPr lang="ru-RU" sz="1300" i="1" spc="-40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</a:t>
            </a:r>
            <a:r>
              <a:rPr lang="ru-RU" sz="1300" i="1" spc="-35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 smtClean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 </a:t>
            </a:r>
            <a:r>
              <a:rPr lang="ru-RU" sz="1300" i="1" spc="-435" dirty="0" smtClean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solidFill>
                  <a:srgbClr val="843B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заседания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>
              <a:spcBef>
                <a:spcPts val="50"/>
              </a:spcBef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7035" marR="430530" algn="ctr" eaLnBrk="0" hangingPunct="0">
              <a:spcAft>
                <a:spcPts val="0"/>
              </a:spcAft>
            </a:pP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ru-RU" sz="1300" b="1" i="1" spc="-4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</a:t>
            </a:r>
            <a:r>
              <a:rPr lang="ru-RU" sz="1300" b="1" i="1" spc="-4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300" b="1" i="1" spc="-5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согласен</a:t>
            </a:r>
            <a:r>
              <a:rPr lang="ru-RU" sz="1300" b="1" i="1" spc="-3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7035" marR="430530" algn="ctr" eaLnBrk="0" hangingPunct="0">
              <a:spcBef>
                <a:spcPts val="90"/>
              </a:spcBef>
              <a:spcAft>
                <a:spcPts val="0"/>
              </a:spcAft>
            </a:pPr>
            <a:r>
              <a:rPr lang="ru-RU" sz="1300" b="1" i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колл.заключением</a:t>
            </a:r>
            <a:r>
              <a:rPr lang="ru-RU" sz="1300" b="1" i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300" b="1" i="1" spc="-4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1795" marR="417195" indent="1905" algn="ctr" eaLnBrk="0" hangingPunct="0">
              <a:lnSpc>
                <a:spcPct val="103000"/>
              </a:lnSpc>
              <a:spcBef>
                <a:spcPts val="90"/>
              </a:spcBef>
              <a:spcAft>
                <a:spcPts val="0"/>
              </a:spcAft>
            </a:pP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фиксируется письменно, а</a:t>
            </a:r>
            <a:r>
              <a:rPr lang="ru-RU" sz="1300" b="1" i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</a:t>
            </a:r>
            <a:r>
              <a:rPr lang="ru-RU" sz="1300" b="1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идёт</a:t>
            </a:r>
            <a:r>
              <a:rPr lang="ru-RU" sz="1300" b="1" i="1" spc="-5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300" b="1" i="1" spc="-7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ранее</a:t>
            </a:r>
            <a:r>
              <a:rPr lang="ru-RU" sz="1300" b="1" i="1" spc="-43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определённому маршруту в</a:t>
            </a:r>
            <a:r>
              <a:rPr lang="ru-RU" sz="1300" b="1" i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1300" b="1" i="1" spc="-3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300" b="1" i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ФГОС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>
              <a:spcBef>
                <a:spcPts val="10"/>
              </a:spcBef>
              <a:spcAft>
                <a:spcPts val="0"/>
              </a:spcAft>
            </a:pPr>
            <a:r>
              <a:rPr lang="ru-RU" sz="1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850" marR="221615" indent="1270" algn="ctr" eaLnBrk="0" hangingPunct="0">
              <a:lnSpc>
                <a:spcPct val="103000"/>
              </a:lnSpc>
              <a:spcAft>
                <a:spcPts val="0"/>
              </a:spcAft>
            </a:pPr>
            <a:r>
              <a:rPr lang="ru-RU" sz="13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Коллег.заключение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</a:t>
            </a:r>
            <a:r>
              <a:rPr lang="ru-RU" sz="13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основанием</a:t>
            </a:r>
            <a:r>
              <a:rPr lang="ru-RU" sz="1300" i="1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300" i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1300" i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.-</a:t>
            </a:r>
            <a:r>
              <a:rPr lang="ru-RU" sz="13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пед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300" i="1" spc="-4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</a:t>
            </a:r>
            <a:r>
              <a:rPr lang="ru-RU" sz="13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обучающегося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3936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2887" y="481177"/>
            <a:ext cx="1168717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организации психолого-педагогического сопровождения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обучающегося с ОВЗ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конкретизируют, дополняют рекомендации ПМПК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могут включать в том числе: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588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разработку адаптированной основной общеобразовательной программы;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588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разработку индивидуального учебного плана обучающегося;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588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адаптацию дидактических материалов;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специальных пособий и дидактических материалов;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специальных технических средств обучения коллективного и</a:t>
            </a:r>
          </a:p>
          <a:p>
            <a:pPr lvl="0"/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индивидуального пользования, средств альтернативной коммуникации;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58800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2887" y="3758998"/>
            <a:ext cx="867251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588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услуг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тьютора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ассистента (помощника), оказывающего обучающемуся необходимую техническую помощь, услуг по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сурдопереводу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тифлопереводу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тифлосурдопереводу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том числе на период: адаптации обучающегося в Организации, на постоянной основе; индивидуально или на группу обучающихся;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588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групповых и (или) индивидуальных коррекционных занятий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7" y="5972086"/>
            <a:ext cx="1173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</a:pP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по организации психолого-педагогического сопровождения обучающихся реализуются на основании письменного согласия родителей (законных представителей).</a:t>
            </a:r>
            <a:endParaRPr lang="ru-RU" altLang="ru-RU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9329738" y="3325220"/>
            <a:ext cx="2647950" cy="2379663"/>
            <a:chOff x="14929" y="391"/>
            <a:chExt cx="4170" cy="3748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4939" y="401"/>
              <a:ext cx="4150" cy="3728"/>
            </a:xfrm>
            <a:custGeom>
              <a:avLst/>
              <a:gdLst>
                <a:gd name="T0" fmla="*/ 4149 w 4150"/>
                <a:gd name="T1" fmla="*/ 0 h 3728"/>
                <a:gd name="T2" fmla="*/ 1453 w 4150"/>
                <a:gd name="T3" fmla="*/ 0 h 3728"/>
                <a:gd name="T4" fmla="*/ 1453 w 4150"/>
                <a:gd name="T5" fmla="*/ 1469 h 3728"/>
                <a:gd name="T6" fmla="*/ 931 w 4150"/>
                <a:gd name="T7" fmla="*/ 1469 h 3728"/>
                <a:gd name="T8" fmla="*/ 931 w 4150"/>
                <a:gd name="T9" fmla="*/ 931 h 3728"/>
                <a:gd name="T10" fmla="*/ 0 w 4150"/>
                <a:gd name="T11" fmla="*/ 1863 h 3728"/>
                <a:gd name="T12" fmla="*/ 931 w 4150"/>
                <a:gd name="T13" fmla="*/ 2795 h 3728"/>
                <a:gd name="T14" fmla="*/ 931 w 4150"/>
                <a:gd name="T15" fmla="*/ 2258 h 3728"/>
                <a:gd name="T16" fmla="*/ 1453 w 4150"/>
                <a:gd name="T17" fmla="*/ 2258 h 3728"/>
                <a:gd name="T18" fmla="*/ 1453 w 4150"/>
                <a:gd name="T19" fmla="*/ 3727 h 3728"/>
                <a:gd name="T20" fmla="*/ 4149 w 4150"/>
                <a:gd name="T21" fmla="*/ 3727 h 3728"/>
                <a:gd name="T22" fmla="*/ 4149 w 4150"/>
                <a:gd name="T23" fmla="*/ 0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50" h="3728">
                  <a:moveTo>
                    <a:pt x="4149" y="0"/>
                  </a:moveTo>
                  <a:lnTo>
                    <a:pt x="1453" y="0"/>
                  </a:lnTo>
                  <a:lnTo>
                    <a:pt x="1453" y="1469"/>
                  </a:lnTo>
                  <a:lnTo>
                    <a:pt x="931" y="1469"/>
                  </a:lnTo>
                  <a:lnTo>
                    <a:pt x="931" y="931"/>
                  </a:lnTo>
                  <a:lnTo>
                    <a:pt x="0" y="1863"/>
                  </a:lnTo>
                  <a:lnTo>
                    <a:pt x="931" y="2795"/>
                  </a:lnTo>
                  <a:lnTo>
                    <a:pt x="931" y="2258"/>
                  </a:lnTo>
                  <a:lnTo>
                    <a:pt x="1453" y="2258"/>
                  </a:lnTo>
                  <a:lnTo>
                    <a:pt x="1453" y="3727"/>
                  </a:lnTo>
                  <a:lnTo>
                    <a:pt x="4149" y="3727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447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4939" y="401"/>
              <a:ext cx="4150" cy="3728"/>
            </a:xfrm>
            <a:custGeom>
              <a:avLst/>
              <a:gdLst>
                <a:gd name="T0" fmla="*/ 0 w 4150"/>
                <a:gd name="T1" fmla="*/ 1863 h 3728"/>
                <a:gd name="T2" fmla="*/ 931 w 4150"/>
                <a:gd name="T3" fmla="*/ 931 h 3728"/>
                <a:gd name="T4" fmla="*/ 931 w 4150"/>
                <a:gd name="T5" fmla="*/ 1469 h 3728"/>
                <a:gd name="T6" fmla="*/ 1453 w 4150"/>
                <a:gd name="T7" fmla="*/ 1469 h 3728"/>
                <a:gd name="T8" fmla="*/ 1453 w 4150"/>
                <a:gd name="T9" fmla="*/ 0 h 3728"/>
                <a:gd name="T10" fmla="*/ 4149 w 4150"/>
                <a:gd name="T11" fmla="*/ 0 h 3728"/>
                <a:gd name="T12" fmla="*/ 4149 w 4150"/>
                <a:gd name="T13" fmla="*/ 3727 h 3728"/>
                <a:gd name="T14" fmla="*/ 1453 w 4150"/>
                <a:gd name="T15" fmla="*/ 3727 h 3728"/>
                <a:gd name="T16" fmla="*/ 1453 w 4150"/>
                <a:gd name="T17" fmla="*/ 2258 h 3728"/>
                <a:gd name="T18" fmla="*/ 931 w 4150"/>
                <a:gd name="T19" fmla="*/ 2258 h 3728"/>
                <a:gd name="T20" fmla="*/ 931 w 4150"/>
                <a:gd name="T21" fmla="*/ 2795 h 3728"/>
                <a:gd name="T22" fmla="*/ 0 w 4150"/>
                <a:gd name="T23" fmla="*/ 1863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50" h="3728">
                  <a:moveTo>
                    <a:pt x="0" y="1863"/>
                  </a:moveTo>
                  <a:lnTo>
                    <a:pt x="931" y="931"/>
                  </a:lnTo>
                  <a:lnTo>
                    <a:pt x="931" y="1469"/>
                  </a:lnTo>
                  <a:lnTo>
                    <a:pt x="1453" y="1469"/>
                  </a:lnTo>
                  <a:lnTo>
                    <a:pt x="1453" y="0"/>
                  </a:lnTo>
                  <a:lnTo>
                    <a:pt x="4149" y="0"/>
                  </a:lnTo>
                  <a:lnTo>
                    <a:pt x="4149" y="3727"/>
                  </a:lnTo>
                  <a:lnTo>
                    <a:pt x="1453" y="3727"/>
                  </a:lnTo>
                  <a:lnTo>
                    <a:pt x="1453" y="2258"/>
                  </a:lnTo>
                  <a:lnTo>
                    <a:pt x="931" y="2258"/>
                  </a:lnTo>
                  <a:lnTo>
                    <a:pt x="931" y="2795"/>
                  </a:lnTo>
                  <a:lnTo>
                    <a:pt x="0" y="1863"/>
                  </a:lnTo>
                  <a:close/>
                </a:path>
              </a:pathLst>
            </a:custGeom>
            <a:noFill/>
            <a:ln w="12700">
              <a:solidFill>
                <a:srgbClr val="2E52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0042526" y="3353461"/>
            <a:ext cx="1989931" cy="2860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195" marR="198755" indent="635" algn="ctr" eaLnBrk="0" hangingPunct="0">
              <a:lnSpc>
                <a:spcPct val="103000"/>
              </a:lnSpc>
              <a:spcBef>
                <a:spcPts val="1150"/>
              </a:spcBef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Письмо</a:t>
            </a:r>
            <a:r>
              <a:rPr lang="ru-RU" spc="5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500" spc="-36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России</a:t>
            </a:r>
            <a:r>
              <a:rPr lang="ru-RU" spc="-15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pc="-5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9730" marR="163830" algn="ctr" eaLnBrk="0" hangingPunct="0">
              <a:spcBef>
                <a:spcPts val="20"/>
              </a:spcBef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февраля</a:t>
            </a:r>
            <a:r>
              <a:rPr lang="ru-RU" spc="-65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</a:t>
            </a:r>
            <a:r>
              <a:rPr lang="ru-RU" spc="-7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9730" marR="163195" algn="ctr" eaLnBrk="0" hangingPunct="0">
              <a:spcBef>
                <a:spcPts val="90"/>
              </a:spcBef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pc="-1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ТС-551/07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6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7" y="507168"/>
            <a:ext cx="11401425" cy="618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1294765" eaLnBrk="0" hangingPunct="0">
              <a:lnSpc>
                <a:spcPct val="93000"/>
              </a:lnSpc>
              <a:spcBef>
                <a:spcPts val="42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</a:t>
            </a:r>
            <a:r>
              <a:rPr lang="ru-RU" b="1" spc="-9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b="1" spc="-14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pc="-13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  <a:r>
              <a:rPr lang="ru-RU" spc="-11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психолого-педагогического</a:t>
            </a:r>
            <a:r>
              <a:rPr lang="ru-RU" spc="-12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</a:t>
            </a:r>
            <a:r>
              <a:rPr lang="ru-RU" spc="-58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обучающегося</a:t>
            </a:r>
            <a:r>
              <a:rPr lang="ru-RU" spc="-6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b="1" spc="-3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основании</a:t>
            </a:r>
            <a:r>
              <a:rPr lang="ru-RU" b="1" spc="-2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медицинского</a:t>
            </a:r>
            <a:r>
              <a:rPr lang="ru-RU" b="1" spc="-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заключения</a:t>
            </a:r>
            <a:r>
              <a:rPr lang="ru-RU" b="1" spc="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могут</a:t>
            </a:r>
            <a:r>
              <a:rPr lang="ru-RU" spc="-5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включать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1147445" lvl="0" indent="-342900" eaLnBrk="0" hangingPunct="0">
              <a:lnSpc>
                <a:spcPct val="93000"/>
              </a:lnSpc>
              <a:spcBef>
                <a:spcPts val="985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tabLst>
                <a:tab pos="502920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</a:t>
            </a:r>
            <a:r>
              <a:rPr lang="ru-RU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обучения,</a:t>
            </a:r>
            <a:r>
              <a:rPr lang="ru-RU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</a:t>
            </a:r>
            <a:r>
              <a:rPr lang="ru-RU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развития,</a:t>
            </a:r>
            <a:r>
              <a:rPr lang="ru-RU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требующие</a:t>
            </a:r>
            <a:r>
              <a:rPr lang="ru-RU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  <a:r>
              <a:rPr lang="ru-RU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обучения</a:t>
            </a:r>
            <a:r>
              <a:rPr lang="ru-RU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pc="-5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индивидуальному</a:t>
            </a:r>
            <a:r>
              <a:rPr lang="ru-RU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учебному</a:t>
            </a:r>
            <a:r>
              <a:rPr lang="ru-RU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плану,</a:t>
            </a:r>
            <a:r>
              <a:rPr lang="ru-RU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учебному</a:t>
            </a:r>
            <a:r>
              <a:rPr lang="ru-RU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расписанию,</a:t>
            </a:r>
            <a:r>
              <a:rPr lang="ru-RU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медицинского</a:t>
            </a:r>
          </a:p>
          <a:p>
            <a:pPr marL="502920" eaLnBrk="0" hangingPunct="0">
              <a:lnSpc>
                <a:spcPts val="2625"/>
              </a:lnSpc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сопровождения,</a:t>
            </a:r>
            <a:r>
              <a:rPr lang="ru-RU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</a:t>
            </a:r>
            <a:r>
              <a:rPr lang="ru-RU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числе:</a:t>
            </a:r>
          </a:p>
          <a:p>
            <a:pPr marL="342900" lvl="0" indent="-342900" eaLnBrk="0" hangingPunct="0">
              <a:spcBef>
                <a:spcPts val="840"/>
              </a:spcBef>
              <a:spcAft>
                <a:spcPts val="0"/>
              </a:spcAft>
              <a:buSzPts val="2400"/>
              <a:buFont typeface="Symbol" panose="05050102010706020507" pitchFamily="18" charset="2"/>
              <a:buChar char="-"/>
              <a:tabLst>
                <a:tab pos="45275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дополнительный</a:t>
            </a:r>
            <a:r>
              <a:rPr lang="ru-RU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выходной</a:t>
            </a:r>
            <a:r>
              <a:rPr lang="ru-RU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день;</a:t>
            </a:r>
          </a:p>
          <a:p>
            <a:pPr marL="342900" marR="1506220" lvl="0" indent="-342900" eaLnBrk="0" hangingPunct="0">
              <a:lnSpc>
                <a:spcPct val="93000"/>
              </a:lnSpc>
              <a:spcBef>
                <a:spcPts val="960"/>
              </a:spcBef>
              <a:spcAft>
                <a:spcPts val="0"/>
              </a:spcAft>
              <a:buSzPts val="2400"/>
              <a:buFont typeface="Symbol" panose="05050102010706020507" pitchFamily="18" charset="2"/>
              <a:buChar char="-"/>
              <a:tabLst>
                <a:tab pos="45275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</a:t>
            </a:r>
            <a:r>
              <a:rPr lang="ru-RU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дополнительной</a:t>
            </a:r>
            <a:r>
              <a:rPr lang="ru-RU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двигательной</a:t>
            </a:r>
            <a:r>
              <a:rPr lang="ru-RU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нагрузки</a:t>
            </a:r>
            <a:r>
              <a:rPr lang="ru-RU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</a:t>
            </a:r>
            <a:r>
              <a:rPr lang="ru-RU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учебного</a:t>
            </a:r>
            <a:r>
              <a:rPr lang="ru-RU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дня</a:t>
            </a:r>
            <a:r>
              <a:rPr lang="ru-RU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pc="-5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</a:t>
            </a:r>
            <a:r>
              <a:rPr lang="ru-RU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двигательной</a:t>
            </a:r>
            <a:r>
              <a:rPr lang="ru-RU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нагрузки;</a:t>
            </a:r>
          </a:p>
          <a:p>
            <a:pPr marL="342900" lvl="0" indent="-342900" eaLnBrk="0" hangingPunct="0">
              <a:spcBef>
                <a:spcPts val="860"/>
              </a:spcBef>
              <a:spcAft>
                <a:spcPts val="0"/>
              </a:spcAft>
              <a:buSzPts val="2400"/>
              <a:buFont typeface="Symbol" panose="05050102010706020507" pitchFamily="18" charset="2"/>
              <a:buChar char="-"/>
              <a:tabLst>
                <a:tab pos="45275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</a:t>
            </a:r>
            <a:r>
              <a:rPr lang="ru-RU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дополнительных</a:t>
            </a:r>
            <a:r>
              <a:rPr lang="ru-RU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перерывов</a:t>
            </a:r>
            <a:r>
              <a:rPr lang="ru-RU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ru-RU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приема</a:t>
            </a:r>
            <a:r>
              <a:rPr lang="ru-RU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пищи,</a:t>
            </a:r>
            <a:r>
              <a:rPr lang="ru-RU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лекарств;</a:t>
            </a:r>
          </a:p>
          <a:p>
            <a:pPr marL="342900" lvl="0" indent="-342900" eaLnBrk="0" hangingPunct="0">
              <a:spcBef>
                <a:spcPts val="840"/>
              </a:spcBef>
              <a:spcAft>
                <a:spcPts val="0"/>
              </a:spcAft>
              <a:buSzPts val="2400"/>
              <a:buFont typeface="Symbol" panose="05050102010706020507" pitchFamily="18" charset="2"/>
              <a:buChar char="-"/>
              <a:tabLst>
                <a:tab pos="45275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</a:t>
            </a:r>
            <a:r>
              <a:rPr lang="ru-RU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объема</a:t>
            </a:r>
            <a:r>
              <a:rPr lang="ru-RU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учебной</a:t>
            </a:r>
            <a:r>
              <a:rPr lang="ru-RU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нагрузки;</a:t>
            </a:r>
          </a:p>
          <a:p>
            <a:pPr marL="342900" marR="1590675" lvl="0" indent="-342900" eaLnBrk="0" hangingPunct="0">
              <a:lnSpc>
                <a:spcPct val="93000"/>
              </a:lnSpc>
              <a:spcBef>
                <a:spcPts val="965"/>
              </a:spcBef>
              <a:spcAft>
                <a:spcPts val="0"/>
              </a:spcAft>
              <a:buSzPts val="2400"/>
              <a:buFont typeface="Symbol" panose="05050102010706020507" pitchFamily="18" charset="2"/>
              <a:buChar char="-"/>
              <a:tabLst>
                <a:tab pos="45275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</a:t>
            </a:r>
            <a:r>
              <a:rPr lang="ru-RU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</a:t>
            </a:r>
            <a:r>
              <a:rPr lang="ru-RU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ассистента</a:t>
            </a:r>
            <a:r>
              <a:rPr lang="ru-RU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(помощника),</a:t>
            </a:r>
            <a:r>
              <a:rPr lang="ru-RU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оказывающего</a:t>
            </a:r>
            <a:r>
              <a:rPr lang="ru-RU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обучающимся</a:t>
            </a:r>
            <a:r>
              <a:rPr lang="ru-RU" spc="-5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необходимую</a:t>
            </a:r>
            <a:r>
              <a:rPr lang="ru-RU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техническую</a:t>
            </a:r>
            <a:r>
              <a:rPr lang="ru-RU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</a:t>
            </a:r>
          </a:p>
          <a:p>
            <a:pPr eaLnBrk="0" hangingPunct="0"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eaLnBrk="0" hangingPunct="0"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eaLnBrk="0" hangingPunct="0">
              <a:spcBef>
                <a:spcPts val="5"/>
              </a:spcBef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1158240" marR="1337945" indent="77470" eaLnBrk="0" hangingPunct="0">
              <a:lnSpc>
                <a:spcPct val="93000"/>
              </a:lnSpc>
              <a:spcAft>
                <a:spcPts val="0"/>
              </a:spcAft>
            </a:pPr>
            <a:r>
              <a:rPr lang="ru-RU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по организации 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психолого-педагогического сопровождения обучающихся</a:t>
            </a:r>
            <a:r>
              <a:rPr lang="ru-RU" i="1" spc="-4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реализуются</a:t>
            </a:r>
            <a:r>
              <a:rPr lang="ru-RU" i="1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i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основании</a:t>
            </a:r>
            <a:r>
              <a:rPr lang="ru-RU" i="1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письменного</a:t>
            </a:r>
            <a:r>
              <a:rPr lang="ru-RU" i="1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согласия</a:t>
            </a:r>
            <a:r>
              <a:rPr lang="ru-RU" i="1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</a:t>
            </a:r>
            <a:r>
              <a:rPr lang="ru-RU" i="1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(законных</a:t>
            </a:r>
            <a:r>
              <a:rPr lang="ru-RU" i="1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представителей)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8" y="1164523"/>
            <a:ext cx="11630025" cy="3457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9770" indent="-4909820" eaLnBrk="0" hangingPunct="0">
              <a:lnSpc>
                <a:spcPct val="93000"/>
              </a:lnSpc>
              <a:spcBef>
                <a:spcPts val="385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</a:t>
            </a:r>
            <a:r>
              <a:rPr lang="ru-RU" b="1" spc="8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выполнения</a:t>
            </a:r>
            <a:r>
              <a:rPr lang="ru-RU" b="1" spc="54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рекомендаций</a:t>
            </a:r>
            <a:r>
              <a:rPr lang="ru-RU" b="1" spc="48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</a:t>
            </a:r>
            <a:r>
              <a:rPr lang="ru-RU" b="1" spc="54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</a:t>
            </a:r>
            <a:r>
              <a:rPr lang="ru-RU" b="1" spc="52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</a:t>
            </a:r>
            <a:r>
              <a:rPr lang="ru-RU" b="1" spc="52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важных</a:t>
            </a:r>
            <a:r>
              <a:rPr lang="ru-RU" b="1" spc="52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  </a:t>
            </a:r>
            <a:r>
              <a:rPr lang="ru-RU" b="1" spc="-65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spcBef>
                <a:spcPts val="40"/>
              </a:spcBef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marR="1299845" lvl="1" indent="-285750" eaLnBrk="0" hangingPunct="0">
              <a:lnSpc>
                <a:spcPct val="125000"/>
              </a:lnSpc>
              <a:spcAft>
                <a:spcPts val="0"/>
              </a:spcAft>
              <a:buSzPts val="2800"/>
              <a:buFont typeface="Symbol" panose="05050102010706020507" pitchFamily="18" charset="2"/>
              <a:buChar char="-"/>
              <a:tabLst>
                <a:tab pos="106108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</a:t>
            </a:r>
            <a:r>
              <a:rPr lang="ru-RU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</a:t>
            </a:r>
            <a:r>
              <a:rPr lang="ru-RU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выполнения</a:t>
            </a:r>
            <a:r>
              <a:rPr lang="ru-RU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рекомендаций</a:t>
            </a:r>
            <a:r>
              <a:rPr lang="ru-RU"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определяется </a:t>
            </a:r>
            <a:r>
              <a:rPr lang="ru-RU" spc="-6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образовательной</a:t>
            </a:r>
            <a:r>
              <a:rPr lang="ru-RU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организацией,</a:t>
            </a:r>
            <a:r>
              <a:rPr lang="ru-RU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членами</a:t>
            </a:r>
            <a:r>
              <a:rPr lang="ru-RU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консилиума</a:t>
            </a:r>
          </a:p>
          <a:p>
            <a:pPr eaLnBrk="0" hangingPunct="0">
              <a:spcBef>
                <a:spcPts val="45"/>
              </a:spcBef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742950" marR="664845" lvl="1" indent="-285750" eaLnBrk="0" hangingPunct="0">
              <a:lnSpc>
                <a:spcPct val="93000"/>
              </a:lnSpc>
              <a:spcAft>
                <a:spcPts val="0"/>
              </a:spcAft>
              <a:buSzPts val="2800"/>
              <a:buFont typeface="Symbol" panose="05050102010706020507" pitchFamily="18" charset="2"/>
              <a:buChar char="-"/>
              <a:tabLst>
                <a:tab pos="108267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</a:t>
            </a:r>
            <a:r>
              <a:rPr lang="ru-RU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график</a:t>
            </a:r>
            <a:r>
              <a:rPr lang="ru-RU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</a:t>
            </a:r>
            <a:r>
              <a:rPr lang="ru-RU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</a:t>
            </a:r>
            <a:r>
              <a:rPr lang="ru-RU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выполнения</a:t>
            </a:r>
            <a:r>
              <a:rPr lang="ru-RU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рекомендаций</a:t>
            </a:r>
            <a:r>
              <a:rPr lang="ru-RU" spc="-6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-6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</a:p>
          <a:p>
            <a:pPr marR="664845" lvl="1" eaLnBrk="0" hangingPunct="0">
              <a:lnSpc>
                <a:spcPct val="93000"/>
              </a:lnSpc>
              <a:spcAft>
                <a:spcPts val="0"/>
              </a:spcAft>
              <a:buSzPts val="2800"/>
              <a:tabLst>
                <a:tab pos="1082675" algn="l"/>
              </a:tabLst>
            </a:pP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должен быть понятен всем участникам образовательных</a:t>
            </a:r>
            <a:r>
              <a:rPr lang="ru-RU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</a:t>
            </a:r>
          </a:p>
          <a:p>
            <a:pPr eaLnBrk="0" hangingPunct="0">
              <a:spcBef>
                <a:spcPts val="20"/>
              </a:spcBef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742950" marR="991235" lvl="1" indent="-285750" eaLnBrk="0" hangingPunct="0">
              <a:lnSpc>
                <a:spcPct val="93000"/>
              </a:lnSpc>
              <a:spcAft>
                <a:spcPts val="0"/>
              </a:spcAft>
              <a:buSzPts val="2800"/>
              <a:buFont typeface="Symbol" panose="05050102010706020507" pitchFamily="18" charset="2"/>
              <a:buChar char="-"/>
              <a:tabLst>
                <a:tab pos="106108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</a:t>
            </a:r>
            <a:r>
              <a:rPr lang="ru-RU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</a:t>
            </a:r>
            <a:r>
              <a:rPr lang="ru-RU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должна</a:t>
            </a:r>
            <a:r>
              <a:rPr lang="ru-RU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иметь</a:t>
            </a:r>
            <a:r>
              <a:rPr lang="ru-RU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</a:t>
            </a:r>
            <a:r>
              <a:rPr lang="ru-RU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внесения</a:t>
            </a:r>
            <a:r>
              <a:rPr lang="ru-RU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pc="-6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нее</a:t>
            </a:r>
            <a:r>
              <a:rPr lang="ru-RU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корректировок</a:t>
            </a:r>
            <a:r>
              <a:rPr lang="ru-RU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учетом</a:t>
            </a:r>
            <a:r>
              <a:rPr lang="ru-RU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результатов</a:t>
            </a:r>
            <a:r>
              <a:rPr lang="ru-RU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эффективности рекомендаций</a:t>
            </a:r>
            <a:r>
              <a:rPr lang="ru-RU" spc="-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0115" tIns="49197" rIns="3485052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523413" y="0"/>
            <a:ext cx="2619375" cy="374967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журнала регистрации коллегиальных</a:t>
            </a:r>
            <a:endParaRPr kumimoji="0" lang="ru-RU" altLang="ru-RU" sz="2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заключений, содержащаяся в Распоряжении Министерства</a:t>
            </a:r>
            <a:endParaRPr kumimoji="0" lang="ru-RU" altLang="ru-RU" sz="2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просвещения РФ от 9 сентября № Р-93 «Об</a:t>
            </a:r>
            <a:endParaRPr kumimoji="0" lang="ru-RU" altLang="ru-RU" sz="2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утверждении примерного Положения О психолого- педагогическом консилиуме</a:t>
            </a:r>
            <a:endParaRPr kumimoji="0" lang="ru-RU" altLang="ru-RU" sz="2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организации»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3357" y="1387857"/>
            <a:ext cx="831670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регистрации коллегиальных заключений</a:t>
            </a:r>
            <a:endParaRPr kumimoji="0" lang="ru-RU" altLang="ru-RU" sz="2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387053"/>
              </p:ext>
            </p:extLst>
          </p:nvPr>
        </p:nvGraphicFramePr>
        <p:xfrm>
          <a:off x="481013" y="4195911"/>
          <a:ext cx="10515600" cy="1582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4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4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4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519">
                <a:tc>
                  <a:txBody>
                    <a:bodyPr/>
                    <a:lstStyle/>
                    <a:p>
                      <a:pPr marL="90805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ФИО</a:t>
                      </a:r>
                      <a:endParaRPr lang="ru-RU" sz="1100">
                        <a:effectLst/>
                      </a:endParaRPr>
                    </a:p>
                    <a:p>
                      <a:pPr marL="90805" marR="226060" eaLnBrk="0" hangingPunct="0">
                        <a:lnSpc>
                          <a:spcPct val="103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700" spc="-10">
                          <a:effectLst/>
                        </a:rPr>
                        <a:t>обучающегося,</a:t>
                      </a:r>
                      <a:r>
                        <a:rPr lang="ru-RU" sz="1700" spc="-435">
                          <a:effectLst/>
                        </a:rPr>
                        <a:t> </a:t>
                      </a:r>
                      <a:r>
                        <a:rPr lang="ru-RU" sz="1700">
                          <a:effectLst/>
                        </a:rPr>
                        <a:t>класс/</a:t>
                      </a:r>
                      <a:r>
                        <a:rPr lang="ru-RU" sz="1700" spc="-20">
                          <a:effectLst/>
                        </a:rPr>
                        <a:t> </a:t>
                      </a:r>
                      <a:r>
                        <a:rPr lang="ru-RU" sz="1700">
                          <a:effectLst/>
                        </a:rPr>
                        <a:t>группа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352425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Дата</a:t>
                      </a:r>
                      <a:r>
                        <a:rPr lang="ru-RU" sz="1700" spc="5">
                          <a:effectLst/>
                        </a:rPr>
                        <a:t> </a:t>
                      </a:r>
                      <a:r>
                        <a:rPr lang="ru-RU" sz="1700" spc="-10">
                          <a:effectLst/>
                        </a:rPr>
                        <a:t>рождения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654050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700" spc="-10">
                          <a:effectLst/>
                        </a:rPr>
                        <a:t>Инициатор</a:t>
                      </a:r>
                      <a:r>
                        <a:rPr lang="ru-RU" sz="1700" spc="-440">
                          <a:effectLst/>
                        </a:rPr>
                        <a:t> </a:t>
                      </a:r>
                      <a:r>
                        <a:rPr lang="ru-RU" sz="1700">
                          <a:effectLst/>
                        </a:rPr>
                        <a:t>обращения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483870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Повод</a:t>
                      </a:r>
                      <a:r>
                        <a:rPr lang="ru-RU" sz="1700" spc="5">
                          <a:effectLst/>
                        </a:rPr>
                        <a:t> </a:t>
                      </a:r>
                      <a:r>
                        <a:rPr lang="ru-RU" sz="1700">
                          <a:effectLst/>
                        </a:rPr>
                        <a:t>обращения в</a:t>
                      </a:r>
                      <a:r>
                        <a:rPr lang="ru-RU" sz="1700" spc="-435">
                          <a:effectLst/>
                        </a:rPr>
                        <a:t> </a:t>
                      </a:r>
                      <a:r>
                        <a:rPr lang="ru-RU" sz="1700">
                          <a:effectLst/>
                        </a:rPr>
                        <a:t>ППк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47650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700" spc="-10">
                          <a:effectLst/>
                        </a:rPr>
                        <a:t>Коллегиальное</a:t>
                      </a:r>
                      <a:r>
                        <a:rPr lang="ru-RU" sz="1700" spc="-435">
                          <a:effectLst/>
                        </a:rPr>
                        <a:t> </a:t>
                      </a:r>
                      <a:r>
                        <a:rPr lang="ru-RU" sz="1700">
                          <a:effectLst/>
                        </a:rPr>
                        <a:t>заключение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669925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Результат</a:t>
                      </a:r>
                      <a:r>
                        <a:rPr lang="ru-RU" sz="1700" spc="5">
                          <a:effectLst/>
                        </a:rPr>
                        <a:t> </a:t>
                      </a:r>
                      <a:r>
                        <a:rPr lang="ru-RU" sz="1700" spc="-5">
                          <a:effectLst/>
                        </a:rPr>
                        <a:t>обращения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922">
                <a:tc gridSpan="2"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3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03098" tIns="68241" rIns="4388055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0512" y="228600"/>
            <a:ext cx="11901488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7875" algn="l"/>
              </a:tabLst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7875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развития обучающегося, получающего психолого-педагогическое сопровождение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787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(обязательный документ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согласно Распоряжению Министерства просвещения РФ от 9 сентября № Р-93 «Об утверждении примерного Положения О психолого-педагогическом консилиуме образовательной организации»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7875" algn="l"/>
              </a:tabLst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7787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комплексного обследования, характеристика или педагогическое представление на обучающегося;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7787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коллегиальное заключение консилиума;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7787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копии направлений на ПМПК;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7787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согласие родителей (законных представителей) на обследование и психолого-педагогическое сопровождение ребенка;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7787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данные об обучении ребенка в группе, данные по коррекционной-развивающей работе, проводимой специалистами психолого-педагогического сопровождения.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7875" algn="l"/>
              </a:tabLst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7875" algn="l"/>
              </a:tabLst>
            </a:pP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787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развития хранится у председателя консилиума и выдается руководящим работникам ОО, педагогам и специалистам, работающим с обучающимся.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787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87065"/>
              </p:ext>
            </p:extLst>
          </p:nvPr>
        </p:nvGraphicFramePr>
        <p:xfrm>
          <a:off x="485775" y="2491178"/>
          <a:ext cx="11544300" cy="3713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2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7407">
                <a:tc>
                  <a:txBody>
                    <a:bodyPr/>
                    <a:lstStyle/>
                    <a:p>
                      <a:pPr marL="91440"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ФИО</a:t>
                      </a:r>
                      <a:endParaRPr lang="ru-RU" sz="1100">
                        <a:effectLst/>
                      </a:endParaRPr>
                    </a:p>
                    <a:p>
                      <a:pPr marL="90805" marR="313690" eaLnBrk="0" hangingPunct="0">
                        <a:lnSpc>
                          <a:spcPct val="103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>
                          <a:effectLst/>
                        </a:rPr>
                        <a:t>обучающегося,</a:t>
                      </a:r>
                      <a:r>
                        <a:rPr lang="ru-RU" sz="1600" spc="-4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класс/</a:t>
                      </a:r>
                      <a:r>
                        <a:rPr lang="ru-RU" sz="1600" spc="-2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группа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594360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</a:t>
                      </a:r>
                      <a:r>
                        <a:rPr lang="ru-RU" sz="1600" spc="5" dirty="0">
                          <a:effectLst/>
                        </a:rPr>
                        <a:t> </a:t>
                      </a:r>
                      <a:r>
                        <a:rPr lang="ru-RU" sz="1600" spc="-10" dirty="0">
                          <a:effectLst/>
                        </a:rPr>
                        <a:t>рождения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418465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Цель</a:t>
                      </a:r>
                      <a:r>
                        <a:rPr lang="ru-RU" sz="1600" spc="5" dirty="0">
                          <a:effectLst/>
                        </a:rPr>
                        <a:t> </a:t>
                      </a:r>
                      <a:r>
                        <a:rPr lang="ru-RU" sz="1600" spc="-10" dirty="0">
                          <a:effectLst/>
                        </a:rPr>
                        <a:t>направления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131445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Причина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 spc="-10">
                          <a:effectLst/>
                        </a:rPr>
                        <a:t>направления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marR="953135" eaLnBrk="0" hangingPunct="0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Отметка о получении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 spc="-5">
                          <a:effectLst/>
                        </a:rPr>
                        <a:t>направления</a:t>
                      </a:r>
                      <a:r>
                        <a:rPr lang="ru-RU" sz="1600" spc="-8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родителями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115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marR="1106170" eaLnBrk="0" hangingPunct="0">
                        <a:lnSpc>
                          <a:spcPct val="103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Получено:</a:t>
                      </a:r>
                      <a:r>
                        <a:rPr lang="ru-RU" sz="1600" spc="-5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далее</a:t>
                      </a:r>
                      <a:r>
                        <a:rPr lang="ru-RU" sz="1600" spc="-5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перечень</a:t>
                      </a:r>
                      <a:r>
                        <a:rPr lang="ru-RU" sz="1600" spc="-4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документов, переданных</a:t>
                      </a:r>
                      <a:r>
                        <a:rPr lang="ru-RU" sz="1600" spc="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родителям (законным</a:t>
                      </a:r>
                      <a:r>
                        <a:rPr lang="ru-RU" sz="1600" spc="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представителям)</a:t>
                      </a:r>
                      <a:endParaRPr lang="ru-RU" sz="1100" dirty="0">
                        <a:effectLst/>
                      </a:endParaRPr>
                    </a:p>
                    <a:p>
                      <a:pPr marL="89535" eaLnBrk="0" hangingPunct="0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ФИО</a:t>
                      </a:r>
                      <a:r>
                        <a:rPr lang="ru-RU" sz="1600" spc="-5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родителя</a:t>
                      </a:r>
                      <a:r>
                        <a:rPr lang="ru-RU" sz="1600" spc="-6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(законных</a:t>
                      </a:r>
                      <a:endParaRPr lang="ru-RU" sz="1100" dirty="0">
                        <a:effectLst/>
                      </a:endParaRPr>
                    </a:p>
                    <a:p>
                      <a:pPr marL="89535" eaLnBrk="0" hangingPunct="0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представителя)</a:t>
                      </a:r>
                      <a:r>
                        <a:rPr lang="ru-RU" sz="1600" spc="-5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пакет</a:t>
                      </a:r>
                      <a:r>
                        <a:rPr lang="ru-RU" sz="1600" spc="-7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получил</a:t>
                      </a:r>
                      <a:r>
                        <a:rPr lang="ru-RU" sz="1600" spc="-5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(а).</a:t>
                      </a:r>
                      <a:endParaRPr lang="ru-RU" sz="1100" dirty="0">
                        <a:effectLst/>
                      </a:endParaRPr>
                    </a:p>
                    <a:p>
                      <a:pPr marL="89535" eaLnBrk="0" hangingPunct="0">
                        <a:lnSpc>
                          <a:spcPct val="107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432435" algn="l"/>
                          <a:tab pos="1461135" algn="l"/>
                          <a:tab pos="1972310" algn="l"/>
                        </a:tabLst>
                      </a:pPr>
                      <a:r>
                        <a:rPr lang="ru-RU" sz="1600" dirty="0">
                          <a:effectLst/>
                        </a:rPr>
                        <a:t>«</a:t>
                      </a:r>
                      <a:r>
                        <a:rPr lang="ru-RU" sz="1600" u="sng" dirty="0">
                          <a:effectLst/>
                        </a:rPr>
                        <a:t>	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r>
                        <a:rPr lang="ru-RU" sz="1600" u="sng" dirty="0">
                          <a:effectLst/>
                        </a:rPr>
                        <a:t>	</a:t>
                      </a:r>
                      <a:r>
                        <a:rPr lang="ru-RU" sz="1600" dirty="0">
                          <a:effectLst/>
                        </a:rPr>
                        <a:t>20</a:t>
                      </a:r>
                      <a:r>
                        <a:rPr lang="ru-RU" sz="1600" u="sng" dirty="0">
                          <a:effectLst/>
                        </a:rPr>
                        <a:t> 	</a:t>
                      </a:r>
                      <a:endParaRPr lang="ru-RU" sz="1100" dirty="0">
                        <a:effectLst/>
                      </a:endParaRPr>
                    </a:p>
                    <a:p>
                      <a:pPr marL="89535" eaLnBrk="0" hangingPunct="0">
                        <a:lnSpc>
                          <a:spcPct val="107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3660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Подпись:</a:t>
                      </a:r>
                      <a:r>
                        <a:rPr lang="ru-RU" sz="1600" spc="-8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Расшифровка:</a:t>
                      </a:r>
                      <a:r>
                        <a:rPr lang="ru-RU" sz="1600" u="sng" dirty="0">
                          <a:effectLst/>
                        </a:rPr>
                        <a:t> 	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20778" y="1058346"/>
            <a:ext cx="6118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</a:t>
            </a:r>
            <a:r>
              <a:rPr lang="ru-RU" sz="2800" b="1" spc="-7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направлений</a:t>
            </a:r>
            <a:r>
              <a:rPr lang="ru-RU" sz="2800" b="1" spc="68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2800" b="1" spc="-4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ПМПК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" y="682912"/>
            <a:ext cx="11472863" cy="6175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ts val="1900"/>
              </a:lnSpc>
              <a:spcBef>
                <a:spcPts val="360"/>
              </a:spcBef>
              <a:spcAft>
                <a:spcPts val="0"/>
              </a:spcAft>
              <a:buSzPts val="1900"/>
              <a:buFont typeface="Arial" panose="020B0604020202020204" pitchFamily="34" charset="0"/>
              <a:buChar char="•"/>
              <a:tabLst>
                <a:tab pos="441325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Представление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16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оформляется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направлении</a:t>
            </a:r>
            <a:r>
              <a:rPr lang="ru-RU" sz="16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обучающегося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ПМПК,</a:t>
            </a:r>
            <a:r>
              <a:rPr lang="ru-RU" sz="16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выдаётся</a:t>
            </a:r>
            <a:r>
              <a:rPr lang="ru-RU" sz="16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родителям</a:t>
            </a:r>
            <a:r>
              <a:rPr lang="ru-RU"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(законным</a:t>
            </a:r>
          </a:p>
          <a:p>
            <a:pPr marL="440690" eaLnBrk="0" hangingPunct="0">
              <a:lnSpc>
                <a:spcPts val="1890"/>
              </a:lnSpc>
              <a:spcAft>
                <a:spcPts val="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представителям)</a:t>
            </a:r>
            <a:r>
              <a:rPr lang="ru-RU" sz="16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</a:t>
            </a:r>
            <a:r>
              <a:rPr lang="ru-RU"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личную</a:t>
            </a:r>
            <a:r>
              <a:rPr lang="ru-RU" sz="16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подпись</a:t>
            </a:r>
          </a:p>
          <a:p>
            <a:pPr eaLnBrk="0" hangingPunct="0">
              <a:spcAft>
                <a:spcPts val="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342900" lvl="0" indent="-342900" eaLnBrk="0" hangingPunct="0">
              <a:spcBef>
                <a:spcPts val="5"/>
              </a:spcBef>
              <a:spcAft>
                <a:spcPts val="0"/>
              </a:spcAft>
              <a:buSzPts val="1900"/>
              <a:buFont typeface="Arial" panose="020B0604020202020204" pitchFamily="34" charset="0"/>
              <a:buChar char="•"/>
              <a:tabLst>
                <a:tab pos="441325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Представление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</a:t>
            </a:r>
            <a:r>
              <a:rPr lang="ru-RU"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быть</a:t>
            </a:r>
            <a:r>
              <a:rPr lang="ru-RU" sz="16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6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датой,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подписью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Председателя</a:t>
            </a:r>
            <a:r>
              <a:rPr lang="ru-RU" sz="16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16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6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печатью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</a:t>
            </a:r>
          </a:p>
          <a:p>
            <a:pPr eaLnBrk="0" hangingPunct="0">
              <a:spcBef>
                <a:spcPts val="15"/>
              </a:spcBef>
              <a:spcAft>
                <a:spcPts val="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342900" lvl="0" indent="-342900" eaLnBrk="0" hangingPunct="0">
              <a:lnSpc>
                <a:spcPts val="1900"/>
              </a:lnSpc>
              <a:spcAft>
                <a:spcPts val="0"/>
              </a:spcAft>
              <a:buSzPts val="1900"/>
              <a:buFont typeface="Arial" panose="020B0604020202020204" pitchFamily="34" charset="0"/>
              <a:buChar char="•"/>
              <a:tabLst>
                <a:tab pos="441325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Затрудняет</a:t>
            </a:r>
            <a:r>
              <a:rPr lang="ru-RU" sz="16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понимание</a:t>
            </a:r>
            <a:r>
              <a:rPr lang="ru-RU" sz="16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мнения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специалистов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</a:t>
            </a:r>
            <a:r>
              <a:rPr lang="ru-RU" sz="16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</a:t>
            </a:r>
            <a:r>
              <a:rPr lang="ru-RU" sz="1600" u="sng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выводов</a:t>
            </a:r>
            <a:r>
              <a:rPr lang="ru-RU" sz="1600" u="sng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</a:p>
          <a:p>
            <a:pPr marL="440690" eaLnBrk="0" hangingPunct="0">
              <a:lnSpc>
                <a:spcPts val="1890"/>
              </a:lnSpc>
              <a:spcAft>
                <a:spcPts val="0"/>
              </a:spcAft>
            </a:pP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неконкретность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описания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динамики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развития,</a:t>
            </a:r>
            <a:r>
              <a:rPr lang="ru-RU" sz="16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мер,</a:t>
            </a:r>
            <a:r>
              <a:rPr lang="ru-RU" sz="1600" u="sng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оказанных</a:t>
            </a:r>
            <a:r>
              <a:rPr lang="ru-RU" sz="1600" u="sng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ребёнку</a:t>
            </a:r>
            <a:r>
              <a:rPr lang="ru-RU" sz="1600" u="sng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ru-RU" sz="1600" u="sng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компенсации</a:t>
            </a:r>
            <a:r>
              <a:rPr lang="ru-RU" sz="1600" u="sng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нарушений</a:t>
            </a:r>
            <a:r>
              <a:rPr lang="ru-RU" sz="1600" u="sng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spcAft>
                <a:spcPts val="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eaLnBrk="0" hangingPunct="0">
              <a:spcBef>
                <a:spcPts val="35"/>
              </a:spcBef>
              <a:spcAft>
                <a:spcPts val="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342900" marR="506730" lvl="0" indent="-342900" eaLnBrk="0" hangingPunct="0">
              <a:lnSpc>
                <a:spcPts val="1900"/>
              </a:lnSpc>
              <a:spcBef>
                <a:spcPts val="435"/>
              </a:spcBef>
              <a:spcAft>
                <a:spcPts val="0"/>
              </a:spcAft>
              <a:buSzPts val="1900"/>
              <a:buFont typeface="Arial" panose="020B0604020202020204" pitchFamily="34" charset="0"/>
              <a:buChar char="•"/>
              <a:tabLst>
                <a:tab pos="441325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Подчёркивание</a:t>
            </a:r>
            <a:r>
              <a:rPr lang="ru-RU" sz="16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текста</a:t>
            </a:r>
            <a:r>
              <a:rPr lang="ru-RU" sz="16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буквальном</a:t>
            </a:r>
            <a:r>
              <a:rPr lang="ru-RU" sz="16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смысле),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перечисление</a:t>
            </a:r>
            <a:r>
              <a:rPr lang="ru-RU" sz="16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всех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возможных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шаблонных</a:t>
            </a:r>
            <a:r>
              <a:rPr lang="ru-RU" sz="16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формулировок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</a:p>
          <a:p>
            <a:pPr marL="229870" marR="781685" algn="ctr" eaLnBrk="0" hangingPunct="0">
              <a:lnSpc>
                <a:spcPts val="1890"/>
              </a:lnSpc>
              <a:spcAft>
                <a:spcPts val="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личности</a:t>
            </a:r>
            <a:r>
              <a:rPr lang="ru-RU" sz="16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обезличивает</a:t>
            </a:r>
            <a:r>
              <a:rPr lang="ru-RU"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представление</a:t>
            </a:r>
            <a:r>
              <a:rPr lang="ru-RU" sz="16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16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ребёнка,</a:t>
            </a:r>
            <a:r>
              <a:rPr lang="ru-RU"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делает</a:t>
            </a:r>
            <a:r>
              <a:rPr lang="ru-RU"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</a:t>
            </a:r>
            <a:r>
              <a:rPr lang="ru-RU"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бесполезным,</a:t>
            </a:r>
            <a:r>
              <a:rPr lang="ru-RU" sz="16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формальным</a:t>
            </a:r>
          </a:p>
          <a:p>
            <a:pPr eaLnBrk="0" hangingPunct="0">
              <a:spcBef>
                <a:spcPts val="25"/>
              </a:spcBef>
              <a:spcAft>
                <a:spcPts val="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342900" marR="1144905" lvl="0" indent="-342900" eaLnBrk="0" hangingPunct="0">
              <a:lnSpc>
                <a:spcPct val="72000"/>
              </a:lnSpc>
              <a:spcAft>
                <a:spcPts val="0"/>
              </a:spcAft>
              <a:buSzPts val="1900"/>
              <a:buFont typeface="Arial" panose="020B0604020202020204" pitchFamily="34" charset="0"/>
              <a:buChar char="•"/>
              <a:tabLst>
                <a:tab pos="441325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случаях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ранее</a:t>
            </a:r>
            <a:r>
              <a:rPr lang="ru-RU" sz="16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имеющихся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отказов</a:t>
            </a:r>
            <a:r>
              <a:rPr lang="ru-RU"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посещать</a:t>
            </a:r>
            <a:r>
              <a:rPr lang="ru-RU" sz="16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ПМПК,</a:t>
            </a:r>
            <a:r>
              <a:rPr lang="ru-RU" sz="16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</a:t>
            </a:r>
            <a:r>
              <a:rPr lang="ru-RU" sz="16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факты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spc="-4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Представлении!</a:t>
            </a:r>
          </a:p>
          <a:p>
            <a:pPr eaLnBrk="0" hangingPunct="0">
              <a:spcBef>
                <a:spcPts val="10"/>
              </a:spcBef>
              <a:spcAft>
                <a:spcPts val="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342900" lvl="0" indent="-342900" eaLnBrk="0" hangingPunct="0">
              <a:lnSpc>
                <a:spcPts val="1900"/>
              </a:lnSpc>
              <a:spcAft>
                <a:spcPts val="0"/>
              </a:spcAft>
              <a:buSzPts val="1900"/>
              <a:buFont typeface="Arial" panose="020B0604020202020204" pitchFamily="34" charset="0"/>
              <a:buChar char="•"/>
              <a:tabLst>
                <a:tab pos="441325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ребёнок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находится</a:t>
            </a:r>
            <a:r>
              <a:rPr lang="ru-RU" sz="16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каком-либо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учёте,</a:t>
            </a:r>
            <a:r>
              <a:rPr lang="ru-RU" sz="16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когда-либо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раньше</a:t>
            </a:r>
            <a:r>
              <a:rPr lang="ru-RU" sz="16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обучался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адаптированной</a:t>
            </a:r>
            <a:r>
              <a:rPr lang="ru-RU" sz="16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программе,</a:t>
            </a:r>
            <a:r>
              <a:rPr lang="ru-RU" sz="16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</a:t>
            </a:r>
          </a:p>
          <a:p>
            <a:pPr marL="440690" eaLnBrk="0" hangingPunct="0">
              <a:lnSpc>
                <a:spcPts val="1890"/>
              </a:lnSpc>
              <a:spcAft>
                <a:spcPts val="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</a:t>
            </a:r>
            <a:r>
              <a:rPr lang="ru-RU" sz="16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отразить</a:t>
            </a:r>
            <a:r>
              <a:rPr lang="ru-RU" sz="16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Представлении</a:t>
            </a:r>
          </a:p>
          <a:p>
            <a:pPr eaLnBrk="0" hangingPunct="0">
              <a:spcBef>
                <a:spcPts val="15"/>
              </a:spcBef>
              <a:spcAft>
                <a:spcPts val="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342900" lvl="0" indent="-342900" eaLnBrk="0" hangingPunct="0">
              <a:lnSpc>
                <a:spcPts val="1900"/>
              </a:lnSpc>
              <a:spcAft>
                <a:spcPts val="0"/>
              </a:spcAft>
              <a:buSzPts val="1900"/>
              <a:buFont typeface="Arial" panose="020B0604020202020204" pitchFamily="34" charset="0"/>
              <a:buChar char="•"/>
              <a:tabLst>
                <a:tab pos="441325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</a:t>
            </a:r>
            <a:r>
              <a:rPr lang="ru-RU" sz="16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Представлении</a:t>
            </a:r>
            <a:r>
              <a:rPr lang="ru-RU"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должна</a:t>
            </a:r>
            <a:r>
              <a:rPr lang="ru-RU" sz="16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быть</a:t>
            </a:r>
            <a:r>
              <a:rPr lang="ru-RU"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конкретная,</a:t>
            </a:r>
            <a:r>
              <a:rPr lang="ru-RU"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понятная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читающим.</a:t>
            </a:r>
            <a:r>
              <a:rPr lang="ru-RU"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</a:t>
            </a:r>
            <a:r>
              <a:rPr lang="ru-RU"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</a:t>
            </a:r>
          </a:p>
          <a:p>
            <a:pPr marL="440690" eaLnBrk="0" hangingPunct="0">
              <a:lnSpc>
                <a:spcPts val="1890"/>
              </a:lnSpc>
              <a:spcAft>
                <a:spcPts val="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«Колокольчик»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прояснит</a:t>
            </a:r>
            <a:r>
              <a:rPr lang="ru-RU" sz="16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какаю</a:t>
            </a:r>
            <a:r>
              <a:rPr lang="ru-RU" sz="16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группу</a:t>
            </a:r>
            <a:r>
              <a:rPr lang="ru-RU" sz="16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возрасту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ребёнок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посещает</a:t>
            </a:r>
          </a:p>
          <a:p>
            <a:pPr eaLnBrk="0" hangingPunct="0">
              <a:spcBef>
                <a:spcPts val="20"/>
              </a:spcBef>
              <a:spcAft>
                <a:spcPts val="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342900" marR="419735" lvl="0" indent="-342900" eaLnBrk="0" hangingPunct="0">
              <a:lnSpc>
                <a:spcPct val="72000"/>
              </a:lnSpc>
              <a:spcBef>
                <a:spcPts val="5"/>
              </a:spcBef>
              <a:spcAft>
                <a:spcPts val="0"/>
              </a:spcAft>
              <a:buSzPts val="1900"/>
              <a:buFont typeface="Arial" panose="020B0604020202020204" pitchFamily="34" charset="0"/>
              <a:buChar char="•"/>
              <a:tabLst>
                <a:tab pos="441325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Примерная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представления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содержится</a:t>
            </a:r>
            <a:r>
              <a:rPr lang="ru-RU" sz="16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Приложении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Распоряжения</a:t>
            </a:r>
            <a:r>
              <a:rPr lang="ru-RU" sz="16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</a:t>
            </a:r>
            <a:r>
              <a:rPr lang="ru-RU" sz="16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просвещения</a:t>
            </a:r>
            <a:r>
              <a:rPr lang="ru-RU" sz="16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</a:t>
            </a:r>
            <a:r>
              <a:rPr lang="ru-RU" sz="1600" spc="-4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9 сентября № Р-93 «Об утверждении примерного Положения О психолого-педагогическом консилиуме</a:t>
            </a:r>
            <a:r>
              <a:rPr lang="ru-RU" sz="16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образовательной</a:t>
            </a:r>
            <a:r>
              <a:rPr lang="ru-RU"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организации»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10988" y="2443106"/>
            <a:ext cx="1919510" cy="19155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19936" y="2419679"/>
            <a:ext cx="1937274" cy="1940589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61604" y="3232926"/>
            <a:ext cx="156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Дети-инвалиды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3696" y="3232927"/>
            <a:ext cx="1111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с ОВЗ</a:t>
            </a:r>
          </a:p>
        </p:txBody>
      </p:sp>
      <p:sp>
        <p:nvSpPr>
          <p:cNvPr id="12" name="Развернутая стрелка 11"/>
          <p:cNvSpPr/>
          <p:nvPr/>
        </p:nvSpPr>
        <p:spPr>
          <a:xfrm>
            <a:off x="2935583" y="2100948"/>
            <a:ext cx="1903464" cy="418812"/>
          </a:xfrm>
          <a:prstGeom prst="uturnArrow">
            <a:avLst>
              <a:gd name="adj1" fmla="val 25000"/>
              <a:gd name="adj2" fmla="val 4777"/>
              <a:gd name="adj3" fmla="val 25000"/>
              <a:gd name="adj4" fmla="val 0"/>
              <a:gd name="adj5" fmla="val 82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19188" y="2455023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МСЭ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13" idx="2"/>
          </p:cNvCxnSpPr>
          <p:nvPr/>
        </p:nvCxnSpPr>
        <p:spPr>
          <a:xfrm>
            <a:off x="2995252" y="2824356"/>
            <a:ext cx="0" cy="565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631165" y="3356038"/>
            <a:ext cx="821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ИПРА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48537" y="3904346"/>
            <a:ext cx="1944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Онкологические</a:t>
            </a: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заболевания</a:t>
            </a: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Сахарный диабет</a:t>
            </a: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Нейродермиты и др.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792753" y="3849938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Развернутая стрелка 21"/>
          <p:cNvSpPr/>
          <p:nvPr/>
        </p:nvSpPr>
        <p:spPr>
          <a:xfrm>
            <a:off x="6488573" y="1999282"/>
            <a:ext cx="2406966" cy="418812"/>
          </a:xfrm>
          <a:prstGeom prst="uturnArrow">
            <a:avLst>
              <a:gd name="adj1" fmla="val 25000"/>
              <a:gd name="adj2" fmla="val 4777"/>
              <a:gd name="adj3" fmla="val 25000"/>
              <a:gd name="adj4" fmla="val 0"/>
              <a:gd name="adj5" fmla="val 82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25847" y="2379984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>
            <a:endCxn id="21" idx="0"/>
          </p:cNvCxnSpPr>
          <p:nvPr/>
        </p:nvCxnSpPr>
        <p:spPr>
          <a:xfrm>
            <a:off x="9069711" y="2667059"/>
            <a:ext cx="529729" cy="572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656419" y="3239151"/>
            <a:ext cx="18860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заключение: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АООП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Специалисты сопровождения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направления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коррекционной работы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др. спец. условия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72088" y="4524782"/>
            <a:ext cx="32744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нарушениями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слуха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нарушениями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зрения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ТНР, с НОДА, с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ЗПР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РАС, с нарушениями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интеллекта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ТМНР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292262" y="3967033"/>
            <a:ext cx="201287" cy="565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048698" y="3540704"/>
            <a:ext cx="626521" cy="1212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631165" y="4726998"/>
            <a:ext cx="3104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Глухие, Незрячие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ТМНР, НОДА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Умеренная и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тяжелая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УО, Аутизм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1643062" y="-72427"/>
            <a:ext cx="1054893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300" b="1" u="sng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300" b="1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 </a:t>
            </a:r>
            <a:r>
              <a:rPr lang="ru-RU" sz="1300" b="1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(до 18 лет ребёнок-инвалид)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защиты (МСЭ)</a:t>
            </a:r>
            <a:endParaRPr lang="ru-RU" sz="13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hangingPunct="0"/>
            <a:endParaRPr lang="ru-RU" sz="1300" b="1" u="sng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hangingPunct="0"/>
            <a:r>
              <a:rPr lang="ru-RU" sz="1300" b="1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Обучающийся </a:t>
            </a:r>
            <a:r>
              <a:rPr lang="ru-RU" sz="1300" b="1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ограниченными возможностями здоровья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физическое лицо, имеющее недостатки в физическом и (или) психологическом развитии, подтвержденные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ПМПК и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препятствующие получению образования без создания специальных условий</a:t>
            </a: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6234" y="5950310"/>
            <a:ext cx="11875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</a:t>
            </a:r>
            <a:r>
              <a:rPr lang="ru-RU" i="1" spc="-14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образом,</a:t>
            </a:r>
            <a:r>
              <a:rPr lang="ru-RU" i="1" spc="-115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категория</a:t>
            </a:r>
            <a:r>
              <a:rPr lang="ru-RU" i="1" spc="-135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«обучающийся</a:t>
            </a:r>
            <a:r>
              <a:rPr lang="ru-RU" i="1" spc="-125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i="1" spc="-105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ОВЗ»</a:t>
            </a:r>
            <a:r>
              <a:rPr lang="ru-RU" i="1" spc="-11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определена </a:t>
            </a:r>
            <a:r>
              <a:rPr lang="ru-RU" i="1" spc="-81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i="1" spc="5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i="1" spc="1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точки</a:t>
            </a:r>
            <a:r>
              <a:rPr lang="ru-RU" i="1" spc="-5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зрения</a:t>
            </a:r>
            <a:r>
              <a:rPr lang="ru-RU" i="1" spc="5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ограничений</a:t>
            </a:r>
            <a:r>
              <a:rPr lang="ru-RU" i="1" spc="-1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i="1" spc="15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здоровью,</a:t>
            </a:r>
            <a:r>
              <a:rPr lang="ru-RU" i="1" spc="1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spc="15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точки</a:t>
            </a:r>
            <a:r>
              <a:rPr lang="ru-RU" i="1" spc="5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зрения необходимости создания специальных условий</a:t>
            </a:r>
            <a:r>
              <a:rPr lang="ru-RU" i="1" spc="5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получения</a:t>
            </a:r>
            <a:r>
              <a:rPr lang="ru-RU" i="1" spc="-3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образования,</a:t>
            </a:r>
            <a:r>
              <a:rPr lang="ru-RU" i="1" spc="-1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исходя</a:t>
            </a:r>
            <a:r>
              <a:rPr lang="ru-RU" i="1" spc="-2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i="1" spc="-15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решений</a:t>
            </a:r>
            <a:r>
              <a:rPr lang="ru-RU" i="1" spc="-3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ПМПК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360" y="572883"/>
            <a:ext cx="1124139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ВАЖНО!!!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всех документах, из образовательных организаций, должен стоять </a:t>
            </a:r>
          </a:p>
          <a:p>
            <a:pPr algn="ctr"/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УГЛОВОЙ ШТАМП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(№ и дата исходящего документа)</a:t>
            </a:r>
          </a:p>
          <a:p>
            <a:pPr algn="ctr"/>
            <a:endParaRPr lang="ru-RU" sz="1400" b="1" u="sng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b="1" u="sng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b="1" u="sng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направление образовательной организации (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(с обязательным указанием причины направления); </a:t>
            </a:r>
          </a:p>
          <a:p>
            <a:pPr algn="jus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причины, на ваш взгляд, могут быть написаны в направлении:</a:t>
            </a:r>
          </a:p>
          <a:p>
            <a:pPr algn="just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зачисления в логопедическую или дефектологическую группу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зачисления в группу компенсирующей направленности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определения варианта программы</a:t>
            </a:r>
          </a:p>
          <a:p>
            <a:pPr marL="342900" indent="-342900" algn="just">
              <a:buAutoNum type="arabicPeriod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определения программы обучения и воспитания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перевода в другую ДО или ШО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справляется с программой обучения</a:t>
            </a:r>
          </a:p>
          <a:p>
            <a:pPr algn="jus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360" y="5069836"/>
            <a:ext cx="105349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не запрашивается в случаях, если:</a:t>
            </a:r>
          </a:p>
          <a:p>
            <a:pPr algn="just"/>
            <a:endParaRPr lang="ru-RU" sz="1400" i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родители (законные представители) проходят обследование в  ПМПК по личной инициативе;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ребёнок не посещает образовательную организацию;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для прохождения медико-социальной экспертизы (МСЭ) для установления или подтверждения инвалидности.</a:t>
            </a:r>
          </a:p>
        </p:txBody>
      </p:sp>
    </p:spTree>
    <p:extLst>
      <p:ext uri="{BB962C8B-B14F-4D97-AF65-F5344CB8AC3E}">
        <p14:creationId xmlns:p14="http://schemas.microsoft.com/office/powerpoint/2010/main" val="19112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11680" y="343926"/>
            <a:ext cx="9794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4260" marR="15875" algn="ctr" eaLnBrk="0" hangingPunct="0">
              <a:spcAft>
                <a:spcPts val="0"/>
              </a:spcAft>
              <a:tabLst>
                <a:tab pos="640080" algn="l"/>
              </a:tabLst>
            </a:pP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специалистов психолого-педагогического</a:t>
            </a:r>
            <a:r>
              <a:rPr lang="ru-RU" b="1" kern="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</a:t>
            </a:r>
            <a:r>
              <a:rPr lang="ru-RU" b="1" kern="0" spc="-2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</a:t>
            </a:r>
            <a:r>
              <a:rPr lang="ru-RU" b="1" kern="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b="1" kern="0" spc="-1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ограниченными</a:t>
            </a:r>
            <a:r>
              <a:rPr lang="ru-RU" b="1" kern="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возможностями</a:t>
            </a:r>
            <a:r>
              <a:rPr lang="ru-RU" b="1" kern="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здоровья</a:t>
            </a:r>
            <a:r>
              <a:rPr lang="ru-RU" b="1" kern="0" spc="-2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b="1" kern="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инвалидностью</a:t>
            </a:r>
            <a:r>
              <a:rPr lang="ru-RU" b="1" kern="0" spc="-1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b="1" kern="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родителей (законных представителей)</a:t>
            </a:r>
            <a:endParaRPr lang="ru-RU" b="1" kern="0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2003638"/>
            <a:ext cx="11348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1445" indent="449580" algn="just" eaLnBrk="0" hangingPunct="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стандарту,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основное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педагога-психолога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обеспечению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ОВЗ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инвалидностью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</a:t>
            </a:r>
            <a:r>
              <a:rPr lang="ru-RU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</a:t>
            </a:r>
            <a:r>
              <a:rPr lang="ru-RU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лицам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ОВЗ,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испытывающим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освоении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адаптации.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944" y="5006457"/>
            <a:ext cx="11789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Aft>
                <a:spcPts val="0"/>
              </a:spcAft>
              <a:tabLst>
                <a:tab pos="664273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педагога-психолога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обеспечению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ОВЗ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инвалидностью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(законных представителей)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направлена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hangingPunct="0"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предупреждение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возникновения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вторичных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ребенка,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hangingPunct="0"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помощь </a:t>
            </a:r>
            <a:r>
              <a:rPr lang="ru-RU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обучающимся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социализации;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hangingPunct="0"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психологическое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педагогической компетентности обучающихся,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(законных представителей), педагогов.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44" y="3346745"/>
            <a:ext cx="117130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1445" lvl="0" indent="449580" algn="just" eaLnBrk="0" hangingPunct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педагогом-психологом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психологическое просвещение субъектов образовательного процесса,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нарушений поведения и отклонений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развитии, консультирование, коррекция поведения и развития детей, диагностика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лиц с ОВЗ, обучающихся, испытывающих трудности в освоении основных общеобразовательных программ, развитии и  социальной адаптации.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1445" indent="449580" algn="just" eaLnBrk="0" hangingPunct="0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11680" y="343926"/>
            <a:ext cx="9794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4260" marR="15875" algn="ctr" eaLnBrk="0" hangingPunct="0">
              <a:spcAft>
                <a:spcPts val="0"/>
              </a:spcAft>
              <a:tabLst>
                <a:tab pos="640080" algn="l"/>
              </a:tabLst>
            </a:pP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специалистов психолого-педагогического</a:t>
            </a:r>
            <a:r>
              <a:rPr lang="ru-RU" b="1" kern="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</a:t>
            </a:r>
            <a:r>
              <a:rPr lang="ru-RU" b="1" kern="0" spc="-2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</a:t>
            </a:r>
            <a:r>
              <a:rPr lang="ru-RU" b="1" kern="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b="1" kern="0" spc="-1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ограниченными</a:t>
            </a:r>
            <a:r>
              <a:rPr lang="ru-RU" b="1" kern="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возможностями</a:t>
            </a:r>
            <a:r>
              <a:rPr lang="ru-RU" b="1" kern="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здоровья</a:t>
            </a:r>
            <a:r>
              <a:rPr lang="ru-RU" b="1" kern="0" spc="-2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b="1" kern="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инвалидностью</a:t>
            </a:r>
            <a:r>
              <a:rPr lang="ru-RU" b="1" kern="0" spc="-1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b="1" kern="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родителей (законных представителей)</a:t>
            </a:r>
            <a:endParaRPr lang="ru-RU" b="1" kern="0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4880" y="1884369"/>
            <a:ext cx="6250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</a:t>
            </a:r>
            <a:r>
              <a:rPr lang="ru-RU" b="1" u="sng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  <a:r>
              <a:rPr lang="ru-RU" b="1" u="sng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учителя-дефектолога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688" y="2322490"/>
            <a:ext cx="105896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33985" lvl="0" indent="-342900" algn="just" eaLnBrk="0" hangingPunct="0"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максимальная коррекция недостатков в развитии у обучающихся, воспитанников с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нарушениями в</a:t>
            </a:r>
            <a:r>
              <a:rPr lang="ru-RU" sz="1400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развитии;</a:t>
            </a:r>
          </a:p>
          <a:p>
            <a:pPr marL="342900" marR="135255" lvl="0" indent="-342900" algn="just" eaLnBrk="0" hangingPunct="0"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обследование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обучающихся,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воспитанников,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структуры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степени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выраженности имеющегося</a:t>
            </a:r>
            <a:r>
              <a:rPr lang="ru-RU" sz="1400" spc="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1400" spc="-2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них</a:t>
            </a:r>
            <a:r>
              <a:rPr lang="ru-RU" sz="1400" spc="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нарушения развития;</a:t>
            </a:r>
          </a:p>
          <a:p>
            <a:pPr marL="342900" marR="135255" lvl="0" indent="-342900" algn="just" eaLnBrk="0" hangingPunct="0"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комплектование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группы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занятий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учетом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психофизического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состояния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обучающихся,</a:t>
            </a:r>
            <a:r>
              <a:rPr lang="ru-RU" sz="1400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воспитанников;</a:t>
            </a:r>
          </a:p>
          <a:p>
            <a:pPr marL="342900" marR="134620" lvl="0" indent="-342900" algn="just" eaLnBrk="0" hangingPunct="0"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групповых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индивидуальных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занятий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исправлению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недостатков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spc="-28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развитии,</a:t>
            </a:r>
            <a:r>
              <a:rPr lang="ru-RU" sz="140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восстановлении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нарушенных</a:t>
            </a:r>
            <a:r>
              <a:rPr lang="ru-RU" sz="1400" spc="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функций;</a:t>
            </a:r>
          </a:p>
          <a:p>
            <a:pPr marL="342900" marR="133350" lvl="0" indent="-342900" algn="just" eaLnBrk="0" hangingPunct="0"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 педагогических работников и родителей (законных представителей) по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применению</a:t>
            </a:r>
            <a:r>
              <a:rPr lang="ru-RU" sz="1400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специальных</a:t>
            </a:r>
            <a:r>
              <a:rPr lang="ru-RU" sz="1400" spc="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методов</a:t>
            </a:r>
            <a:r>
              <a:rPr lang="ru-RU" sz="140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приемов</a:t>
            </a:r>
            <a:r>
              <a:rPr lang="ru-RU" sz="140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оказания</a:t>
            </a:r>
            <a:r>
              <a:rPr lang="ru-RU" sz="1400" spc="-1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помощи детям</a:t>
            </a:r>
            <a:r>
              <a:rPr lang="ru-RU" sz="1400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400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ОВЗ;</a:t>
            </a:r>
          </a:p>
          <a:p>
            <a:pPr marL="342900" marR="135255" lvl="0" indent="-342900" algn="just" eaLnBrk="0" hangingPunct="0">
              <a:spcAft>
                <a:spcPts val="0"/>
              </a:spcAft>
              <a:buFont typeface="Wingdings" panose="05000000000000000000" pitchFamily="2" charset="2"/>
              <a:buChar char="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общей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культуры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личности,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социализации,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осознанного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выбора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освоения</a:t>
            </a:r>
            <a:r>
              <a:rPr lang="ru-RU" sz="1400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профессиональных</a:t>
            </a:r>
            <a:r>
              <a:rPr lang="ru-RU" sz="1400" spc="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программ.</a:t>
            </a:r>
            <a:endParaRPr lang="ru-RU" sz="1400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0258" y="4706838"/>
            <a:ext cx="10789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 indent="449580" algn="just" eaLnBrk="0" hangingPunct="0"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основным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направлениям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учителя-дефектолога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рамках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психолого-педагогического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</a:t>
            </a:r>
            <a:r>
              <a:rPr lang="ru-RU" sz="1400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400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ОВЗ</a:t>
            </a:r>
            <a:r>
              <a:rPr lang="ru-RU" sz="1400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4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инвалидностью</a:t>
            </a:r>
            <a:r>
              <a:rPr lang="ru-RU" sz="140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относятся:</a:t>
            </a:r>
          </a:p>
          <a:p>
            <a:pPr marR="133350" indent="449580" algn="just" eaLnBrk="0" hangingPunct="0">
              <a:spcAft>
                <a:spcPts val="0"/>
              </a:spcAft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133985" lvl="0" indent="-342900" algn="just" eaLnBrk="0" hangingPunct="0">
              <a:spcAft>
                <a:spcPts val="0"/>
              </a:spcAft>
              <a:buFont typeface="+mj-lt"/>
              <a:buAutoNum type="arabicPeriod"/>
              <a:tabLst>
                <a:tab pos="1125220" algn="l"/>
              </a:tabLs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Педагогическая</a:t>
            </a:r>
            <a:r>
              <a:rPr lang="ru-RU" sz="1400" b="1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</a:t>
            </a:r>
            <a:r>
              <a:rPr lang="ru-RU" sz="1400" b="1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особенностей</a:t>
            </a:r>
            <a:r>
              <a:rPr lang="ru-RU" sz="1400" b="1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</a:t>
            </a:r>
            <a:r>
              <a:rPr lang="ru-RU" sz="1400" b="1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400" b="1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ОВЗ</a:t>
            </a:r>
          </a:p>
          <a:p>
            <a:pPr marL="342900" marR="133985" lvl="0" indent="-342900" algn="just" eaLnBrk="0" hangingPunct="0">
              <a:spcAft>
                <a:spcPts val="0"/>
              </a:spcAft>
              <a:buFont typeface="+mj-lt"/>
              <a:buAutoNum type="arabicPeriod"/>
              <a:tabLst>
                <a:tab pos="1125220" algn="l"/>
              </a:tabLs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Коррекционно-развивающая деятельность</a:t>
            </a:r>
          </a:p>
          <a:p>
            <a:pPr marL="342900" marR="133985" indent="-342900" algn="just" eaLnBrk="0" hangingPunct="0">
              <a:buFont typeface="+mj-lt"/>
              <a:buAutoNum type="arabicPeriod"/>
              <a:tabLst>
                <a:tab pos="1125220" algn="l"/>
              </a:tabLs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Аналитическая и профилактическая деятельность</a:t>
            </a:r>
          </a:p>
          <a:p>
            <a:pPr marL="342900" marR="133985" indent="-342900" algn="just" eaLnBrk="0" hangingPunct="0">
              <a:buFont typeface="+mj-lt"/>
              <a:buAutoNum type="arabicPeriod"/>
              <a:tabLst>
                <a:tab pos="1125220" algn="l"/>
              </a:tabLs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Консультативно-просветительское направление</a:t>
            </a:r>
          </a:p>
          <a:p>
            <a:pPr marL="342900" marR="133985" indent="-342900" algn="just" eaLnBrk="0" hangingPunct="0">
              <a:buFont typeface="+mj-lt"/>
              <a:buAutoNum type="arabicPeriod"/>
              <a:tabLst>
                <a:tab pos="1125220" algn="l"/>
              </a:tabLs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Организационно-методическое направление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8493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441" y="668162"/>
            <a:ext cx="9773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деятельности учителя-логопеда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509" y="2176604"/>
            <a:ext cx="10702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875" indent="434975" algn="just" eaLnBrk="0" hangingPunct="0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Психолого-педагогическое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учителя-логопеда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включает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следующие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деятельности: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pc="5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5875" indent="434975" algn="just" eaLnBrk="0" hangingPunct="0">
              <a:spcAft>
                <a:spcPts val="0"/>
              </a:spcAft>
            </a:pPr>
            <a:endParaRPr lang="ru-RU" spc="5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15875" indent="-285750" algn="just" eaLnBrk="0" hangingPunc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диагностическое</a:t>
            </a:r>
            <a:r>
              <a:rPr lang="ru-RU" b="1" spc="5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направление,</a:t>
            </a:r>
            <a:r>
              <a:rPr lang="ru-RU" b="1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b="1" spc="5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15875" indent="-285750" algn="just" eaLnBrk="0" hangingPunc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коррекционно-развивающее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b="1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b="1" spc="5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15875" indent="-285750" algn="just" eaLnBrk="0" hangingPunc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профилактическое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b="1" spc="-5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15875" indent="-285750" algn="just" eaLnBrk="0" hangingPunc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информационно-методическое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509" y="4689402"/>
            <a:ext cx="105634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875" indent="434975" algn="just" eaLnBrk="0" hangingPunct="0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Одним</a:t>
            </a:r>
            <a:r>
              <a:rPr lang="ru-RU" spc="-5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</a:t>
            </a:r>
            <a:r>
              <a:rPr lang="ru-RU" spc="-5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направлений</a:t>
            </a:r>
            <a:r>
              <a:rPr lang="ru-RU" spc="-5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pc="-5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логопедической</a:t>
            </a:r>
            <a:r>
              <a:rPr lang="ru-RU" spc="-4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работе</a:t>
            </a:r>
            <a:r>
              <a:rPr lang="ru-RU" spc="-5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</a:t>
            </a:r>
            <a:r>
              <a:rPr lang="ru-RU" spc="-5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сотрудничество</a:t>
            </a:r>
            <a:r>
              <a:rPr lang="ru-RU" b="1" spc="-4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специалиста</a:t>
            </a:r>
            <a:r>
              <a:rPr lang="ru-RU" b="1" spc="-29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семьёй.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Учитель-логопед проводит консультации, даёт рекомендации по развитию речи,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формированию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благоприятной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речевой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среды,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знакомит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промежуточными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результатами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коррекционной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работы,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даёт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характеристику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речевого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определенный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промежуток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время,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определяет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совместно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родителями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необходимость</a:t>
            </a:r>
            <a:r>
              <a:rPr lang="ru-RU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продолжения</a:t>
            </a:r>
            <a:r>
              <a:rPr lang="ru-RU" spc="-2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коррекционных</a:t>
            </a:r>
            <a:r>
              <a:rPr lang="ru-RU" spc="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занятий.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652" y="377498"/>
            <a:ext cx="10475651" cy="626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Логопедическая характеристика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обучающегося с ограниченными возможностями здоровья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и/или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ребенка-инвалида.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ФИО: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рождения: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Класс: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Программа: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АООП НОО для обучающихся _________, вариант_____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 ПМПК: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№_______от «__» ________20__года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Психолого-педагогическая помощь: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рекомендованных специалистов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И.О</a:t>
            </a:r>
            <a:r>
              <a:rPr lang="ru-RU" sz="12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Фамилия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обучается в __ «__» классе </a:t>
            </a:r>
            <a:r>
              <a:rPr lang="ru-RU" sz="12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подразделении ___________. По результатам логопедического обследования получены следующие данные.</a:t>
            </a: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моторики: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Моторика кистей рук.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_________</a:t>
            </a:r>
          </a:p>
          <a:p>
            <a:pPr>
              <a:spcAft>
                <a:spcPts val="0"/>
              </a:spcAft>
            </a:pP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Артикуляционная моторика.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Понимание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обращенной речи: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_________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устной речи: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Связная речь.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</a:t>
            </a:r>
          </a:p>
          <a:p>
            <a:pPr algn="just">
              <a:spcAft>
                <a:spcPts val="0"/>
              </a:spcAft>
            </a:pP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Лексический строй.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</a:p>
          <a:p>
            <a:pPr algn="just">
              <a:spcAft>
                <a:spcPts val="0"/>
              </a:spcAft>
            </a:pP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Грамматический строй речи.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</a:p>
          <a:p>
            <a:pPr algn="just">
              <a:spcAft>
                <a:spcPts val="0"/>
              </a:spcAft>
            </a:pP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Слоговая структура.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</a:t>
            </a:r>
          </a:p>
          <a:p>
            <a:pPr algn="just">
              <a:spcAft>
                <a:spcPts val="0"/>
              </a:spcAft>
            </a:pP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Звуковое оформление речи.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</a:p>
          <a:p>
            <a:pPr algn="just">
              <a:spcAft>
                <a:spcPts val="0"/>
              </a:spcAft>
            </a:pPr>
            <a:r>
              <a:rPr lang="ru-RU" sz="1200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Фонематический слух.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</a:t>
            </a:r>
          </a:p>
          <a:p>
            <a:pPr algn="just">
              <a:spcAft>
                <a:spcPts val="0"/>
              </a:spcAft>
            </a:pPr>
            <a:r>
              <a:rPr lang="ru-RU" sz="1200" u="sng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Звуко</a:t>
            </a:r>
            <a:r>
              <a:rPr lang="ru-RU" sz="1200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-буквенный</a:t>
            </a: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слоговой анализ и синтез.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</a:t>
            </a:r>
          </a:p>
          <a:p>
            <a:pPr algn="just">
              <a:spcAft>
                <a:spcPts val="0"/>
              </a:spcAft>
            </a:pP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Интонационно мелодическая сторона речи. 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письменной речи: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Чтение: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Письмо: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2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 сформулировать заключение.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Рекомендации: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сформулировать ряд рекомендаций, адресованных учителю или семье.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«__»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202__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ОО _________________________/И.О. Фамилия/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Учитель-логопед</a:t>
            </a:r>
          </a:p>
          <a:p>
            <a:pPr marL="457200">
              <a:spcAft>
                <a:spcPts val="0"/>
              </a:spcAft>
            </a:pPr>
            <a:r>
              <a:rPr lang="ru-RU" sz="12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______________________________/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И.О.Фамилия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172700" y="1"/>
            <a:ext cx="2019300" cy="1957388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711200" lvl="0" indent="0" algn="ctr" defTabSz="914400" rtl="0" eaLnBrk="0" fontAlgn="base" latinLnBrk="0" hangingPunct="0">
              <a:lnSpc>
                <a:spcPct val="100000"/>
              </a:lnSpc>
              <a:spcBef>
                <a:spcPts val="18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Каждый пункт описывается подробно, расшифровывается с примерами и ответами ребёнка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43688" y="2334886"/>
            <a:ext cx="5957887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645" eaLnBrk="0" hangingPunct="0">
              <a:spcBef>
                <a:spcPts val="705"/>
              </a:spcBef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8645" marR="1180465" eaLnBrk="0" hangingPunct="0">
              <a:lnSpc>
                <a:spcPct val="103000"/>
              </a:lnSpc>
              <a:spcBef>
                <a:spcPts val="90"/>
              </a:spcBef>
              <a:spcAft>
                <a:spcPts val="0"/>
              </a:spcAft>
            </a:pPr>
            <a:r>
              <a:rPr lang="ru-RU" b="1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Мелкая</a:t>
            </a:r>
            <a:r>
              <a:rPr lang="ru-RU" b="1" i="1" spc="-6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моторика-</a:t>
            </a:r>
            <a:r>
              <a:rPr lang="ru-RU" b="1" i="1" spc="-6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</a:t>
            </a:r>
            <a:r>
              <a:rPr lang="ru-RU" i="1" spc="-7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spc="-70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i="1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спытывает</a:t>
            </a:r>
            <a:r>
              <a:rPr lang="ru-RU" i="1" spc="-65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трудности</a:t>
            </a:r>
            <a:r>
              <a:rPr lang="ru-RU" i="1" spc="-7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i="1" spc="-435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точности</a:t>
            </a:r>
            <a:r>
              <a:rPr lang="ru-RU" i="1" spc="-6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движений</a:t>
            </a:r>
            <a:r>
              <a:rPr lang="ru-RU" i="1" spc="-6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дифференцированости</a:t>
            </a:r>
            <a:r>
              <a:rPr lang="ru-RU" i="1" spc="-5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движений</a:t>
            </a:r>
            <a:r>
              <a:rPr lang="ru-RU" i="1" spc="-43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spc="-435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  <a:r>
              <a:rPr lang="ru-RU" i="1" dirty="0" smtClean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пальцев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 «зайчик-коза». Отмечаются поиски поз…</a:t>
            </a:r>
            <a:r>
              <a:rPr lang="ru-RU" i="1" spc="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Артикуляционная моторика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страдает амплитуда</a:t>
            </a:r>
            <a:r>
              <a:rPr lang="ru-RU" i="1" spc="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движений</a:t>
            </a:r>
            <a:r>
              <a:rPr lang="ru-RU" i="1" spc="-1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(пример упражнений);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8645" marR="680085" algn="just" eaLnBrk="0" hangingPunct="0">
              <a:lnSpc>
                <a:spcPct val="103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Тонус</a:t>
            </a:r>
            <a:r>
              <a:rPr lang="ru-RU" i="1" spc="-6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мышц</a:t>
            </a:r>
            <a:r>
              <a:rPr lang="ru-RU" i="1" spc="-6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слабый,</a:t>
            </a:r>
            <a:r>
              <a:rPr lang="ru-RU" i="1" spc="-6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</a:t>
            </a:r>
            <a:r>
              <a:rPr lang="ru-RU" i="1" spc="-3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синкинезий</a:t>
            </a:r>
            <a:r>
              <a:rPr lang="ru-RU" i="1" spc="-8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i="1" dirty="0" err="1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содружественные</a:t>
            </a:r>
            <a:r>
              <a:rPr lang="ru-RU" i="1" spc="-440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движения языка и челюсти), гиперкинезов («беспокойство»</a:t>
            </a:r>
            <a:r>
              <a:rPr lang="ru-RU" i="1" spc="-43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кончика</a:t>
            </a:r>
            <a:r>
              <a:rPr lang="ru-RU" i="1" spc="-1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языка</a:t>
            </a:r>
            <a:r>
              <a:rPr lang="ru-RU" i="1" spc="-1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i="1" spc="-5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корня)…..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1F5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9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69687"/>
            <a:ext cx="11920537" cy="485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3440" eaLnBrk="0" hangingPunct="0">
              <a:spcBef>
                <a:spcPts val="29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Выдержки</a:t>
            </a:r>
            <a:r>
              <a:rPr lang="ru-RU" sz="2000" b="1" spc="-3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</a:t>
            </a:r>
            <a:r>
              <a:rPr lang="ru-RU" sz="2000" b="1" spc="-3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логопедических</a:t>
            </a:r>
            <a:r>
              <a:rPr lang="ru-RU" sz="2000" b="1" spc="-3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заключений</a:t>
            </a:r>
          </a:p>
          <a:p>
            <a:pPr marL="853440" eaLnBrk="0" hangingPunct="0">
              <a:spcBef>
                <a:spcPts val="295"/>
              </a:spcBef>
              <a:spcAft>
                <a:spcPts val="0"/>
              </a:spcAft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0" hangingPunct="0">
              <a:spcBef>
                <a:spcPts val="54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73760" algn="l"/>
              </a:tabLst>
            </a:pPr>
            <a:r>
              <a:rPr lang="ru-RU" sz="2000" dirty="0">
                <a:solidFill>
                  <a:srgbClr val="001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</a:t>
            </a:r>
            <a:r>
              <a:rPr lang="ru-RU" sz="2000" spc="-35" dirty="0">
                <a:solidFill>
                  <a:srgbClr val="001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1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устной</a:t>
            </a:r>
            <a:r>
              <a:rPr lang="ru-RU" sz="2000" spc="-50" dirty="0">
                <a:solidFill>
                  <a:srgbClr val="001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1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речи</a:t>
            </a:r>
            <a:r>
              <a:rPr lang="ru-RU" sz="2000" spc="-25" dirty="0">
                <a:solidFill>
                  <a:srgbClr val="001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1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741045" lvl="0" indent="-342900" eaLnBrk="0" hangingPunct="0">
              <a:lnSpc>
                <a:spcPct val="82000"/>
              </a:lnSpc>
              <a:spcBef>
                <a:spcPts val="925"/>
              </a:spcBef>
              <a:spcAft>
                <a:spcPts val="0"/>
              </a:spcAft>
              <a:buFont typeface="+mj-lt"/>
              <a:buAutoNum type="arabicPeriod"/>
              <a:tabLst>
                <a:tab pos="949960" algn="l"/>
              </a:tabLst>
            </a:pPr>
            <a:r>
              <a:rPr lang="ru-RU" sz="2000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Связная</a:t>
            </a:r>
            <a:r>
              <a:rPr lang="ru-RU" sz="2000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речь</a:t>
            </a:r>
            <a:r>
              <a:rPr lang="ru-RU" sz="2000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2000" spc="-6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рассказ</a:t>
            </a:r>
            <a:r>
              <a:rPr lang="ru-RU" sz="2000" i="1" spc="-6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соответствует</a:t>
            </a:r>
            <a:r>
              <a:rPr lang="ru-RU" sz="2000" i="1" spc="-5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ситуации,</a:t>
            </a:r>
            <a:r>
              <a:rPr lang="ru-RU" sz="2000" i="1" spc="-7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</a:t>
            </a:r>
            <a:r>
              <a:rPr lang="ru-RU" sz="2000" i="1" spc="-5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</a:t>
            </a:r>
            <a:r>
              <a:rPr lang="ru-RU" sz="2000" i="1" spc="-6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смысловые</a:t>
            </a:r>
            <a:r>
              <a:rPr lang="ru-RU" sz="2000" i="1" spc="-5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звенья,</a:t>
            </a:r>
            <a:r>
              <a:rPr lang="ru-RU" sz="2000" i="1" spc="-58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 грамматически правильно с адекватным использованием лексических и</a:t>
            </a:r>
            <a:r>
              <a:rPr lang="ru-RU" sz="2000" i="1" spc="-58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грамматических средств; самостоятельно разложены картинки и составлен</a:t>
            </a:r>
            <a:r>
              <a:rPr lang="ru-RU" sz="2000" i="1" spc="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рассказ</a:t>
            </a:r>
            <a:r>
              <a:rPr lang="ru-RU" sz="2000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000" spc="-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</a:t>
            </a:r>
            <a:endParaRPr lang="ru-RU" sz="20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eaLnBrk="0" hangingPunct="0">
              <a:lnSpc>
                <a:spcPts val="2530"/>
              </a:lnSpc>
              <a:spcBef>
                <a:spcPts val="680"/>
              </a:spcBef>
              <a:spcAft>
                <a:spcPts val="0"/>
              </a:spcAft>
              <a:buFont typeface="+mj-lt"/>
              <a:buAutoNum type="arabicPeriod"/>
              <a:tabLst>
                <a:tab pos="875030" algn="l"/>
              </a:tabLst>
            </a:pP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Лексический</a:t>
            </a:r>
            <a:r>
              <a:rPr lang="ru-RU" sz="2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строй</a:t>
            </a:r>
            <a:r>
              <a:rPr lang="ru-RU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2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словарный</a:t>
            </a:r>
            <a:r>
              <a:rPr lang="ru-RU" sz="2000" i="1" spc="-3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запас</a:t>
            </a:r>
            <a:r>
              <a:rPr lang="ru-RU" sz="2000" i="1" spc="-5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</a:t>
            </a:r>
            <a:r>
              <a:rPr lang="ru-RU" sz="2000" i="1" spc="-2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возрастной</a:t>
            </a:r>
            <a:r>
              <a:rPr lang="ru-RU" sz="2000" i="1" spc="-3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нормы</a:t>
            </a:r>
            <a:r>
              <a:rPr lang="ru-RU" sz="2000" i="1" spc="-1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(оцениваем</a:t>
            </a:r>
            <a:endParaRPr lang="ru-RU" sz="20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44525" eaLnBrk="0" hangingPunct="0">
              <a:lnSpc>
                <a:spcPct val="82000"/>
              </a:lnSpc>
              <a:spcBef>
                <a:spcPts val="155"/>
              </a:spcBef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активный словарь ребенка – </a:t>
            </a:r>
            <a:r>
              <a:rPr lang="ru-RU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знает или не умеет употреблять, каких слов в</a:t>
            </a:r>
            <a:r>
              <a:rPr lang="ru-RU"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активном словаре больше –существительных, глаголов или</a:t>
            </a:r>
            <a:r>
              <a:rPr lang="ru-RU"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прилагательных)…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Пассивный</a:t>
            </a:r>
            <a:r>
              <a:rPr lang="ru-RU" sz="2000" i="1" spc="-13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словарный</a:t>
            </a:r>
            <a:r>
              <a:rPr lang="ru-RU" sz="2000" i="1" spc="-13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запас</a:t>
            </a:r>
            <a:r>
              <a:rPr lang="ru-RU" sz="2000" i="1" spc="-14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уступает</a:t>
            </a:r>
            <a:r>
              <a:rPr lang="ru-RU" sz="2000" i="1" spc="-13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активному.</a:t>
            </a:r>
            <a:r>
              <a:rPr lang="ru-RU" sz="2000" i="1" spc="-10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Затрудняется</a:t>
            </a:r>
            <a:r>
              <a:rPr lang="ru-RU" sz="2000" i="1" spc="-58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подобрать подходящие слова, часто совершает ошибки в их употреблении. В речи</a:t>
            </a:r>
            <a:r>
              <a:rPr lang="ru-RU" sz="2000" i="1" spc="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преобладают существительные. Глаголы неразнообразны. Прилагательные</a:t>
            </a:r>
            <a:r>
              <a:rPr lang="ru-RU" sz="2000" i="1" spc="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однотипны,</a:t>
            </a:r>
            <a:r>
              <a:rPr lang="ru-RU" sz="2000" i="1" spc="1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употребляются</a:t>
            </a:r>
            <a:r>
              <a:rPr lang="ru-RU" sz="2000" i="1" spc="-5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редко.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981075" lvl="0" eaLnBrk="0" hangingPunct="0">
              <a:lnSpc>
                <a:spcPct val="83000"/>
              </a:lnSpc>
              <a:spcBef>
                <a:spcPts val="1055"/>
              </a:spcBef>
              <a:spcAft>
                <a:spcPts val="0"/>
              </a:spcAft>
              <a:tabLst>
                <a:tab pos="949960" algn="l"/>
              </a:tabLst>
            </a:pPr>
            <a:r>
              <a:rPr lang="ru-RU" sz="20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Грамматический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строй – навыки построения предложения- это развитый</a:t>
            </a:r>
            <a:r>
              <a:rPr lang="ru-RU"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грамматический строй- отмечаем способность ребенка моделировать структуру</a:t>
            </a:r>
            <a:r>
              <a:rPr lang="ru-RU"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предложения</a:t>
            </a:r>
            <a:r>
              <a:rPr lang="ru-RU" sz="20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</a:t>
            </a:r>
            <a:r>
              <a:rPr lang="ru-RU" sz="2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определенного</a:t>
            </a:r>
            <a:r>
              <a:rPr lang="ru-RU" sz="2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лексического</a:t>
            </a:r>
            <a:r>
              <a:rPr lang="ru-RU" sz="20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материала,</a:t>
            </a:r>
            <a:r>
              <a:rPr lang="ru-RU" sz="20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способность</a:t>
            </a:r>
            <a:r>
              <a:rPr lang="ru-RU" sz="2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правильно</a:t>
            </a:r>
            <a:r>
              <a:rPr lang="ru-RU" sz="2000" spc="-5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выбрать</a:t>
            </a:r>
            <a:r>
              <a:rPr lang="ru-RU"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</a:t>
            </a:r>
            <a:r>
              <a:rPr lang="ru-RU"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 - ПРИМЕРЫ</a:t>
            </a:r>
            <a:endParaRPr lang="ru-RU" sz="2000" spc="-5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" y="1217253"/>
            <a:ext cx="11768138" cy="360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2360" eaLnBrk="0" hangingPunct="0">
              <a:spcBef>
                <a:spcPts val="83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</a:t>
            </a:r>
            <a:r>
              <a:rPr lang="ru-RU" sz="2000" b="1" spc="-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(представление)</a:t>
            </a:r>
            <a:r>
              <a:rPr lang="ru-RU" sz="2000" b="1" spc="-9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учителя-дефектолога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0" hangingPunct="0">
              <a:lnSpc>
                <a:spcPts val="3135"/>
              </a:lnSpc>
              <a:spcBef>
                <a:spcPts val="3435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дефектолог</a:t>
            </a:r>
            <a:r>
              <a:rPr lang="ru-RU"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оценивает</a:t>
            </a:r>
            <a:r>
              <a:rPr lang="ru-RU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знания,</a:t>
            </a:r>
            <a:r>
              <a:rPr lang="ru-RU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умения,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навыки</a:t>
            </a:r>
            <a:r>
              <a:rPr lang="ru-RU"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соответствии</a:t>
            </a:r>
            <a:r>
              <a:rPr lang="ru-RU"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</a:p>
          <a:p>
            <a:pPr marL="1082040" marR="765810" eaLnBrk="0" hangingPunct="0">
              <a:lnSpc>
                <a:spcPct val="93000"/>
              </a:lnSpc>
              <a:spcBef>
                <a:spcPts val="60"/>
              </a:spcBef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актуальной/</a:t>
            </a:r>
            <a:r>
              <a:rPr lang="ru-RU" sz="2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действующей</a:t>
            </a:r>
            <a:r>
              <a:rPr lang="ru-RU" sz="2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образовательной</a:t>
            </a:r>
            <a:r>
              <a:rPr lang="ru-RU" sz="20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программой.</a:t>
            </a:r>
            <a:r>
              <a:rPr lang="ru-RU" sz="2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0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случае </a:t>
            </a:r>
            <a:r>
              <a:rPr lang="ru-RU" sz="2000" spc="-6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инклюзии</a:t>
            </a:r>
            <a:r>
              <a:rPr lang="ru-RU"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 не</a:t>
            </a:r>
            <a:r>
              <a:rPr lang="ru-RU" sz="2000" spc="-2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должной мере</a:t>
            </a:r>
            <a:r>
              <a:rPr lang="ru-RU" sz="2000" spc="-2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знает</a:t>
            </a:r>
            <a:r>
              <a:rPr lang="ru-RU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</a:t>
            </a:r>
            <a:r>
              <a:rPr lang="ru-RU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</a:t>
            </a:r>
            <a:r>
              <a:rPr lang="ru-RU"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специального</a:t>
            </a:r>
            <a:r>
              <a:rPr lang="ru-RU"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образования,</a:t>
            </a:r>
            <a:r>
              <a:rPr lang="ru-RU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000" spc="-6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</a:t>
            </a:r>
            <a:r>
              <a:rPr lang="ru-RU"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</a:t>
            </a:r>
            <a:r>
              <a:rPr lang="ru-RU"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оказаться</a:t>
            </a:r>
            <a:r>
              <a:rPr lang="ru-RU"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неточной</a:t>
            </a:r>
          </a:p>
          <a:p>
            <a:pPr marL="742950" lvl="1" indent="-285750" eaLnBrk="0" hangingPunct="0">
              <a:lnSpc>
                <a:spcPts val="3135"/>
              </a:lnSpc>
              <a:spcBef>
                <a:spcPts val="835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</a:t>
            </a:r>
            <a:r>
              <a:rPr lang="ru-RU"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зрения</a:t>
            </a:r>
            <a:r>
              <a:rPr lang="ru-RU"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дефектолога</a:t>
            </a:r>
            <a:r>
              <a:rPr lang="ru-RU"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</a:t>
            </a:r>
            <a:r>
              <a:rPr lang="ru-RU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уровня</a:t>
            </a:r>
            <a:r>
              <a:rPr lang="ru-RU"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общей</a:t>
            </a:r>
          </a:p>
          <a:p>
            <a:pPr marL="1082040" marR="1346200" eaLnBrk="0" hangingPunct="0">
              <a:lnSpc>
                <a:spcPct val="93000"/>
              </a:lnSpc>
              <a:spcBef>
                <a:spcPts val="55"/>
              </a:spcBef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осведомленности,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обученности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и, соответственно,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обучаемости </a:t>
            </a:r>
            <a:r>
              <a:rPr lang="ru-RU" sz="2000" spc="-6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ребенка</a:t>
            </a:r>
          </a:p>
          <a:p>
            <a:pPr marL="742950" marR="1528445" lvl="1" indent="-285750" eaLnBrk="0" hangingPunct="0">
              <a:lnSpc>
                <a:spcPct val="93000"/>
              </a:lnSpc>
              <a:spcBef>
                <a:spcPts val="98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написании заключения дефектолог уделяет внимание</a:t>
            </a:r>
            <a:r>
              <a:rPr lang="ru-RU"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описанию</a:t>
            </a:r>
            <a:r>
              <a:rPr lang="ru-RU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ресурсов</a:t>
            </a:r>
            <a:r>
              <a:rPr lang="ru-RU"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ребёнка,</a:t>
            </a:r>
            <a:r>
              <a:rPr lang="ru-RU"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обеспечивающих</a:t>
            </a:r>
            <a:r>
              <a:rPr lang="ru-RU"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успешность</a:t>
            </a:r>
            <a:r>
              <a:rPr lang="ru-RU"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</a:t>
            </a:r>
            <a:r>
              <a:rPr lang="ru-RU" sz="2000" spc="-6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познавательной</a:t>
            </a:r>
            <a:r>
              <a:rPr lang="ru-RU" sz="20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7" y="233879"/>
            <a:ext cx="11787187" cy="564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1670" marR="1294765" indent="-1486535" algn="ctr" eaLnBrk="0" hangingPunct="0">
              <a:spcBef>
                <a:spcPts val="101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Значимые</a:t>
            </a:r>
            <a:r>
              <a:rPr lang="ru-RU" sz="2000" b="1" spc="-6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</a:t>
            </a:r>
            <a:r>
              <a:rPr lang="ru-RU" sz="2000" b="1" spc="-2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  <a:r>
              <a:rPr lang="ru-RU" sz="2000" b="1" spc="-3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ребенка</a:t>
            </a:r>
            <a:r>
              <a:rPr lang="ru-RU" sz="2000" b="1" spc="-4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000" b="1" spc="-5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spc="-55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роцессе</a:t>
            </a:r>
            <a:r>
              <a:rPr lang="ru-RU" sz="2000" b="1" spc="-685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обследования</a:t>
            </a:r>
            <a:r>
              <a:rPr lang="ru-RU" sz="2000" b="1" spc="-2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201670" marR="1294765" indent="-1486535" algn="ctr" eaLnBrk="0" hangingPunct="0">
              <a:spcBef>
                <a:spcPts val="101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учителя-дефектолога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eaLnBrk="0" hangingPunct="0">
              <a:spcBef>
                <a:spcPts val="365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96456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эмоциональное</a:t>
            </a:r>
            <a:r>
              <a:rPr lang="ru-RU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реагирование</a:t>
            </a:r>
            <a:r>
              <a:rPr lang="ru-RU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20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ситуацию общения</a:t>
            </a:r>
            <a:r>
              <a:rPr lang="ru-RU"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</a:t>
            </a:r>
            <a:r>
              <a:rPr lang="ru-RU" sz="20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взрослым;</a:t>
            </a:r>
          </a:p>
          <a:p>
            <a:pPr marL="342900" lvl="0" indent="-342900" eaLnBrk="0" hangingPunct="0">
              <a:spcBef>
                <a:spcPts val="19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96456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критичность</a:t>
            </a:r>
            <a:r>
              <a:rPr lang="ru-RU"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поведения;</a:t>
            </a:r>
          </a:p>
          <a:p>
            <a:pPr marL="342900" lvl="0" indent="-342900" eaLnBrk="0" hangingPunct="0">
              <a:spcBef>
                <a:spcPts val="205"/>
              </a:spcBef>
              <a:spcAft>
                <a:spcPts val="0"/>
              </a:spcAft>
              <a:buSzPts val="2600"/>
              <a:buFont typeface="Symbol" panose="05050102010706020507" pitchFamily="18" charset="2"/>
              <a:buChar char="-"/>
              <a:tabLst>
                <a:tab pos="91884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умение</a:t>
            </a:r>
            <a:r>
              <a:rPr lang="ru-RU" sz="2000"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адекватно</a:t>
            </a:r>
            <a:r>
              <a:rPr lang="ru-RU" sz="2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оценивать</a:t>
            </a:r>
            <a:r>
              <a:rPr lang="ru-RU" sz="20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</a:t>
            </a:r>
            <a:r>
              <a:rPr lang="ru-RU" sz="20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своей</a:t>
            </a:r>
            <a:r>
              <a:rPr lang="ru-RU" sz="20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работы;</a:t>
            </a:r>
          </a:p>
          <a:p>
            <a:pPr marL="342900" marR="1357630" lvl="0" indent="-342900" eaLnBrk="0" hangingPunct="0">
              <a:lnSpc>
                <a:spcPct val="72000"/>
              </a:lnSpc>
              <a:spcBef>
                <a:spcPts val="845"/>
              </a:spcBef>
              <a:spcAft>
                <a:spcPts val="0"/>
              </a:spcAft>
              <a:buSzPts val="2600"/>
              <a:buFont typeface="Symbol" panose="05050102010706020507" pitchFamily="18" charset="2"/>
              <a:buChar char="-"/>
              <a:tabLst>
                <a:tab pos="100139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понимание</a:t>
            </a:r>
            <a:r>
              <a:rPr lang="ru-RU" sz="2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инструкции</a:t>
            </a:r>
            <a:r>
              <a:rPr lang="ru-RU" sz="2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</a:t>
            </a:r>
            <a:r>
              <a:rPr lang="ru-RU" sz="2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задания,</a:t>
            </a:r>
            <a:r>
              <a:rPr lang="ru-RU" sz="2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принятия</a:t>
            </a:r>
            <a:r>
              <a:rPr lang="ru-RU" sz="20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задачи,</a:t>
            </a:r>
            <a:r>
              <a:rPr lang="ru-RU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проявление</a:t>
            </a:r>
            <a:r>
              <a:rPr lang="ru-RU" sz="2000" spc="-6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интереса</a:t>
            </a:r>
            <a:r>
              <a:rPr lang="ru-RU"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заданию</a:t>
            </a:r>
            <a:r>
              <a:rPr lang="ru-RU"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</a:t>
            </a:r>
            <a:r>
              <a:rPr lang="ru-RU"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стойкость;</a:t>
            </a:r>
          </a:p>
          <a:p>
            <a:pPr marL="342900" lvl="0" indent="-342900" eaLnBrk="0" hangingPunct="0">
              <a:spcBef>
                <a:spcPts val="345"/>
              </a:spcBef>
              <a:spcAft>
                <a:spcPts val="0"/>
              </a:spcAft>
              <a:buSzPts val="2600"/>
              <a:buFont typeface="Symbol" panose="05050102010706020507" pitchFamily="18" charset="2"/>
              <a:buChar char="-"/>
              <a:tabLst>
                <a:tab pos="100139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</a:t>
            </a:r>
            <a:r>
              <a:rPr lang="ru-RU"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0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</a:t>
            </a:r>
            <a:r>
              <a:rPr lang="ru-RU" sz="20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деятельности;</a:t>
            </a:r>
          </a:p>
          <a:p>
            <a:pPr marL="342900" lvl="0" indent="-342900" eaLnBrk="0" hangingPunct="0">
              <a:spcBef>
                <a:spcPts val="200"/>
              </a:spcBef>
              <a:spcAft>
                <a:spcPts val="0"/>
              </a:spcAft>
              <a:buSzPts val="2600"/>
              <a:buFont typeface="Symbol" panose="05050102010706020507" pitchFamily="18" charset="2"/>
              <a:buChar char="-"/>
              <a:tabLst>
                <a:tab pos="100139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  <a:r>
              <a:rPr lang="ru-RU" sz="2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сформированности</a:t>
            </a:r>
            <a:r>
              <a:rPr lang="ru-RU" sz="2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произвольной</a:t>
            </a:r>
            <a:r>
              <a:rPr lang="ru-RU" sz="2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регуляции;</a:t>
            </a:r>
          </a:p>
          <a:p>
            <a:pPr marL="342900" lvl="0" indent="-342900" eaLnBrk="0" hangingPunct="0">
              <a:spcBef>
                <a:spcPts val="195"/>
              </a:spcBef>
              <a:spcAft>
                <a:spcPts val="0"/>
              </a:spcAft>
              <a:buSzPts val="2600"/>
              <a:buFont typeface="Symbol" panose="05050102010706020507" pitchFamily="18" charset="2"/>
              <a:buChar char="-"/>
              <a:tabLst>
                <a:tab pos="100139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самоконтроль;</a:t>
            </a:r>
          </a:p>
          <a:p>
            <a:pPr marL="342900" lvl="0" indent="-342900" eaLnBrk="0" hangingPunct="0">
              <a:spcBef>
                <a:spcPts val="190"/>
              </a:spcBef>
              <a:spcAft>
                <a:spcPts val="0"/>
              </a:spcAft>
              <a:buSzPts val="2600"/>
              <a:buFont typeface="Symbol" panose="05050102010706020507" pitchFamily="18" charset="2"/>
              <a:buChar char="-"/>
              <a:tabLst>
                <a:tab pos="100139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сосредоточенность,</a:t>
            </a:r>
            <a:r>
              <a:rPr lang="ru-RU" sz="20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работоспособность;</a:t>
            </a:r>
          </a:p>
          <a:p>
            <a:pPr marL="342900" lvl="0" indent="-342900" eaLnBrk="0" hangingPunct="0">
              <a:spcBef>
                <a:spcPts val="200"/>
              </a:spcBef>
              <a:spcAft>
                <a:spcPts val="0"/>
              </a:spcAft>
              <a:buSzPts val="2600"/>
              <a:buFont typeface="Symbol" panose="05050102010706020507" pitchFamily="18" charset="2"/>
              <a:buChar char="-"/>
              <a:tabLst>
                <a:tab pos="100139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</a:t>
            </a:r>
            <a:r>
              <a:rPr lang="ru-RU" sz="2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</a:t>
            </a:r>
            <a:r>
              <a:rPr lang="ru-RU" sz="2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предложенных</a:t>
            </a:r>
            <a:r>
              <a:rPr lang="ru-RU" sz="20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задач;</a:t>
            </a:r>
          </a:p>
          <a:p>
            <a:pPr marL="342900" lvl="0" indent="-342900" eaLnBrk="0" hangingPunct="0">
              <a:spcBef>
                <a:spcPts val="190"/>
              </a:spcBef>
              <a:spcAft>
                <a:spcPts val="0"/>
              </a:spcAft>
              <a:buSzPts val="2600"/>
              <a:buFont typeface="Symbol" panose="05050102010706020507" pitchFamily="18" charset="2"/>
              <a:buChar char="-"/>
              <a:tabLst>
                <a:tab pos="100139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восприимчивость</a:t>
            </a:r>
            <a:r>
              <a:rPr lang="ru-RU"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20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помощи;</a:t>
            </a:r>
          </a:p>
          <a:p>
            <a:pPr marL="342900" marR="1327150" lvl="0" indent="-342900" eaLnBrk="0" hangingPunct="0">
              <a:lnSpc>
                <a:spcPct val="72000"/>
              </a:lnSpc>
              <a:spcBef>
                <a:spcPts val="850"/>
              </a:spcBef>
              <a:spcAft>
                <a:spcPts val="0"/>
              </a:spcAft>
              <a:buSzPts val="2600"/>
              <a:buFont typeface="Symbol" panose="05050102010706020507" pitchFamily="18" charset="2"/>
              <a:buChar char="-"/>
              <a:tabLst>
                <a:tab pos="100139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способность</a:t>
            </a:r>
            <a:r>
              <a:rPr lang="ru-RU" sz="20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осуществлять</a:t>
            </a:r>
            <a:r>
              <a:rPr lang="ru-RU" sz="20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перенос</a:t>
            </a:r>
            <a:r>
              <a:rPr lang="ru-RU" sz="20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показанного</a:t>
            </a:r>
            <a:r>
              <a:rPr lang="ru-RU"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способа</a:t>
            </a:r>
            <a:r>
              <a:rPr lang="ru-RU" sz="20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действия</a:t>
            </a:r>
            <a:r>
              <a:rPr lang="ru-RU" sz="20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2000" spc="-6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аналогичные</a:t>
            </a:r>
            <a:r>
              <a:rPr lang="ru-RU"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задания</a:t>
            </a:r>
          </a:p>
          <a:p>
            <a:pPr marL="342900" lvl="0" indent="-342900" eaLnBrk="0" hangingPunct="0">
              <a:spcBef>
                <a:spcPts val="355"/>
              </a:spcBef>
              <a:spcAft>
                <a:spcPts val="0"/>
              </a:spcAft>
              <a:buSzPts val="2600"/>
              <a:buFont typeface="Symbol" panose="05050102010706020507" pitchFamily="18" charset="2"/>
              <a:buChar char="-"/>
              <a:tabLst>
                <a:tab pos="918845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</a:t>
            </a:r>
            <a:r>
              <a:rPr lang="ru-RU"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социально-бытовой</a:t>
            </a:r>
            <a:r>
              <a:rPr lang="ru-RU"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адаптации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7083" y="332615"/>
            <a:ext cx="10493406" cy="591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учителя-дефектолога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обучающегося с ограниченными возможностями здоровья и/или ребенка-инвалида.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ФИО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рождения: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Класс: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Программа: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АООП НОО для обучающихся с ________, вариант ______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 ПМПК: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№_______от «__» ________20__года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Психолого-педагогическая помощь: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рекомендованных специалистов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И.О. Фамилия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обучается в __ «__» классе 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подразделении ___________. По результатам обследования получены следующие данные.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</a:t>
            </a:r>
            <a:r>
              <a:rPr lang="ru-RU" sz="14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общей осведомленности: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</a:t>
            </a:r>
            <a:r>
              <a:rPr lang="ru-RU" sz="14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усвоения программного материала: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</a:t>
            </a:r>
            <a:r>
              <a:rPr lang="ru-RU" sz="14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 мыслительных операций: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Способность </a:t>
            </a:r>
            <a:r>
              <a:rPr lang="ru-RU" sz="14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обучаемости: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уровне познавательного развития: 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 сформулировать заключение.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сформулировать ряд рекомендаций, адресованных учителю или семье.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«__»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202__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ОО _____________________/И.О. Фамилия/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Учитель-дефектолог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______________________________/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И.О.Фамилия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endParaRPr lang="ru-RU" sz="1400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4299" y="580045"/>
            <a:ext cx="10520038" cy="5167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учителя-дефектолога на обучающегося, 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испытывающего трудности в обучении.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ФИО: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рождения: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Класс: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Программа: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ООП НОО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Психолого-педагогическая помощь: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получает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И.О. Фамилия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обучается в __ «__» классе </a:t>
            </a:r>
            <a:r>
              <a:rPr lang="ru-RU" sz="12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подразделении ___________. По результатам обследования получены следующие данные.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общей осведомленности: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</a:t>
            </a: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усвоения программного материала: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</a:t>
            </a: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 мыслительных операций: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200" u="sng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Способность </a:t>
            </a: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обучаемости: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 об уровне познавательного развития: </a:t>
            </a:r>
            <a:r>
              <a:rPr lang="ru-RU" sz="12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 сформулировать заключение.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Рекомендации: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сформулировать ряд рекомендаций, адресованных учителю или семье.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916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«__» ____________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202__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ОО_______________________/И.О. Фамилия/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Учитель-дефектолог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______________________________/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И.О.Фамилия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6320" y="236309"/>
            <a:ext cx="11155680" cy="126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0795" marR="1905635" indent="-635" algn="ctr" eaLnBrk="0" hangingPunct="0">
              <a:lnSpc>
                <a:spcPct val="93000"/>
              </a:lnSpc>
              <a:spcBef>
                <a:spcPts val="44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Основополагающим законодательным актом,</a:t>
            </a:r>
            <a:r>
              <a:rPr lang="ru-RU" sz="13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регулирующим</a:t>
            </a:r>
            <a:r>
              <a:rPr lang="ru-RU" sz="1300" spc="-6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</a:t>
            </a:r>
            <a:r>
              <a:rPr lang="ru-RU" sz="1300" spc="-5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  <a:r>
              <a:rPr lang="ru-RU" sz="1300" spc="-5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</a:t>
            </a:r>
            <a:r>
              <a:rPr lang="ru-RU" sz="1300" spc="-3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30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ОВЗ</a:t>
            </a:r>
            <a:r>
              <a:rPr lang="ru-RU" sz="1300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детей с </a:t>
            </a:r>
            <a:r>
              <a:rPr lang="ru-RU" sz="1300" spc="-78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инвалидностью, является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ФЗ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29</a:t>
            </a:r>
            <a:r>
              <a:rPr lang="ru-RU" sz="1300" spc="-78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декабря</a:t>
            </a:r>
            <a:r>
              <a:rPr lang="ru-RU" sz="1300" spc="-6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</a:t>
            </a:r>
            <a:r>
              <a:rPr lang="ru-RU" sz="1300" spc="-4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  <a:r>
              <a:rPr lang="ru-RU" sz="1300" spc="-2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№273-ФЗ</a:t>
            </a:r>
          </a:p>
          <a:p>
            <a:pPr marL="1280795" marR="1905635" indent="-635" algn="ctr" eaLnBrk="0" hangingPunct="0">
              <a:lnSpc>
                <a:spcPct val="93000"/>
              </a:lnSpc>
              <a:spcBef>
                <a:spcPts val="440"/>
              </a:spcBef>
              <a:spcAft>
                <a:spcPts val="0"/>
              </a:spcAft>
            </a:pPr>
            <a:r>
              <a:rPr lang="ru-RU" sz="1300" spc="-6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</a:t>
            </a:r>
            <a:r>
              <a:rPr lang="ru-RU" sz="1300" spc="-3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образовании</a:t>
            </a:r>
            <a:r>
              <a:rPr lang="ru-RU" sz="1300" spc="-5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Российской</a:t>
            </a:r>
            <a:r>
              <a:rPr lang="ru-RU" sz="1300" spc="-16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Федерации»,</a:t>
            </a:r>
            <a:r>
              <a:rPr lang="ru-RU" sz="1300" spc="-15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266825" marR="1891665" indent="-1270" algn="ctr" eaLnBrk="0" hangingPunct="0">
              <a:lnSpc>
                <a:spcPct val="93000"/>
              </a:lnSpc>
              <a:spcAft>
                <a:spcPts val="0"/>
              </a:spcAft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регламентирующий</a:t>
            </a:r>
            <a:r>
              <a:rPr lang="ru-RU" sz="1300" spc="-16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 </a:t>
            </a:r>
            <a:r>
              <a:rPr lang="ru-RU" sz="1300" spc="-78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с ОВЗ и детей с инвалидностью на образование и</a:t>
            </a:r>
            <a:r>
              <a:rPr lang="ru-RU" sz="13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обязывающий</a:t>
            </a:r>
            <a:r>
              <a:rPr lang="ru-RU" sz="1300" spc="-8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создавать</a:t>
            </a:r>
            <a:r>
              <a:rPr lang="ru-RU" sz="1300" spc="-8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</a:t>
            </a:r>
            <a:r>
              <a:rPr lang="ru-RU" sz="1300" spc="-7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ru-RU" sz="1300" spc="-6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получения</a:t>
            </a:r>
            <a:r>
              <a:rPr lang="ru-RU" sz="1300" spc="-8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</a:t>
            </a:r>
          </a:p>
          <a:p>
            <a:pPr marL="202565" marR="826770" algn="ctr" eaLnBrk="0" hangingPunct="0">
              <a:lnSpc>
                <a:spcPct val="93000"/>
              </a:lnSpc>
              <a:spcAft>
                <a:spcPts val="0"/>
              </a:spcAft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дискриминации</a:t>
            </a:r>
            <a:r>
              <a:rPr lang="ru-RU" sz="1300" spc="-14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качественного</a:t>
            </a:r>
            <a:r>
              <a:rPr lang="ru-RU" sz="1300" spc="-14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образования,</a:t>
            </a:r>
            <a:r>
              <a:rPr lang="ru-RU" sz="1300" spc="-13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коррекции нарушений</a:t>
            </a:r>
            <a:r>
              <a:rPr lang="ru-RU" sz="1300" spc="-4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</a:t>
            </a:r>
            <a:r>
              <a:rPr lang="ru-RU" sz="1300" spc="-2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300" spc="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социальной</a:t>
            </a:r>
            <a:r>
              <a:rPr lang="ru-RU" sz="1300" spc="-2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адаптации</a:t>
            </a:r>
          </a:p>
        </p:txBody>
      </p:sp>
      <p:pic>
        <p:nvPicPr>
          <p:cNvPr id="5" name="Picture 8" descr="Презентация на тему: &quot; N 273-ФЗ &quot;Об образовании в Российской ..."/>
          <p:cNvPicPr>
            <a:picLocks noChangeAspect="1" noChangeArrowheads="1"/>
          </p:cNvPicPr>
          <p:nvPr/>
        </p:nvPicPr>
        <p:blipFill>
          <a:blip r:embed="rId2"/>
          <a:srcRect l="7325" t="5859" r="10645" b="8202"/>
          <a:stretch>
            <a:fillRect/>
          </a:stretch>
        </p:blipFill>
        <p:spPr bwMode="auto">
          <a:xfrm>
            <a:off x="3709222" y="1978137"/>
            <a:ext cx="5809876" cy="456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5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704" y="515085"/>
            <a:ext cx="10058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Письменное информирование о наличии трудностей в обучении + согласие на обследование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R="71755">
              <a:spcAft>
                <a:spcPts val="0"/>
              </a:spcAft>
            </a:pP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71755" algn="r">
              <a:spcAft>
                <a:spcPts val="0"/>
              </a:spcAft>
            </a:pP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ФИО родителя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71755" algn="r">
              <a:spcAft>
                <a:spcPts val="0"/>
              </a:spcAft>
            </a:pP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матери/отцу обучающегося/</a:t>
            </a:r>
            <a:r>
              <a:rPr lang="ru-RU" sz="1100" i="1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йся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 «__» класса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71755" algn="r">
              <a:spcAft>
                <a:spcPts val="0"/>
              </a:spcAft>
            </a:pP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ФИО </a:t>
            </a:r>
            <a:r>
              <a:rPr lang="ru-RU" sz="1100" i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обучающегося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71755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R="71755" algn="ctr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Уважаемый (</a:t>
            </a:r>
            <a:r>
              <a:rPr lang="ru-RU" sz="11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ая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)______________________!</a:t>
            </a:r>
          </a:p>
          <a:p>
            <a:pPr marR="71755" algn="ctr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R="71755" indent="44958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задача 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заключается в обеспечении качества образования обучающихся при создании благоприятных условий для всестороннего личностного развития каждого ребенка, его безопасности и психологического комфорта.</a:t>
            </a:r>
          </a:p>
          <a:p>
            <a:pPr marR="71755" indent="44958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поставленной задачи предусматривает мониторинг достижений обучающихся в овладении образовательной программой.</a:t>
            </a:r>
          </a:p>
          <a:p>
            <a:pPr marR="71755" indent="44958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мониторинга текущей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и/или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промежуточной успеваемости Вашего сына(дочери)______________________ (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ФИО ребенка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обучающегося/</a:t>
            </a:r>
            <a:r>
              <a:rPr lang="ru-RU" sz="11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йся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__«__»класса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показали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наличие/сохранение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стойких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трудностей в овладении содержанием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большинства/следующих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основных учебных дисциплин ___________________________ (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в овладении основной образовательной программой начального общего образования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71755" indent="44958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Просим Вас согласовать обследование Вашего сына (дочери) ______________________ (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ФИО ребенка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обучающегося/</a:t>
            </a:r>
            <a:r>
              <a:rPr lang="ru-RU" sz="11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йся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__«__» класса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специалистами психолого-педагогического сопровождения 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педагогом-психологом, учителем-логопедом, учителем-дефектологом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с целью выявления причин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возникшей/сохраняющейся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неуспеваемости ребенка и определения путей помощи.</a:t>
            </a:r>
          </a:p>
          <a:p>
            <a:pPr marR="71755" indent="44958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R="71755" indent="44958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к письму:</a:t>
            </a:r>
          </a:p>
          <a:p>
            <a:pPr marR="71755" indent="44958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Выписка из журнала успеваемости, результаты мониторинга, текущей аттестации и т.д.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449580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«__» ___________ 201__г.</a:t>
            </a:r>
          </a:p>
          <a:p>
            <a:pPr marL="449580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________________________/</a:t>
            </a:r>
            <a:r>
              <a:rPr lang="ru-RU" sz="11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И.О.Фамилия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  <a:p>
            <a:pPr marL="449580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Классный руководитель ___________________________/</a:t>
            </a:r>
            <a:r>
              <a:rPr lang="ru-RU" sz="11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И.О.Фамилия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  <a:p>
            <a:pPr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«Даю согласие на проведение обследования моего сына(дочери)___________________ ________________________________________________, обучающегося/</a:t>
            </a:r>
            <a:r>
              <a:rPr lang="ru-RU" sz="11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йся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 «__» класса, специалистами психолого-педагогического консилиума </a:t>
            </a: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ОО.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«___»_________________ 20__г.</a:t>
            </a:r>
          </a:p>
          <a:p>
            <a:pPr algn="r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_________________/___________________________________________/</a:t>
            </a:r>
          </a:p>
          <a:p>
            <a:pPr marL="179832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подпись 				фамилия имя отчество</a:t>
            </a:r>
          </a:p>
          <a:p>
            <a:pPr marL="179832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1798320" algn="just">
              <a:spcAft>
                <a:spcPts val="0"/>
              </a:spcAft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7213" y="2306642"/>
            <a:ext cx="11301412" cy="334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870" marR="305435" algn="ctr" eaLnBrk="0" hangingPunct="0">
              <a:lnSpc>
                <a:spcPct val="120000"/>
              </a:lnSpc>
              <a:spcBef>
                <a:spcPts val="365"/>
              </a:spcBef>
              <a:spcAft>
                <a:spcPts val="0"/>
              </a:spcAft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</a:t>
            </a:r>
            <a:r>
              <a:rPr lang="ru-RU" sz="32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</a:t>
            </a:r>
            <a:r>
              <a:rPr lang="ru-RU" sz="3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касающиеся</a:t>
            </a:r>
            <a:r>
              <a:rPr lang="ru-RU" sz="3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</a:t>
            </a:r>
            <a:r>
              <a:rPr lang="ru-RU" sz="32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32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ограниченными</a:t>
            </a:r>
            <a:r>
              <a:rPr lang="ru-RU" sz="3200" spc="-7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возможностями</a:t>
            </a:r>
            <a:r>
              <a:rPr lang="ru-RU" sz="32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здоровья</a:t>
            </a:r>
            <a:r>
              <a:rPr lang="ru-RU" sz="32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r>
              <a:rPr lang="ru-RU" sz="3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</a:t>
            </a:r>
          </a:p>
          <a:p>
            <a:pPr marL="229870" marR="306705" algn="ctr" eaLnBrk="0" hangingPunct="0">
              <a:spcBef>
                <a:spcPts val="5"/>
              </a:spcBef>
              <a:spcAft>
                <a:spcPts val="0"/>
              </a:spcAft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32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временным</a:t>
            </a:r>
            <a:r>
              <a:rPr lang="ru-RU" sz="32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трудностями</a:t>
            </a:r>
            <a:r>
              <a:rPr lang="ru-RU" sz="32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32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обучении,</a:t>
            </a:r>
            <a:r>
              <a:rPr lang="ru-RU" sz="32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должны</a:t>
            </a:r>
          </a:p>
          <a:p>
            <a:pPr marL="229870" marR="303530" algn="ctr" eaLnBrk="0" hangingPunct="0">
              <a:spcBef>
                <a:spcPts val="785"/>
              </a:spcBef>
              <a:spcAft>
                <a:spcPts val="0"/>
              </a:spcAft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составляться</a:t>
            </a:r>
            <a:r>
              <a:rPr lang="ru-RU" sz="3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3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форме,</a:t>
            </a:r>
            <a:r>
              <a:rPr lang="ru-RU" sz="32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указанной</a:t>
            </a:r>
            <a:r>
              <a:rPr lang="ru-RU" sz="32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3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Положении</a:t>
            </a:r>
            <a:r>
              <a:rPr lang="ru-RU" sz="3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896945"/>
            <a:ext cx="12192000" cy="128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305" marR="826770" algn="ctr" eaLnBrk="0" hangingPunct="0">
              <a:lnSpc>
                <a:spcPts val="4905"/>
              </a:lnSpc>
              <a:spcBef>
                <a:spcPts val="315"/>
              </a:spcBef>
              <a:spcAft>
                <a:spcPts val="0"/>
              </a:spcAft>
            </a:pPr>
            <a:r>
              <a:rPr lang="ru-RU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Жизнь</a:t>
            </a:r>
            <a:r>
              <a:rPr lang="ru-RU" sz="3600" b="1" i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3600" b="1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особенностями и ограничениями не отменяет детства…….</a:t>
            </a:r>
            <a:endParaRPr lang="ru-RU" sz="3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4084637"/>
            <a:ext cx="9083675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1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5013176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ПРИКАЗ Минобрнауки РФ от 20.09.2013 N 1082 &quot;ОБ УТВЕРЖДЕНИИ ..."/>
          <p:cNvPicPr>
            <a:picLocks noChangeAspect="1" noChangeArrowheads="1"/>
          </p:cNvPicPr>
          <p:nvPr/>
        </p:nvPicPr>
        <p:blipFill>
          <a:blip r:embed="rId2"/>
          <a:srcRect l="7943" t="2809"/>
          <a:stretch>
            <a:fillRect/>
          </a:stretch>
        </p:blipFill>
        <p:spPr bwMode="auto">
          <a:xfrm>
            <a:off x="0" y="246025"/>
            <a:ext cx="4037809" cy="602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158" y="222683"/>
            <a:ext cx="4478897" cy="6051511"/>
          </a:xfrm>
          <a:prstGeom prst="rect">
            <a:avLst/>
          </a:prstGeom>
        </p:spPr>
      </p:pic>
      <p:pic>
        <p:nvPicPr>
          <p:cNvPr id="18440" name="Picture 8" descr="Презентация на тему: &quot; N 273-ФЗ &quot;Об образовании в Российской ..."/>
          <p:cNvPicPr>
            <a:picLocks noChangeAspect="1" noChangeArrowheads="1"/>
          </p:cNvPicPr>
          <p:nvPr/>
        </p:nvPicPr>
        <p:blipFill>
          <a:blip r:embed="rId4"/>
          <a:srcRect l="7325" t="5859" r="10645" b="8202"/>
          <a:stretch>
            <a:fillRect/>
          </a:stretch>
        </p:blipFill>
        <p:spPr bwMode="auto">
          <a:xfrm>
            <a:off x="3992865" y="246025"/>
            <a:ext cx="3430433" cy="269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92865" y="3248438"/>
            <a:ext cx="3559293" cy="29728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своей деятельности ПМПК и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руководствуются современной нормативно-правовой базой и работают в полном соответствии с Федеральным законом № 273 «Об образовании в Российской Федерации», 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ПМПК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 соответствии с Приказом от 20 сентября 2013 г. N 1082 «Об утверждении Положения о психолого-медико-педагогической комиссии», 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 соответствии с Распоряжением от 9 сентября 2019 г. N Р-93 «Об утверждении примерного Положения о психолого-педагогическом консилиуме образовательной организации», 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также другими действующими нормативными документами в которых подчёркивается необходимость взаимодействия ПМПК и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ru-RU" sz="1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Психолого-медико-педагогическая комиссия (ПМПК)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188" y="2447109"/>
            <a:ext cx="10633165" cy="37446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создается в целях своевременного выявления детей с особенностями в физическом и (или) психическом развитии и (или) отклонениями в поведении, проведения их комплексного психолого-медико-педагогического обследования и подготовки по результатам обследования рекомендаций по оказанию им психолого-медико-педагогической помощи и организации их обучения и воспитания, а также подтверждения, уточнения или изменения ранее данных рекомендаций.	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ПМПК функционирует на региональном или муниципальном уровне и решает «стратегические» задачи по сопровождению детей с ОВЗ и детей, нуждающихся 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Выявляет или подтверждает ограниченные возможности здоровья!!!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1536" y="474132"/>
            <a:ext cx="6080760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деятельности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психолого-педагогического консилиума в ОО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" y="88583"/>
            <a:ext cx="4919471" cy="6640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239512" y="3531543"/>
            <a:ext cx="5876542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 одной из форм взаимодействия руководящих и педагогических работников организации, осуществляющей образовательную деятельность, с целью создания оптимальных условий обучения, развития, социализации и адаптации, обучающихся посредством психолого-педагогического сопровождения.</a:t>
            </a:r>
          </a:p>
          <a:p>
            <a:pPr marL="0" indent="0">
              <a:buFont typeface="Arial"/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9891" y="2786971"/>
            <a:ext cx="488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Психолого-педагогический консилиум</a:t>
            </a:r>
          </a:p>
        </p:txBody>
      </p:sp>
    </p:spTree>
    <p:extLst>
      <p:ext uri="{BB962C8B-B14F-4D97-AF65-F5344CB8AC3E}">
        <p14:creationId xmlns:p14="http://schemas.microsoft.com/office/powerpoint/2010/main" val="42094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72534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3440" algn="ctr" eaLnBrk="0" hangingPunct="0">
              <a:spcBef>
                <a:spcPts val="235"/>
              </a:spcBef>
              <a:spcAft>
                <a:spcPts val="0"/>
              </a:spcAft>
            </a:pPr>
            <a:r>
              <a:rPr lang="ru-RU" sz="3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</a:t>
            </a:r>
            <a:r>
              <a:rPr lang="ru-RU" sz="3200" b="1" kern="0" spc="-3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kern="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endParaRPr lang="ru-RU" sz="3200" b="1" kern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2506" y="972899"/>
            <a:ext cx="11101388" cy="560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eaLnBrk="0" hangingPunct="0">
              <a:lnSpc>
                <a:spcPts val="267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</a:t>
            </a:r>
            <a:r>
              <a:rPr lang="ru-RU"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оптимальных</a:t>
            </a:r>
            <a:r>
              <a:rPr lang="ru-RU"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условий</a:t>
            </a:r>
            <a:r>
              <a:rPr lang="ru-RU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обучения,</a:t>
            </a:r>
            <a:r>
              <a:rPr lang="ru-RU"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развития,</a:t>
            </a:r>
            <a:r>
              <a:rPr lang="ru-RU"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социализации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</a:p>
          <a:p>
            <a:pPr marL="381000" eaLnBrk="0" hangingPunct="0">
              <a:lnSpc>
                <a:spcPts val="2675"/>
              </a:lnSpc>
              <a:spcAft>
                <a:spcPts val="0"/>
              </a:spcAft>
            </a:pP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адаптации</a:t>
            </a:r>
            <a:r>
              <a:rPr lang="ru-RU" sz="2000" spc="-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</a:t>
            </a:r>
            <a:r>
              <a:rPr lang="ru-RU" sz="2000" spc="-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посредством</a:t>
            </a:r>
            <a:r>
              <a:rPr lang="ru-RU" sz="2000" spc="-1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психолого-педагогического</a:t>
            </a:r>
            <a:r>
              <a:rPr lang="ru-RU" sz="2000" spc="-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</a:t>
            </a:r>
          </a:p>
          <a:p>
            <a:pPr marL="381000" eaLnBrk="0" hangingPunct="0">
              <a:spcBef>
                <a:spcPts val="830"/>
              </a:spcBef>
              <a:spcAft>
                <a:spcPts val="0"/>
              </a:spcAft>
            </a:pPr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1000" eaLnBrk="0" hangingPunct="0">
              <a:spcBef>
                <a:spcPts val="830"/>
              </a:spcBef>
              <a:spcAft>
                <a:spcPts val="0"/>
              </a:spcAft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1155700" lvl="0" indent="-342900" eaLnBrk="0" hangingPunct="0">
              <a:lnSpc>
                <a:spcPct val="93000"/>
              </a:lnSpc>
              <a:spcBef>
                <a:spcPts val="965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tabLst>
                <a:tab pos="60960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трудностей в освоении образовательных программ, особенностей в</a:t>
            </a:r>
            <a:r>
              <a:rPr lang="ru-RU"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развитии,</a:t>
            </a:r>
            <a:r>
              <a:rPr lang="ru-RU"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социальной</a:t>
            </a:r>
            <a:r>
              <a:rPr lang="ru-RU"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адаптации</a:t>
            </a:r>
            <a:r>
              <a:rPr lang="ru-RU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поведении</a:t>
            </a:r>
            <a:r>
              <a:rPr lang="ru-RU"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</a:t>
            </a:r>
            <a:r>
              <a:rPr lang="ru-RU" sz="2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ru-RU" sz="2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последующего</a:t>
            </a:r>
            <a:r>
              <a:rPr lang="ru-RU" sz="2000" spc="-5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принятия</a:t>
            </a:r>
            <a:r>
              <a:rPr lang="ru-RU" sz="20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решений</a:t>
            </a:r>
            <a:r>
              <a:rPr lang="ru-RU" sz="20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</a:t>
            </a:r>
            <a:r>
              <a:rPr lang="ru-RU" sz="20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  <a:r>
              <a:rPr lang="ru-RU" sz="2000"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психолого-педагогического</a:t>
            </a:r>
            <a:r>
              <a:rPr lang="ru-RU" sz="20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сопровождения;</a:t>
            </a:r>
          </a:p>
          <a:p>
            <a:pPr marL="342900" marR="2437765" lvl="0" indent="-342900" eaLnBrk="0" hangingPunct="0">
              <a:lnSpc>
                <a:spcPct val="93000"/>
              </a:lnSpc>
              <a:spcBef>
                <a:spcPts val="9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tabLst>
                <a:tab pos="609600" algn="l"/>
              </a:tabLst>
            </a:pP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</a:t>
            </a:r>
            <a:r>
              <a:rPr lang="ru-RU" sz="2000" spc="-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рекомендаций</a:t>
            </a:r>
            <a:r>
              <a:rPr lang="ru-RU" sz="2000" spc="-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2000" spc="-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  <a:r>
              <a:rPr lang="ru-RU" sz="2000" spc="-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психолого-педагогического</a:t>
            </a:r>
            <a:r>
              <a:rPr lang="ru-RU" sz="2000" spc="-5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сопровождения</a:t>
            </a:r>
            <a:r>
              <a:rPr lang="ru-RU"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обучающихся;</a:t>
            </a:r>
          </a:p>
          <a:p>
            <a:pPr marL="342900" marR="1971040" lvl="0" indent="-342900" eaLnBrk="0" hangingPunct="0">
              <a:lnSpc>
                <a:spcPct val="93000"/>
              </a:lnSpc>
              <a:spcBef>
                <a:spcPts val="985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tabLst>
                <a:tab pos="60960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 участников образовательных отношений по вопросам</a:t>
            </a:r>
            <a:r>
              <a:rPr lang="ru-RU" sz="2000" spc="-5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актуального</a:t>
            </a:r>
            <a:r>
              <a:rPr lang="ru-RU" sz="2000" spc="-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психофизического</a:t>
            </a:r>
            <a:r>
              <a:rPr lang="ru-RU" sz="2000" spc="-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состояния</a:t>
            </a:r>
            <a:r>
              <a:rPr lang="ru-RU" sz="2000" spc="-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000" spc="-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возможностей</a:t>
            </a:r>
            <a:r>
              <a:rPr lang="ru-RU" sz="2000"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обучающихся;</a:t>
            </a:r>
            <a:r>
              <a:rPr lang="ru-RU" sz="2000" spc="-5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содержания и оказания им психолого-педагогической помощи, создания</a:t>
            </a:r>
            <a:r>
              <a:rPr lang="ru-RU" sz="2000" spc="-5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специальных</a:t>
            </a:r>
            <a:r>
              <a:rPr lang="ru-RU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условий</a:t>
            </a:r>
            <a:r>
              <a:rPr lang="ru-RU"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получения</a:t>
            </a:r>
            <a:r>
              <a:rPr lang="ru-RU"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образования;</a:t>
            </a:r>
          </a:p>
          <a:p>
            <a:pPr marL="342900" lvl="0" indent="-342900" eaLnBrk="0" hangingPunct="0">
              <a:spcBef>
                <a:spcPts val="855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tabLst>
                <a:tab pos="60960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</a:t>
            </a:r>
            <a:r>
              <a:rPr lang="ru-RU" sz="2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ru-RU" sz="20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выполнением</a:t>
            </a:r>
            <a:r>
              <a:rPr lang="ru-RU" sz="2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рекомендаций</a:t>
            </a:r>
            <a:r>
              <a:rPr lang="ru-RU" sz="20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1" y="2071688"/>
            <a:ext cx="3422358" cy="418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1896399"/>
            <a:ext cx="3225640" cy="435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190" y="569647"/>
            <a:ext cx="10091737" cy="922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 создается на базе Организации любого типа независимо от ее организационно-правовой формы приказом руководителя Организации.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9009" y="6319391"/>
            <a:ext cx="2903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руководителя ОО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89111" y="6488668"/>
            <a:ext cx="2106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82153" y="2732564"/>
            <a:ext cx="4357687" cy="321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0" hangingPunct="0">
              <a:spcAft>
                <a:spcPts val="0"/>
              </a:spcAft>
              <a:buSzPts val="2800"/>
              <a:tabLst>
                <a:tab pos="1082675" algn="l"/>
              </a:tabLst>
            </a:pP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ru-RU" sz="1400" spc="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  <a:r>
              <a:rPr lang="ru-RU" sz="1400" spc="-2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  <a:r>
              <a:rPr lang="ru-RU" sz="1400" spc="-3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1400" spc="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spc="-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  <a:r>
              <a:rPr lang="ru-RU" sz="1400" spc="-2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оформляются</a:t>
            </a:r>
            <a:r>
              <a:rPr lang="ru-RU" sz="1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 algn="ctr" eaLnBrk="0" hangingPunct="0">
              <a:spcAft>
                <a:spcPts val="0"/>
              </a:spcAft>
              <a:buSzPts val="2800"/>
              <a:tabLst>
                <a:tab pos="1082675" algn="l"/>
              </a:tabLst>
            </a:pPr>
            <a:endParaRPr lang="ru-RU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702945" lvl="0" algn="ctr" eaLnBrk="0" hangingPunct="0">
              <a:lnSpc>
                <a:spcPct val="93000"/>
              </a:lnSpc>
              <a:spcBef>
                <a:spcPts val="960"/>
              </a:spcBef>
              <a:spcAft>
                <a:spcPts val="0"/>
              </a:spcAft>
              <a:buSzPts val="2800"/>
              <a:tabLst>
                <a:tab pos="1082675" algn="l"/>
              </a:tabLst>
            </a:pPr>
            <a:r>
              <a:rPr lang="ru-RU" sz="1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Приказ</a:t>
            </a:r>
            <a:r>
              <a:rPr lang="ru-RU" sz="1400" spc="-55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руководителя</a:t>
            </a:r>
            <a:r>
              <a:rPr lang="ru-RU" sz="1400" spc="-7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  <a:r>
              <a:rPr lang="ru-RU" sz="1400" spc="-5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400" spc="-7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создании</a:t>
            </a:r>
            <a:r>
              <a:rPr lang="ru-RU" sz="1400" spc="-13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1400" spc="-4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400" spc="-6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утверждением</a:t>
            </a:r>
            <a:r>
              <a:rPr lang="ru-RU" sz="1400" spc="-68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состава</a:t>
            </a:r>
            <a:r>
              <a:rPr lang="ru-RU" sz="1400" spc="-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0" algn="ctr" eaLnBrk="0" hangingPunct="0">
              <a:spcBef>
                <a:spcPts val="845"/>
              </a:spcBef>
              <a:spcAft>
                <a:spcPts val="0"/>
              </a:spcAft>
              <a:buSzPts val="2800"/>
              <a:tabLst>
                <a:tab pos="1082675" algn="l"/>
              </a:tabLst>
            </a:pPr>
            <a:r>
              <a:rPr lang="ru-RU" sz="1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Положение</a:t>
            </a:r>
            <a:r>
              <a:rPr lang="ru-RU" sz="1400" spc="-95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400" spc="-7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утверждённое</a:t>
            </a:r>
            <a:r>
              <a:rPr lang="ru-RU" sz="1400" spc="-10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руководителем</a:t>
            </a:r>
            <a:r>
              <a:rPr lang="ru-RU" sz="1400" spc="-7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</a:p>
          <a:p>
            <a:pPr algn="ctr" eaLnBrk="0" hangingPunct="0">
              <a:spcBef>
                <a:spcPts val="35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(разрабатывается на основе Распоряжения)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853440" algn="ctr" eaLnBrk="0" hangingPunct="0">
              <a:lnSpc>
                <a:spcPct val="93000"/>
              </a:lnSpc>
              <a:spcAft>
                <a:spcPts val="0"/>
              </a:spcAft>
            </a:pPr>
            <a:endParaRPr lang="ru-RU" sz="14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3440" algn="ctr" eaLnBrk="0" hangingPunct="0">
              <a:lnSpc>
                <a:spcPct val="93000"/>
              </a:lnSpc>
              <a:spcAft>
                <a:spcPts val="0"/>
              </a:spcAft>
            </a:pPr>
            <a:endParaRPr lang="ru-RU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3440" algn="ctr" eaLnBrk="0" hangingPunct="0">
              <a:lnSpc>
                <a:spcPct val="93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Общее</a:t>
            </a:r>
            <a:r>
              <a:rPr lang="ru-RU" sz="1400" spc="-11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руководство</a:t>
            </a:r>
            <a:r>
              <a:rPr lang="ru-RU" sz="1400" spc="-9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деятельностью</a:t>
            </a:r>
            <a:r>
              <a:rPr lang="ru-RU" sz="1400" spc="-12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ППк</a:t>
            </a:r>
            <a:r>
              <a:rPr lang="ru-RU" sz="1400" spc="-9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возлагается</a:t>
            </a:r>
            <a:r>
              <a:rPr lang="ru-RU" sz="1400" spc="-9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1400" spc="-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руководителя</a:t>
            </a:r>
            <a:r>
              <a:rPr lang="ru-RU" sz="1400" spc="-68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  <a:endParaRPr lang="ru-RU" sz="1400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1 (Широкоформатный)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 (Широкоформатный)" id="{0A43CB11-02E8-4CCA-9394-ABCD6DD309BC}" vid="{391CE513-19E5-4E51-8BF5-7FBE73F6AC7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ECE47E-FD5B-445C-84F3-43BD0F83F8AB}"/>
</file>

<file path=customXml/itemProps2.xml><?xml version="1.0" encoding="utf-8"?>
<ds:datastoreItem xmlns:ds="http://schemas.openxmlformats.org/officeDocument/2006/customXml" ds:itemID="{A2A0AA4F-CD4B-412A-863E-C0AA0E51BF53}"/>
</file>

<file path=customXml/itemProps3.xml><?xml version="1.0" encoding="utf-8"?>
<ds:datastoreItem xmlns:ds="http://schemas.openxmlformats.org/officeDocument/2006/customXml" ds:itemID="{2FAAB00B-3AF9-4B02-B4FF-E7DB90EF429B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244</TotalTime>
  <Words>2879</Words>
  <Application>Microsoft Office PowerPoint</Application>
  <PresentationFormat>Широкоэкранный</PresentationFormat>
  <Paragraphs>587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Century Gothic</vt:lpstr>
      <vt:lpstr>Symbol</vt:lpstr>
      <vt:lpstr>Tahoma</vt:lpstr>
      <vt:lpstr>Times New Roman</vt:lpstr>
      <vt:lpstr>Wingdings</vt:lpstr>
      <vt:lpstr>коиро1 (Широкоформатный)</vt:lpstr>
      <vt:lpstr>Презентация PowerPoint</vt:lpstr>
      <vt:lpstr>Целевые группы нуждающиеся в психолого-педагогическом сопровождении в ДОО?</vt:lpstr>
      <vt:lpstr>Презентация PowerPoint</vt:lpstr>
      <vt:lpstr>Презентация PowerPoint</vt:lpstr>
      <vt:lpstr> </vt:lpstr>
      <vt:lpstr>Психолого-медико-педагогическая комиссия (ПМПК) </vt:lpstr>
      <vt:lpstr>Организация деятельности психолого-педагогического консилиума в ОО </vt:lpstr>
      <vt:lpstr>Презентация PowerPoint</vt:lpstr>
      <vt:lpstr>Презентация PowerPoint</vt:lpstr>
      <vt:lpstr>Состав ППк </vt:lpstr>
      <vt:lpstr>Презентация PowerPoint</vt:lpstr>
      <vt:lpstr>Презентация PowerPoint</vt:lpstr>
      <vt:lpstr>Презентация PowerPoint</vt:lpstr>
      <vt:lpstr>Порядок обращения в психолого-педагогической консилиум</vt:lpstr>
      <vt:lpstr>Прием обучающегося с ОВЗ.</vt:lpstr>
      <vt:lpstr>Выявление обучающегося с ООП (Направление на ПМПК. Запрос педагога)</vt:lpstr>
      <vt:lpstr>Презентация PowerPoint</vt:lpstr>
      <vt:lpstr>Презентация PowerPoint</vt:lpstr>
      <vt:lpstr>Документы психолого-педагогического консилиума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29</cp:revision>
  <dcterms:created xsi:type="dcterms:W3CDTF">2023-02-16T11:05:47Z</dcterms:created>
  <dcterms:modified xsi:type="dcterms:W3CDTF">2025-01-22T12:03:23Z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