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57" r:id="rId2"/>
    <p:sldId id="289" r:id="rId3"/>
    <p:sldId id="290" r:id="rId4"/>
    <p:sldId id="272" r:id="rId5"/>
    <p:sldId id="274" r:id="rId6"/>
    <p:sldId id="276" r:id="rId7"/>
    <p:sldId id="277" r:id="rId8"/>
    <p:sldId id="278" r:id="rId9"/>
    <p:sldId id="279" r:id="rId10"/>
    <p:sldId id="291" r:id="rId11"/>
    <p:sldId id="280" r:id="rId12"/>
    <p:sldId id="281" r:id="rId13"/>
    <p:sldId id="282" r:id="rId14"/>
    <p:sldId id="292" r:id="rId15"/>
    <p:sldId id="283" r:id="rId16"/>
    <p:sldId id="284" r:id="rId17"/>
    <p:sldId id="285" r:id="rId18"/>
    <p:sldId id="286" r:id="rId19"/>
    <p:sldId id="287" r:id="rId20"/>
    <p:sldId id="288" r:id="rId21"/>
    <p:sldId id="27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8.png"/><Relationship Id="rId5" Type="http://schemas.microsoft.com/office/2007/relationships/hdphoto" Target="../media/hdphoto1.wdp"/><Relationship Id="rId4" Type="http://schemas.openxmlformats.org/officeDocument/2006/relationships/image" Target="../media/image17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 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506" y="1236211"/>
            <a:ext cx="7788729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506" y="4472556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691856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Заголовок + Два объекта з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384" y="313267"/>
            <a:ext cx="8262257" cy="812800"/>
          </a:xfrm>
        </p:spPr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9516" y="1737782"/>
            <a:ext cx="3985683" cy="481541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2441" y="1724025"/>
            <a:ext cx="3886200" cy="482917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738426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Заголовок + Два объекта _с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0933"/>
            <a:ext cx="8262257" cy="922867"/>
          </a:xfrm>
        </p:spPr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664757"/>
            <a:ext cx="4104217" cy="487150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4707" y="1664758"/>
            <a:ext cx="3886200" cy="487150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189918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еленая вертикаль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115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8926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еленая вертикаль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1155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615" y="204597"/>
            <a:ext cx="8089900" cy="72131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10"/>
          </p:nvPr>
        </p:nvSpPr>
        <p:spPr>
          <a:xfrm>
            <a:off x="684616" y="1231900"/>
            <a:ext cx="8089498" cy="47418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687028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оризонт правый 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37960"/>
            <a:ext cx="9144000" cy="3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765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оризонт правы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5430" y="302133"/>
            <a:ext cx="8508153" cy="72131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37960"/>
            <a:ext cx="9144000" cy="320040"/>
          </a:xfrm>
          <a:prstGeom prst="rect">
            <a:avLst/>
          </a:prstGeom>
        </p:spPr>
      </p:pic>
      <p:sp>
        <p:nvSpPr>
          <p:cNvPr id="8" name="Объект 7"/>
          <p:cNvSpPr>
            <a:spLocks noGrp="1"/>
          </p:cNvSpPr>
          <p:nvPr>
            <p:ph sz="quarter" idx="10"/>
          </p:nvPr>
        </p:nvSpPr>
        <p:spPr>
          <a:xfrm>
            <a:off x="355600" y="1365250"/>
            <a:ext cx="8507413" cy="49990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521506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оризонт левый 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65392"/>
            <a:ext cx="914400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9229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оризонт левы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3238" y="302133"/>
            <a:ext cx="8495961" cy="72131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65392"/>
            <a:ext cx="9144000" cy="292608"/>
          </a:xfrm>
          <a:prstGeom prst="rect">
            <a:avLst/>
          </a:prstGeom>
        </p:spPr>
      </p:pic>
      <p:sp>
        <p:nvSpPr>
          <p:cNvPr id="5" name="Объект 4"/>
          <p:cNvSpPr>
            <a:spLocks noGrp="1"/>
          </p:cNvSpPr>
          <p:nvPr>
            <p:ph sz="quarter" idx="10"/>
          </p:nvPr>
        </p:nvSpPr>
        <p:spPr>
          <a:xfrm>
            <a:off x="342900" y="1304925"/>
            <a:ext cx="8496300" cy="50466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7350609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 зеленая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071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6019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 зеленая 2+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4672" y="302133"/>
            <a:ext cx="8034527" cy="72131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10"/>
          </p:nvPr>
        </p:nvSpPr>
        <p:spPr>
          <a:xfrm>
            <a:off x="804672" y="1365885"/>
            <a:ext cx="8034528" cy="531533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071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4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1841" y="1743455"/>
            <a:ext cx="7200901" cy="168116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1841" y="3814309"/>
            <a:ext cx="7200901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6059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 серая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7553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4943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 серая 2+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4672" y="302133"/>
            <a:ext cx="8034527" cy="72131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10"/>
          </p:nvPr>
        </p:nvSpPr>
        <p:spPr>
          <a:xfrm>
            <a:off x="804672" y="1365885"/>
            <a:ext cx="8034528" cy="531533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7553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6535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579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129588" cy="82073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6" name="Таблица 5"/>
          <p:cNvSpPr>
            <a:spLocks noGrp="1"/>
          </p:cNvSpPr>
          <p:nvPr>
            <p:ph type="tbl" sz="quarter" idx="10"/>
          </p:nvPr>
        </p:nvSpPr>
        <p:spPr>
          <a:xfrm>
            <a:off x="628651" y="1614488"/>
            <a:ext cx="8129588" cy="4729162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7048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диаграмм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129588" cy="82073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4" name="Диаграмма 3"/>
          <p:cNvSpPr>
            <a:spLocks noGrp="1"/>
          </p:cNvSpPr>
          <p:nvPr>
            <p:ph type="chart" sz="quarter" idx="10"/>
          </p:nvPr>
        </p:nvSpPr>
        <p:spPr>
          <a:xfrm>
            <a:off x="628650" y="1471613"/>
            <a:ext cx="4400550" cy="485775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/>
          </p:nvPr>
        </p:nvSpPr>
        <p:spPr>
          <a:xfrm>
            <a:off x="5329238" y="1471613"/>
            <a:ext cx="3429000" cy="485775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3791142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график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129588" cy="82073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/>
          </p:nvPr>
        </p:nvSpPr>
        <p:spPr>
          <a:xfrm>
            <a:off x="5329238" y="1471613"/>
            <a:ext cx="3429000" cy="485775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Рисунок SmartArt 4"/>
          <p:cNvSpPr>
            <a:spLocks noGrp="1"/>
          </p:cNvSpPr>
          <p:nvPr>
            <p:ph type="dgm" sz="quarter" idx="12"/>
          </p:nvPr>
        </p:nvSpPr>
        <p:spPr>
          <a:xfrm>
            <a:off x="628650" y="1471613"/>
            <a:ext cx="4471988" cy="485775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2417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2 объект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129588" cy="82073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>
          <a:xfrm>
            <a:off x="628651" y="1514475"/>
            <a:ext cx="3957638" cy="50149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8" name="Текст 3"/>
          <p:cNvSpPr>
            <a:spLocks noGrp="1"/>
          </p:cNvSpPr>
          <p:nvPr>
            <p:ph type="body" sz="quarter" idx="11"/>
          </p:nvPr>
        </p:nvSpPr>
        <p:spPr>
          <a:xfrm>
            <a:off x="4843463" y="1514475"/>
            <a:ext cx="3957637" cy="5014913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2442855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НТА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4183" y="2724851"/>
            <a:ext cx="3935633" cy="865016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0" y="1862667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1"/>
                </a:solidFill>
              </a:rPr>
              <a:t>КОНТАКТЫ</a:t>
            </a:r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2776"/>
          <a:stretch/>
        </p:blipFill>
        <p:spPr>
          <a:xfrm>
            <a:off x="2561766" y="3893136"/>
            <a:ext cx="1324432" cy="133079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colorTemperature colorTemp="5900"/>
                    </a14:imgEffect>
                    <a14:imgEffect>
                      <a14:saturation sat="33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1136" y="3903133"/>
            <a:ext cx="1285304" cy="131532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4909" y="3901603"/>
            <a:ext cx="1290690" cy="1303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7437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71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_зелены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706" y="1455667"/>
            <a:ext cx="7788729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706" y="4701156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06089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_серы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506" y="1406899"/>
            <a:ext cx="7788729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506" y="4701156"/>
            <a:ext cx="7788729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455129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9492" y="290110"/>
            <a:ext cx="7642860" cy="683386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96" y="131019"/>
            <a:ext cx="1012698" cy="1001569"/>
          </a:xfrm>
          <a:prstGeom prst="rect">
            <a:avLst/>
          </a:prstGeom>
        </p:spPr>
      </p:pic>
      <p:sp>
        <p:nvSpPr>
          <p:cNvPr id="5" name="Объект 4"/>
          <p:cNvSpPr>
            <a:spLocks noGrp="1"/>
          </p:cNvSpPr>
          <p:nvPr>
            <p:ph sz="quarter" idx="10"/>
          </p:nvPr>
        </p:nvSpPr>
        <p:spPr>
          <a:xfrm>
            <a:off x="158496" y="1438656"/>
            <a:ext cx="8753856" cy="50718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01823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_с лини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9492" y="260543"/>
            <a:ext cx="7642860" cy="683386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96" y="131019"/>
            <a:ext cx="1012698" cy="1001569"/>
          </a:xfrm>
          <a:prstGeom prst="rect">
            <a:avLst/>
          </a:prstGeom>
        </p:spPr>
      </p:pic>
      <p:sp>
        <p:nvSpPr>
          <p:cNvPr id="5" name="Объект 4"/>
          <p:cNvSpPr>
            <a:spLocks noGrp="1"/>
          </p:cNvSpPr>
          <p:nvPr>
            <p:ph sz="quarter" idx="10"/>
          </p:nvPr>
        </p:nvSpPr>
        <p:spPr>
          <a:xfrm>
            <a:off x="158496" y="1438656"/>
            <a:ext cx="8753856" cy="50718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194" y="973496"/>
            <a:ext cx="7286164" cy="234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517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 с линией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9492" y="260543"/>
            <a:ext cx="7642860" cy="683386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96" y="131019"/>
            <a:ext cx="1012698" cy="1001569"/>
          </a:xfrm>
          <a:prstGeom prst="rect">
            <a:avLst/>
          </a:prstGeom>
        </p:spPr>
      </p:pic>
      <p:sp>
        <p:nvSpPr>
          <p:cNvPr id="5" name="Объект 4"/>
          <p:cNvSpPr>
            <a:spLocks noGrp="1"/>
          </p:cNvSpPr>
          <p:nvPr>
            <p:ph sz="quarter" idx="10"/>
          </p:nvPr>
        </p:nvSpPr>
        <p:spPr>
          <a:xfrm>
            <a:off x="158496" y="1438656"/>
            <a:ext cx="8753856" cy="5071872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062" y="1047466"/>
            <a:ext cx="7808891" cy="93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859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Заголовок и объект_зелены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450" y="102247"/>
            <a:ext cx="7894865" cy="108037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2450" y="1667933"/>
            <a:ext cx="8102128" cy="4868334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533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Заголовок и объект_серы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31800"/>
            <a:ext cx="8245929" cy="778933"/>
          </a:xfrm>
        </p:spPr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600200"/>
            <a:ext cx="8245929" cy="481753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757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864084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99" r:id="rId2"/>
    <p:sldLayoutId id="2147483714" r:id="rId3"/>
    <p:sldLayoutId id="2147483715" r:id="rId4"/>
    <p:sldLayoutId id="2147483721" r:id="rId5"/>
    <p:sldLayoutId id="2147483722" r:id="rId6"/>
    <p:sldLayoutId id="2147483724" r:id="rId7"/>
    <p:sldLayoutId id="2147483712" r:id="rId8"/>
    <p:sldLayoutId id="2147483723" r:id="rId9"/>
    <p:sldLayoutId id="2147483717" r:id="rId10"/>
    <p:sldLayoutId id="2147483718" r:id="rId11"/>
    <p:sldLayoutId id="2147483728" r:id="rId12"/>
    <p:sldLayoutId id="2147483725" r:id="rId13"/>
    <p:sldLayoutId id="2147483729" r:id="rId14"/>
    <p:sldLayoutId id="2147483726" r:id="rId15"/>
    <p:sldLayoutId id="2147483727" r:id="rId16"/>
    <p:sldLayoutId id="2147483730" r:id="rId17"/>
    <p:sldLayoutId id="2147483731" r:id="rId18"/>
    <p:sldLayoutId id="2147483732" r:id="rId19"/>
    <p:sldLayoutId id="2147483733" r:id="rId20"/>
    <p:sldLayoutId id="2147483734" r:id="rId21"/>
    <p:sldLayoutId id="2147483705" r:id="rId22"/>
    <p:sldLayoutId id="2147483735" r:id="rId23"/>
    <p:sldLayoutId id="2147483736" r:id="rId24"/>
    <p:sldLayoutId id="2147483737" r:id="rId25"/>
    <p:sldLayoutId id="2147483738" r:id="rId26"/>
    <p:sldLayoutId id="2147483720" r:id="rId2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3600" b="0" i="0" u="none" strike="noStrike" dirty="0">
                <a:solidFill>
                  <a:srgbClr val="444444"/>
                </a:solidFill>
                <a:effectLst/>
              </a:rPr>
              <a:t>«Особенности взаимодействия педагогов дошкольного образовательного учреждения с семьями детей с ограниченными возможностями здоровья ( нарушение слуха)»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910897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349B63-6C9C-CDEE-F465-21C17981E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D76DDC-2CE6-4550-9B02-E834F06BAFA6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Успех в воспитании и обучении детей с нарушениями слуха в дошкольном учреждении в значительной мере зависит от объединения усилий педагогов и родителей, от того, как родители понимают задачи работы с ребенком и могут участвовать в их решении.</a:t>
            </a: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3407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221209-D87B-588C-95ED-7B636D256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66B5BE-6440-0FE0-6465-CD12F7F2B32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58496" y="1185333"/>
            <a:ext cx="8753856" cy="5325195"/>
          </a:xfrm>
        </p:spPr>
        <p:txBody>
          <a:bodyPr>
            <a:normAutofit fontScale="25000" lnSpcReduction="20000"/>
          </a:bodyPr>
          <a:lstStyle/>
          <a:p>
            <a:pPr indent="0"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8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Психолого-педагогическое просвещение родителей осуществляется в двух аспектах.</a:t>
            </a:r>
            <a:endParaRPr lang="ru-RU" sz="8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b="1" i="1" kern="100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ru-RU" sz="80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Информативное просвещение:</a:t>
            </a:r>
            <a:endParaRPr lang="ru-RU" sz="8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Symbol" pitchFamily="2" charset="2"/>
              <a:buChar char=""/>
            </a:pPr>
            <a:r>
              <a:rPr lang="ru-RU" sz="8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Знакомство с возрастными особенностями детей;</a:t>
            </a:r>
            <a:endParaRPr lang="ru-RU" sz="8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Symbol" pitchFamily="2" charset="2"/>
              <a:buChar char=""/>
            </a:pPr>
            <a:r>
              <a:rPr lang="ru-RU" sz="8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Знакомство с видами оздоровительных мероприятий в семье; </a:t>
            </a:r>
            <a:endParaRPr lang="ru-RU" sz="8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Symbol" pitchFamily="2" charset="2"/>
              <a:buChar char=""/>
            </a:pPr>
            <a:r>
              <a:rPr lang="ru-RU" sz="8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Знакомство с методами воспитательно-образовательного процесса в семье. </a:t>
            </a:r>
            <a:endParaRPr lang="ru-RU" sz="8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b="1" i="1" kern="100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8000" i="1" kern="100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80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Обучающее просвещение по овладению родителями практических умений и навыков:</a:t>
            </a:r>
            <a:r>
              <a:rPr lang="ru-RU" sz="8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8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Symbol" pitchFamily="2" charset="2"/>
              <a:buChar char=""/>
            </a:pPr>
            <a:r>
              <a:rPr lang="ru-RU" sz="8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и руководство детской деятельностью; </a:t>
            </a:r>
            <a:endParaRPr lang="ru-RU" sz="8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Symbol" pitchFamily="2" charset="2"/>
              <a:buChar char=""/>
            </a:pPr>
            <a:r>
              <a:rPr lang="ru-RU" sz="8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Развитие речи детей; </a:t>
            </a:r>
            <a:endParaRPr lang="ru-RU" sz="8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Symbol" pitchFamily="2" charset="2"/>
              <a:buChar char=""/>
            </a:pPr>
            <a:r>
              <a:rPr lang="ru-RU" sz="8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Укрепление физического и психического состояния детей;</a:t>
            </a:r>
            <a:endParaRPr lang="ru-RU" sz="8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Symbol" pitchFamily="2" charset="2"/>
              <a:buChar char=""/>
            </a:pPr>
            <a:r>
              <a:rPr lang="ru-RU" sz="8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Развитие любознательности детей; </a:t>
            </a:r>
            <a:endParaRPr lang="ru-RU" sz="8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Font typeface="Symbol" pitchFamily="2" charset="2"/>
              <a:buChar char=""/>
            </a:pPr>
            <a:r>
              <a:rPr lang="ru-RU" sz="8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творческого воображения, предпосылки учебной деятельности у детей.</a:t>
            </a:r>
            <a:endParaRPr lang="ru-RU" sz="8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2331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0347A3-16DE-854F-E698-3CA0D0612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1F1292-4F04-B69C-77E2-4FE04E771B79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Для реализации сотрудничества дошкольной образовательной организации с семьями детей дошкольного возраста с нарушением слуха используют различные формы и методы взаимодействия: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RU" sz="24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Индивидуальные формы работы с родителями;</a:t>
            </a: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Форма работы, имеющая важнейшее значение для установления взаимопонимания, лучшего понимания педагогами особенностей развития ребенка с нарушенным слухом. К таким формам относятся беседы с родителями, консультации, посещение родителями занятий в детском саду, подготовка заданий и рекомендаций для детей на выходные и праздничные дни, переписка с родителями. Наиболее эффективных способов оказания помощи семье и детям выступает педагогическое сопровождение, которое определяется как система организационных, диагностических и развивающих мероприятий для родителей и детей, направленных на совершенствование способов и методов развития ребенка, его творческого потенциала.</a:t>
            </a: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2843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E7323A-6371-53B0-1934-7EEF46F08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24F8C6-593C-F5E0-63F8-CC6868C0BF46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fontScale="40000" lnSpcReduction="20000"/>
          </a:bodyPr>
          <a:lstStyle/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51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Коллективные формы работы с родителями;</a:t>
            </a:r>
            <a:endParaRPr lang="ru-RU" sz="5100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1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51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 ним относятся проведение родительских собраний, организация «круглых столов», семинаров по обмену опытом работы с детьми, групповых консультаций, дней открытых дверей, организация выставок детских работ, утренников и праздников, участие в мероприятиях дошкольного образовательного учреждения и т. д.</a:t>
            </a:r>
            <a:endParaRPr lang="ru-RU" sz="5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Symbol" pitchFamily="2" charset="2"/>
              <a:buChar char=""/>
            </a:pPr>
            <a:r>
              <a:rPr lang="ru-RU" sz="51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Родительские собрания</a:t>
            </a:r>
            <a:r>
              <a:rPr lang="ru-RU" sz="51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являются одной из распространенных форм работы с родителями. На собраниях родителей знакомят с содержанием работы, определяют линии взаимосвязи дошкольного учреждения и родителей, заслушиваются отчеты администрации о деятельности в течение определенного периода времени. На родительских собраниях заслушиваются доклады по тематике, интересной всем родителям.</a:t>
            </a:r>
            <a:endParaRPr lang="ru-RU" sz="5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4835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C63DCD-DFD9-C4D2-E76F-BE2CB368A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F58A71-69C0-1C84-F97A-2C2A7E75DC4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58496" y="973496"/>
            <a:ext cx="8753856" cy="5537032"/>
          </a:xfrm>
        </p:spPr>
        <p:txBody>
          <a:bodyPr>
            <a:normAutofit fontScale="92500" lnSpcReduction="20000"/>
          </a:bodyPr>
          <a:lstStyle/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Symbol" pitchFamily="2" charset="2"/>
              <a:buChar char=""/>
            </a:pPr>
            <a:r>
              <a:rPr lang="ru-RU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4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Круглый стол</a:t>
            </a:r>
            <a:r>
              <a:rPr lang="ru-RU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» форма работы тематикой которых часто являются конкретные проблемы обучения и воспитания дошкольников с нарушениями слуха: вопросы слухопротезирования, правильное использование звукоусиливающей аппаратуры, взаимосвязь различных форм речи в обучении языку, работа по развитию слухового восприятия в семье, контроль за произношением детей и др.</a:t>
            </a: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Symbol" pitchFamily="2" charset="2"/>
              <a:buChar char=""/>
            </a:pPr>
            <a:r>
              <a:rPr lang="ru-RU" sz="24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Консультации для родителей</a:t>
            </a:r>
            <a:r>
              <a:rPr lang="ru-RU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При проведении тематических консультаций родители заранее могут оставить вопросы в письменной форме. По мере накопления их по одной тематике формируется содержание консультаций для родителей. </a:t>
            </a: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Symbol" pitchFamily="2" charset="2"/>
              <a:buChar char=""/>
            </a:pPr>
            <a:r>
              <a:rPr lang="ru-RU" sz="24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«День открытых дверей»</a:t>
            </a:r>
            <a:r>
              <a:rPr lang="ru-RU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Одной из форм работы с родителями являются дни открытых дверей, в течение которых родители могут посетить фронтальные и индивидуальные занятия, понаблюдать за общением детей и их занятиями, во время проведения режимных моментов, встретиться и побеседовать с педагогами.</a:t>
            </a: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01907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B85356-FF5F-C4A0-2389-8C8798E44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87CF8B-EE7F-F0DD-DA64-DA6AECC8887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Наглядно-информационные формы работы;</a:t>
            </a:r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Одной из форм работы с родителями является использование различных наглядных материалов: выставок детских работ, оформление информационных стендов, так называемых уголков для родителей. Знакомство с продуктами детской деятельности –рисунками, аппликациями и др.</a:t>
            </a:r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37496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8BDEC5-B455-A44C-9973-9ABD459BE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3793B0-D39A-FA35-074D-4016DD38CB4A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4. Досуговые формы работы;</a:t>
            </a:r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Проведение детско-родительских занятий в виде игры, соревнования, театральные постановки сказок, праздника, совместная проектная деятельность, мастер-классы. Художественное совместное творчество способствует организации общения, позволяет строить отношения партнерства и сотрудничества, помогает взрослым лучше понимать внутренний мир ребенка.</a:t>
            </a:r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13085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1D4F09-428C-3D1D-049D-687A6816D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C0126B-7F19-5B51-E3F1-0A56FCD72E1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/>
          </a:bodyPr>
          <a:lstStyle/>
          <a:p>
            <a:pPr marL="0" lv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5. Неформальные формы работы;</a:t>
            </a:r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Важнейшей задачей педагогов дошкольного образовательного учреждения является создание единого коллектива в лице детей, педагогов и родителей. Формирование доверия, общего участия в судьбе ребенка лучше всего обеспечивается в организации событий. Неформальные встречи одна из нетрадиционных форм работы позволяющая родителям наблюдать за ребенком в различных ситуациях, в том числе и за тем, как ребенок общается со сверстниками, какие проблемы возникают у него в процессе общения. К неформальным формам работы относится проведение праздничных чаепитий с участием детей, родителей и педагогов, празднование дней рождения детей дома или в детском саду, организация совместных экскурсий, выходов и выездов на природу, в парки. </a:t>
            </a:r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37465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843762-438C-4BC9-27AB-C8F518567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FE4506-A81A-A782-FF08-AB6E489B2996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Взаимодействие в образовательном процессе представляет собой систему взаимообусловленных контактов в единстве социальных, психологических и педагогических связей, где социальная сторона предопределяет результат педагогического взаимодействия, психологическая обеспечивает механизм его осуществления, а педагогическая создает ту среду, в рамках которой становится необходимым и возможным сам процесс организации педагогического взаимодействия. Главное условие развития взаимодействия с семьей – общение в системе «педагог-ребенок-родитель».</a:t>
            </a: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64857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9992DE-B7EF-41E2-8B35-E2CB36CDB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5371A9-7930-CA53-575D-277A303B3E6D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	Задача педагогического коллектива – быть внимательными к запросам семьи и компетентными в решении современных задач воспитания и образования.</a:t>
            </a:r>
            <a:r>
              <a:rPr lang="ru-RU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Для педагогов является важным, определить стиль общения с родителями, выбрать наиболее эффективные формы работы позволяющие добиваться максимально возможного результата в развитии детей с нарушением слуха.</a:t>
            </a:r>
            <a:endParaRPr lang="ru-RU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	В результате применения разнообразных форм взаимодействия, родители стали более отзывчивы, лучше идут на контакт и происходит доверие специалистам дошкольного образовательного учреждения, они советуются и принимают активное участие в жизни своего ребёнка. Что способствует положительно на внутрисемейные отношения и позволяет воспитать всесторонне развитого ребёнка в нашем обществе.</a:t>
            </a:r>
            <a:endParaRPr lang="ru-RU" dirty="0">
              <a:effectLst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6801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80958A-307F-B814-7150-3E566921F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2B9C49-E44C-8CFE-AFD6-F0EE45F85576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 настоящее время количество детей с нарушениями в развитии постоянно растёт, в том числе и с нарушением слуха. Родители по-разному воспринимают диагноз поставленный врачами. Информацию начинают искать в интернете или спрашивать и советоваться с другими родителями. Соответственно это не приводит к нужному результату по отношению к ребёнку. Многие родители не знают, как общаться и заниматься со своим ребёнком, как объяснить и научить других членов семьи взаимодействовать со своим ребёнком. Родители пытаются обучить ребёнка самостоятельно, не имея при этом специального образования. Задача учителя-дефектолога и педагогов дошкольного образовательного учреждения не только помочь ребёнку, но и оказать помощь его родителям.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39541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518F5C-9E09-E461-E730-0AFD5DF7C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Список использованной литературы: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EDABB5-E179-7BC0-B510-08D0C5F30ED5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algn="just"/>
            <a:r>
              <a:rPr lang="ru-RU" sz="1800" dirty="0">
                <a:effectLst/>
                <a:latin typeface="TimesNewRomanPS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800" dirty="0" err="1">
                <a:effectLst/>
                <a:latin typeface="TimesNewRomanPS"/>
                <a:ea typeface="Times New Roman" panose="02020603050405020304" pitchFamily="18" charset="0"/>
                <a:cs typeface="Times New Roman" panose="02020603050405020304" pitchFamily="18" charset="0"/>
              </a:rPr>
              <a:t>Королёва</a:t>
            </a:r>
            <a:r>
              <a:rPr lang="ru-RU" sz="1800" i="1" dirty="0">
                <a:effectLst/>
                <a:latin typeface="TimesNewRomanP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NewRomanPS"/>
                <a:ea typeface="Times New Roman" panose="02020603050405020304" pitchFamily="18" charset="0"/>
                <a:cs typeface="Times New Roman" panose="02020603050405020304" pitchFamily="18" charset="0"/>
              </a:rPr>
              <a:t>И. В. </a:t>
            </a:r>
            <a:r>
              <a:rPr lang="ru-RU" sz="1800" dirty="0">
                <a:effectLst/>
                <a:latin typeface="TimesNewRomanPSMT"/>
                <a:ea typeface="Times New Roman" panose="02020603050405020304" pitchFamily="18" charset="0"/>
                <a:cs typeface="Times New Roman" panose="02020603050405020304" pitchFamily="18" charset="0"/>
              </a:rPr>
              <a:t>Дети с нарушением слуха / И. В. </a:t>
            </a:r>
            <a:r>
              <a:rPr lang="ru-RU" sz="1800" dirty="0" err="1">
                <a:effectLst/>
                <a:latin typeface="TimesNewRomanPSMT"/>
                <a:ea typeface="Times New Roman" panose="02020603050405020304" pitchFamily="18" charset="0"/>
                <a:cs typeface="Times New Roman" panose="02020603050405020304" pitchFamily="18" charset="0"/>
              </a:rPr>
              <a:t>Королёва</a:t>
            </a:r>
            <a:r>
              <a:rPr lang="ru-RU" sz="1800" dirty="0">
                <a:effectLst/>
                <a:latin typeface="TimesNewRomanPSMT"/>
                <a:ea typeface="Times New Roman" panose="02020603050405020304" pitchFamily="18" charset="0"/>
                <a:cs typeface="Times New Roman" panose="02020603050405020304" pitchFamily="18" charset="0"/>
              </a:rPr>
              <a:t>, П. А. </a:t>
            </a:r>
            <a:r>
              <a:rPr lang="ru-RU" sz="1800" dirty="0" err="1">
                <a:effectLst/>
                <a:latin typeface="TimesNewRomanPSMT"/>
                <a:ea typeface="Times New Roman" panose="02020603050405020304" pitchFamily="18" charset="0"/>
                <a:cs typeface="Times New Roman" panose="02020603050405020304" pitchFamily="18" charset="0"/>
              </a:rPr>
              <a:t>Янн</a:t>
            </a:r>
            <a:r>
              <a:rPr lang="ru-RU" sz="1800" dirty="0">
                <a:effectLst/>
                <a:latin typeface="TimesNewRomanPSMT"/>
                <a:ea typeface="Times New Roman" panose="02020603050405020304" pitchFamily="18" charset="0"/>
                <a:cs typeface="Times New Roman" panose="02020603050405020304" pitchFamily="18" charset="0"/>
              </a:rPr>
              <a:t>. — СПб. : КАРО, 2013. — 240 с.</a:t>
            </a:r>
            <a:endParaRPr lang="ru-RU" sz="180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rgbClr val="2A272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800" dirty="0" err="1">
                <a:solidFill>
                  <a:srgbClr val="2A272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Головчиц</a:t>
            </a:r>
            <a:r>
              <a:rPr lang="ru-RU" sz="1800" dirty="0">
                <a:solidFill>
                  <a:srgbClr val="2A272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Л.А. Дошкольная сурдопедагогика: Воспитание и обучение дошкольников с нарушениями слуха: Учеб. пособие для студ. </a:t>
            </a:r>
            <a:r>
              <a:rPr lang="ru-RU" sz="1800" dirty="0" err="1">
                <a:solidFill>
                  <a:srgbClr val="2A272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высш</a:t>
            </a:r>
            <a:r>
              <a:rPr lang="ru-RU" sz="1800" dirty="0">
                <a:solidFill>
                  <a:srgbClr val="2A272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учеб. заведений. М.: </a:t>
            </a:r>
            <a:r>
              <a:rPr lang="ru-RU" sz="1800" dirty="0" err="1">
                <a:solidFill>
                  <a:srgbClr val="2A272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Гуманит</a:t>
            </a:r>
            <a:r>
              <a:rPr lang="ru-RU" sz="1800" dirty="0">
                <a:solidFill>
                  <a:srgbClr val="2A272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изд. центр ВЛАДОС, 2001. — 304 с.</a:t>
            </a:r>
            <a:endParaRPr lang="ru-RU" sz="180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rgbClr val="2A272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Головчиц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Л.А. Особые образовательные потребности глухих и слабослышащих дошкольников с интеллектуальными нарушениями // Вестник Череповецкого государственного университета. – 2017. - № 5. – С. 170 – 176.</a:t>
            </a:r>
            <a:endParaRPr lang="ru-RU" sz="180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Беляева О.Л. К вопросу о взаимодействии педагогического коллектива с семьями дошкольников с кохлеарными имплантами / О.Л. Беляева // Материалы Всероссийской научно-практической конференции «Наука и социум». – 2016. – С. 11 – 17.</a:t>
            </a:r>
            <a:endParaRPr lang="ru-RU" sz="180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Горюнова, Т.М. Развитие детей раннего возраста: Анализ программы дошкольного образования. – М.: ВЛАДОС, 2009.</a:t>
            </a:r>
            <a:endParaRPr lang="ru-RU" sz="180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53283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0926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484B7F-8EC9-97F6-2E54-BA8D0D44F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2BC506-762F-5510-42AF-8107B63EA3CA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Нарушение слуха</a:t>
            </a: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-это сложное нарушение, затрагивающее все высшие психические функции. Ребенок с нарушением слуха теряет возможность полноценно слышать и говорить. Основную информацию об окружающем мире дети с нарушением слуха получают через зрительное восприятие. Также используют тактильно-вибрационную, двигательную и осязательную чувствительность.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dirty="0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i="1" dirty="0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Ребенок с нарушением слуха </a:t>
            </a:r>
            <a:r>
              <a:rPr lang="ru-RU" dirty="0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– это ребенок, у которого наряду с общими для всех детей образовательными потреб­ностями есть особые</a:t>
            </a:r>
            <a:r>
              <a:rPr lang="ru-RU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образовательные потребности</a:t>
            </a:r>
            <a:r>
              <a:rPr lang="ru-RU" dirty="0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удовлетворить которые можно только в условиях специального обучения.  </a:t>
            </a: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Задача системы образования состоит в создании условий, благоприятных для профилактики или преодоления «вторичных» дефектов, уже возникших вследствие глухоты, для реализации потенциала личностного, интеллектуального, эмоционального, коммуникативного, физического развития данной категории детей и для получения ими профессий, соответствующих их возросшим в процессе обучения способностям.</a:t>
            </a:r>
            <a:r>
              <a:rPr lang="ru-RU" dirty="0">
                <a:effectLst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8122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6E5B6D-F79E-74DA-E40A-B9197CCEC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D8C4BB-2075-3F55-E4E5-5A1481DDEDC8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4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Нарушение слуха </a:t>
            </a:r>
            <a:r>
              <a:rPr lang="ru-RU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 детей в дошкольном возрасте оказывает особенно сильное влияние на последующее развитие. В сложной структуре развития ребенка со сниженным слухом наряду с первичным недостатком слухового анализатора отмечается своеобразие в формировании его речи и других психических процессов. Различные стороны психического развития детей с нарушениями слуха в раннем и дошкольном возрасте являлись предметом научных исследований Р. М. </a:t>
            </a:r>
            <a:r>
              <a:rPr lang="ru-RU" sz="24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Боскис</a:t>
            </a:r>
            <a:r>
              <a:rPr lang="ru-RU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Г. Л. </a:t>
            </a:r>
            <a:r>
              <a:rPr lang="ru-RU" sz="24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Выгодской</a:t>
            </a:r>
            <a:r>
              <a:rPr lang="ru-RU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А. А. Катаевой, Б. Д. Корсунской, Э. И. </a:t>
            </a:r>
            <a:r>
              <a:rPr lang="ru-RU" sz="24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Леонгард</a:t>
            </a:r>
            <a:r>
              <a:rPr lang="ru-RU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и др.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1023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9FC115-DB27-9B9F-CE78-CED3D424F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9951BF-17B2-D884-25FD-9D63EC03490D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fontScale="32500" lnSpcReduction="20000"/>
          </a:bodyPr>
          <a:lstStyle/>
          <a:p>
            <a:pPr indent="449580"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49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 50 – 60-е гг. проблемой воспитания в семье активно занималась Б. Д. Корсунская, которой была написана книга «Воспитание глухого дошкольника в семье» (1970), содержащая ряд полезных советов и рекомендаций по воспитанию и обучению детей с нарушением слуха до поступления в детский сад и в период обучения в дошкольном учреждении.</a:t>
            </a:r>
            <a:endParaRPr lang="ru-RU" sz="4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49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 60 –70-е гг. А. А. Венгер, Г. Л. </a:t>
            </a:r>
            <a:r>
              <a:rPr lang="ru-RU" sz="49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Выгодская</a:t>
            </a:r>
            <a:r>
              <a:rPr lang="ru-RU" sz="49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и Э. И. </a:t>
            </a:r>
            <a:r>
              <a:rPr lang="ru-RU" sz="49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Леонгард</a:t>
            </a:r>
            <a:r>
              <a:rPr lang="ru-RU" sz="49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провели исследования, выявившие значительные возможности семейного воспитания детей с нарушением слуха раннего и дошкольного возраста. Эти возможности были обусловлены ранним началом общеразвивающей и коррекционной работы, созданием речевой среды в семье, использованием слуховых аппаратов, длительной работой по развитию речевого слуха как основы для развития навыков </a:t>
            </a:r>
            <a:r>
              <a:rPr lang="ru-RU" sz="49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слухо</a:t>
            </a:r>
            <a:r>
              <a:rPr lang="ru-RU" sz="49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-зрительного восприятия речи и формирования ее произносительной стороны, специальной работой по развитию письменной речи. А так же подготовили методические рекомендации в виде «Заданий для родителей», пользуясь которыми многие родители смогли начать работу по развитию детей в первые два года жизни и проводить ее в течение всего дошкольного периода, обеспечивая высокий уровень общего и речевого развития детей.</a:t>
            </a:r>
            <a:endParaRPr lang="ru-RU" sz="4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7864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0BC63B-48AC-89D1-C878-6087522C6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7865EA-40CE-2F28-EF09-BB7C945EDA09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Существует </a:t>
            </a:r>
            <a:r>
              <a:rPr lang="ru-RU" sz="24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две группы родителей </a:t>
            </a: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детей с нарушениями слуха: родители слышащие и родители, страдающие нарушением слуховой функции. Вторая группа родителей, согласно исследованиям, не испытывает особых переживаний в силу идентификации нарушений ребенка с их собственными.</a:t>
            </a:r>
            <a:endParaRPr lang="ru-RU" sz="2400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effectLst/>
                <a:ea typeface="Times New Roman" panose="02020603050405020304" pitchFamily="18" charset="0"/>
              </a:rPr>
              <a:t>	Для родителей первой группы нарушение слуха у ребенка становится препятствием к установлению естественного социального контакта и межличностных связей. Это влечет за собой искажение внутрисемейных отношений, что оказывает негативное влияние на развитие личности детей с нарушением слуха.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666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05EB9C-92B9-D3D1-DCB4-58FB42AFE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41B348-E8EC-F1C8-6DDB-234D4F28E581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ru-RU" sz="2400" b="0" i="0" u="none" strike="noStrike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0" i="0" u="none" strike="noStrike" dirty="0">
                <a:solidFill>
                  <a:srgbClr val="111111"/>
                </a:solidFill>
                <a:effectLst/>
                <a:cs typeface="Times New Roman" panose="02020603050405020304" pitchFamily="18" charset="0"/>
              </a:rPr>
              <a:t>Целью работы педагогов с родителями является создание целенаправленной работы с семьями для формирования компетентности родителей в вопросах развития, обучения и воспитания детей с нарушенным слухом.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4094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030AD1-E68A-7843-8768-5EE6E96E3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9DE1AF-9A69-4F23-F37A-18096D2FD505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pPr indent="0" algn="just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 работе с родителями можно условно выделить следующие задачи:</a:t>
            </a: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у родителей правильного понимания целей воспитания и обучения ребенка с нарушением слуха.</a:t>
            </a: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Осуществление совместной с коллективом дошкольного учреждения работы по всестороннему развитию.</a:t>
            </a: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Распространение знаний по различным направлениям педагогической деятельности, знакомство родителей с приемами и методами коррекционной работы.</a:t>
            </a: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ru-RU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Изучение опыта семейного воспитания, распространение его среди родителей, использование в деятельности дошкольного учреждения.</a:t>
            </a: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4131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08DA3D-A862-0DD2-37E3-AD6461D74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D3986E-39E6-05DE-F380-A796CDC90FB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fontScale="55000" lnSpcReduction="20000"/>
          </a:bodyPr>
          <a:lstStyle/>
          <a:p>
            <a:pPr indent="450215" algn="just">
              <a:lnSpc>
                <a:spcPct val="120000"/>
              </a:lnSpc>
              <a:spcBef>
                <a:spcPts val="0"/>
              </a:spcBef>
            </a:pPr>
            <a:r>
              <a:rPr lang="ru-RU" sz="3400" dirty="0">
                <a:effectLst/>
                <a:ea typeface="Times New Roman" panose="02020603050405020304" pitchFamily="18" charset="0"/>
              </a:rPr>
              <a:t>Благодаря внедрению ранней̆ диагностики нарушений слуха и раннего слухопротезирования, использованию высокотехнологичных средств компенсации потерь слуха, развитию системы ранней комплексной помощи стало возможным достижение ребёнком с нарушением слуха более высокого уровня слухоречевого развития, а в отдельных случаях — выход на путь развития речи, приближенный̆ к естественному. </a:t>
            </a:r>
          </a:p>
          <a:p>
            <a:pPr indent="450215" algn="just">
              <a:lnSpc>
                <a:spcPct val="120000"/>
              </a:lnSpc>
              <a:spcBef>
                <a:spcPts val="0"/>
              </a:spcBef>
            </a:pPr>
            <a:r>
              <a:rPr lang="ru-RU" sz="3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Однако необходимо учитывать, что только медико-технических мер недостаточно для оптимального (а особенно — спонтанного) слухоречевого развития ребёнка с нарушением слуха. Современные средства слухопротезирования способны обеспечить достаточно высокий̆ уровень развития физического слуха («я слышу») при условиях адекватного подбора, соответствующей̆ настройки и правильной̆ эксплуатации. Но даже самые современные из этих средств не обеспечивают 100%-й компенсации потери слуха. Это означает, что область слухового восприятия ребёнка будет в той или иной̆ мере уже, чем у слышащих, и часть звукового спектра будет выпадать или восприниматься искажённо.</a:t>
            </a:r>
          </a:p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ru-RU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7532819"/>
      </p:ext>
    </p:extLst>
  </p:cSld>
  <p:clrMapOvr>
    <a:masterClrMapping/>
  </p:clrMapOvr>
</p:sld>
</file>

<file path=ppt/theme/theme1.xml><?xml version="1.0" encoding="utf-8"?>
<a:theme xmlns:a="http://schemas.openxmlformats.org/drawingml/2006/main" name="КОИРО2">
  <a:themeElements>
    <a:clrScheme name="Другая 5">
      <a:dk1>
        <a:srgbClr val="181818"/>
      </a:dk1>
      <a:lt1>
        <a:srgbClr val="FFFFFF"/>
      </a:lt1>
      <a:dk2>
        <a:srgbClr val="3E6128"/>
      </a:dk2>
      <a:lt2>
        <a:srgbClr val="F2F2F2"/>
      </a:lt2>
      <a:accent1>
        <a:srgbClr val="338558"/>
      </a:accent1>
      <a:accent2>
        <a:srgbClr val="C00000"/>
      </a:accent2>
      <a:accent3>
        <a:srgbClr val="A5A5A5"/>
      </a:accent3>
      <a:accent4>
        <a:srgbClr val="2E481E"/>
      </a:accent4>
      <a:accent5>
        <a:srgbClr val="800000"/>
      </a:accent5>
      <a:accent6>
        <a:srgbClr val="323F4F"/>
      </a:accent6>
      <a:hlink>
        <a:srgbClr val="3636E4"/>
      </a:hlink>
      <a:folHlink>
        <a:srgbClr val="C00000"/>
      </a:folHlink>
    </a:clrScheme>
    <a:fontScheme name="ЦНППМ">
      <a:majorFont>
        <a:latin typeface="Century Gothic"/>
        <a:ea typeface=""/>
        <a:cs typeface=""/>
      </a:majorFont>
      <a:minorFont>
        <a:latin typeface="Calibri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КОИРО2" id="{9D9417D5-1D15-4644-BDA3-D054383A1E87}" vid="{404F5AFC-7F74-45B2-BDA5-4A2E98A48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1ef7d38ec03c930eb334f4ee5131ff5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6E641D7-1735-42F4-83AD-A04BB6F48602}"/>
</file>

<file path=customXml/itemProps2.xml><?xml version="1.0" encoding="utf-8"?>
<ds:datastoreItem xmlns:ds="http://schemas.openxmlformats.org/officeDocument/2006/customXml" ds:itemID="{72055E75-1E5B-4BF6-9480-6DBCB11405C3}"/>
</file>

<file path=customXml/itemProps3.xml><?xml version="1.0" encoding="utf-8"?>
<ds:datastoreItem xmlns:ds="http://schemas.openxmlformats.org/officeDocument/2006/customXml" ds:itemID="{8C329876-938D-42DB-B019-75AD603A20C7}"/>
</file>

<file path=docProps/app.xml><?xml version="1.0" encoding="utf-8"?>
<Properties xmlns="http://schemas.openxmlformats.org/officeDocument/2006/extended-properties" xmlns:vt="http://schemas.openxmlformats.org/officeDocument/2006/docPropsVTypes">
  <Template>КОИРО2</Template>
  <TotalTime>1314</TotalTime>
  <Words>1930</Words>
  <Application>Microsoft Macintosh PowerPoint</Application>
  <PresentationFormat>Экран (4:3)</PresentationFormat>
  <Paragraphs>55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30" baseType="lpstr">
      <vt:lpstr>Arial</vt:lpstr>
      <vt:lpstr>Calibri</vt:lpstr>
      <vt:lpstr>Century Gothic</vt:lpstr>
      <vt:lpstr>Courier New</vt:lpstr>
      <vt:lpstr>Symbol</vt:lpstr>
      <vt:lpstr>Times New Roman</vt:lpstr>
      <vt:lpstr>TimesNewRomanPS</vt:lpstr>
      <vt:lpstr>TimesNewRomanPSMT</vt:lpstr>
      <vt:lpstr>КОИРО2</vt:lpstr>
      <vt:lpstr>«Особенности взаимодействия педагогов дошкольного образовательного учреждения с семьями детей с ограниченными возможностями здоровья ( нарушение слуха)»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Список использованной литературы: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Microsoft Office User</cp:lastModifiedBy>
  <cp:revision>16</cp:revision>
  <dcterms:created xsi:type="dcterms:W3CDTF">2024-01-23T13:25:57Z</dcterms:created>
  <dcterms:modified xsi:type="dcterms:W3CDTF">2024-08-14T09:19:45Z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0x010100533E0A40001E814E995471E0489B1028</vt:lpwstr>
  </property>
</Properties>
</file>