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9" r:id="rId3"/>
    <p:sldId id="271" r:id="rId4"/>
    <p:sldId id="272" r:id="rId5"/>
    <p:sldId id="273" r:id="rId6"/>
    <p:sldId id="270" r:id="rId7"/>
    <p:sldId id="262" r:id="rId8"/>
    <p:sldId id="275" r:id="rId9"/>
    <p:sldId id="277" r:id="rId10"/>
    <p:sldId id="257" r:id="rId11"/>
    <p:sldId id="267" r:id="rId12"/>
    <p:sldId id="279" r:id="rId13"/>
    <p:sldId id="280" r:id="rId14"/>
    <p:sldId id="284" r:id="rId15"/>
    <p:sldId id="285" r:id="rId16"/>
    <p:sldId id="286" r:id="rId17"/>
    <p:sldId id="287" r:id="rId18"/>
    <p:sldId id="288" r:id="rId19"/>
    <p:sldId id="289" r:id="rId20"/>
    <p:sldId id="281" r:id="rId21"/>
    <p:sldId id="282" r:id="rId22"/>
    <p:sldId id="283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4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4105" y="1199213"/>
            <a:ext cx="7540052" cy="2445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4105" y="3736947"/>
            <a:ext cx="7540052" cy="15395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25309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3221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3481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332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0" y="1185083"/>
            <a:ext cx="7869836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8230" y="4184728"/>
            <a:ext cx="7869836" cy="124171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3219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4894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9765" y="1825625"/>
            <a:ext cx="566003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5503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145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85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6997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34317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0044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5445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11467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65" y="1825625"/>
            <a:ext cx="11467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E840B-3702-4C56-9291-F2617FC0619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7FA6-5CD0-43BB-B47C-B26FCCEA12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9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6746" y="595890"/>
            <a:ext cx="7614744" cy="4696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800000"/>
                </a:solidFill>
                <a:latin typeface="Century" pitchFamily="18" charset="0"/>
              </a:rPr>
              <a:t>Основная образовательная программа образовательной организации как инструмент реализации ФГОС ОО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952" y="5653611"/>
            <a:ext cx="85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" pitchFamily="18" charset="0"/>
              </a:rPr>
              <a:t>Смирнова Лариса Владимировна, директор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МОУ СОШ № 13 им. Р.А. Наумова г. Буя</a:t>
            </a:r>
            <a:endParaRPr lang="ru-RU" sz="2000" b="1" dirty="0">
              <a:latin typeface="Century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6282" t="22917" r="65287" b="8523"/>
          <a:stretch>
            <a:fillRect/>
          </a:stretch>
        </p:blipFill>
        <p:spPr bwMode="auto">
          <a:xfrm>
            <a:off x="8480626" y="872836"/>
            <a:ext cx="3143337" cy="426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Целевой раздел ООП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731" y="1020696"/>
            <a:ext cx="11288109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/>
              <a:t>Представьте цели и задачи, сформулированные на основе изученных потребностей и возможностей всех участников образовательных отношений.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51794" y="1686911"/>
            <a:ext cx="111619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Целями реализации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основной образовательной программы среднего общего образования являются: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становление и развитие личности обучающегося в ее самобытности и уникальности, осознание собственной индивидуальности, появление жизненных планов, готовность к самоопределению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по социально-экономическим специальностям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достижение выпускниками планируемых результатов: </a:t>
            </a:r>
            <a:r>
              <a:rPr lang="ru-RU" sz="2000" dirty="0" smtClean="0">
                <a:latin typeface="Century" pitchFamily="18" charset="0"/>
              </a:rPr>
              <a:t>получение социально-экономических компетенций, необходимых для успешной социализации школьников во взрослой жизни и реализации жизненного потенциала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392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1339" y="1024787"/>
            <a:ext cx="10137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Представьте результаты, которые отражают потребности участников образовательных отношений.</a:t>
            </a:r>
            <a:endParaRPr lang="ru-RU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Целевой раздел ООП</a:t>
            </a:r>
            <a:endParaRPr lang="ru-RU" b="1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2965" y="1828800"/>
            <a:ext cx="1141423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Сформирована готовность и способность к образованию, в том числе самообразованию, на протяжении всей жизни; сознательное отношение к непрерывному образованию как условию успешной профессиональной и общественной деятельности;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Century" pitchFamily="18" charset="0"/>
              </a:rPr>
              <a:t>Сформировано мировоззрение, соответствующее современному уровню развития науки, значимости науки, готовность к профессиям, связанных с социальной сферой, финансами и экономикой, с обработкой информации, с такими сферами деятельности, как управление, предпринимательство, работа с финансами и др.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00523" cy="1450757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выделить часть, формируемую участниками образовательных отношений, в содержательном разделе ООП?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16190"/>
            <a:ext cx="10300522" cy="40233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Из общего перечня результат части, формируемой участниками образовательных отношений, перенесите в одну из программ ООП в содержательном разделе. Так вы покажете, в какой именно части ООП сосредоточено содержание, разработанное по запросу участников образовательных отношений.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Рабочие программы предметов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204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824" y="547512"/>
            <a:ext cx="11256134" cy="782343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выделить часть, формируемую участниками образовательных отношений, в организационном разделе ООП?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Курсы по выбору определяются самой ОО с учетом образовательных запросов обучающихся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Выбор уровня изучения предмета, количества часов для изучения конкретного предмета определяется ОО (ФГОС СОО)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Предметы выбираются в соответствии с потребностями участников образовательных отношений в отношении выбранного профиля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Обязательное выполнение индивидуального проекта. Организация деятельности по выполнению проекта (выбор темы, предмета, форм работы и т.д.)</a:t>
            </a:r>
          </a:p>
          <a:p>
            <a:pPr>
              <a:buNone/>
            </a:pP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22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2614" t="30515" r="44104" b="43892"/>
          <a:stretch>
            <a:fillRect/>
          </a:stretch>
        </p:blipFill>
        <p:spPr bwMode="auto">
          <a:xfrm>
            <a:off x="431371" y="1340768"/>
            <a:ext cx="25701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23659" y="13407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Sweet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свободная компьютерная программа с открытым исходным кодом для моделирования интерьера, архитектурной визуализации жилых пространств и плана дома.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БЕСПЛАТНАЯ!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392" y="3573016"/>
            <a:ext cx="1084920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Возможности программы: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Двумерные и трёхмерные планы.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Импорт трёхмерных моделей в форматах: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OBJ 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Wavefront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DAE (COLLADA), 3DS (3D Studio MAX)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LWS 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LightWave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Scene).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Импорт фоновых изображений в форматах: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BMP, GIF, JPEG, PNG.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Экспорт плана в форматах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SVG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PDF,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экспорт трёхмерного вида в формате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OBJ.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демонстрационных графических и видео файлов проекта интерьера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2310" y="299545"/>
            <a:ext cx="10273141" cy="764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Возможности программы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rrentmom.org/uploads/posts/2020-06/1485898863_2o7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2"/>
            <a:ext cx="12311308" cy="547260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5565" y="299544"/>
            <a:ext cx="11358573" cy="764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Стартовая страница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59429" y="204952"/>
            <a:ext cx="10273141" cy="764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этап работы – чертёж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ugfecivBw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03" y="980728"/>
            <a:ext cx="11137237" cy="56166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MHTfQ43Ch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71" y="1052736"/>
            <a:ext cx="10945216" cy="496855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59429" y="0"/>
            <a:ext cx="10273141" cy="1196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 этап работы – конструирование модели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7-e4ZxDYF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1957" y="3861048"/>
            <a:ext cx="6048672" cy="2808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b2O4Oh9Fw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349" y="908720"/>
            <a:ext cx="11329259" cy="554461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06545" y="0"/>
            <a:ext cx="10273141" cy="1196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 этап работы – внутренняя отделка, расстановка мебели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8574" t="18329" r="49918" b="13750"/>
          <a:stretch>
            <a:fillRect/>
          </a:stretch>
        </p:blipFill>
        <p:spPr bwMode="auto">
          <a:xfrm>
            <a:off x="431371" y="1124744"/>
            <a:ext cx="6624736" cy="457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081" t="18329" r="8411" b="42907"/>
          <a:stretch>
            <a:fillRect/>
          </a:stretch>
        </p:blipFill>
        <p:spPr bwMode="auto">
          <a:xfrm>
            <a:off x="4751851" y="3717032"/>
            <a:ext cx="7200800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59429" y="0"/>
            <a:ext cx="10273141" cy="764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 этап – расчёт стоимости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23678"/>
            <a:ext cx="11288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entury" pitchFamily="18" charset="0"/>
              </a:rPr>
              <a:t>Основная образовательная программа является ключевым документом, который определяет содержание образования в общеобразовательном учреждении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447" y="2464024"/>
            <a:ext cx="11004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Основная образовательная программа утверждается и реализуется образовательным учреждением самостоятельно. 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Century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Основная образовательная программа образовательного учреждения разрабатывается на основе соответствующих примерных основных образовательных программ. 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Century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Примерная основная образовательная программа разрабатывается на основе федеральных государственных образовательных стандартов.</a:t>
            </a:r>
            <a:endParaRPr lang="ru-RU" sz="2400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380" y="6022427"/>
            <a:ext cx="487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Ст. 12 ФЗ «Об образовании в РФ»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5013" y="394139"/>
            <a:ext cx="10273141" cy="7647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Программа «Клиент банка»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09" y="1214422"/>
            <a:ext cx="115253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Изучаемые понятия - Банковские карты, Кредиты, Вклады (Депозиты), Инвестиции, Валюта и обмен валюты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Планируемые результаты 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Основные банковские продукты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чего необходимы банковские продукты в предпринимательской деятельности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пользоваться банковскими продуктами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C:\Documents and Settings\Root\Мои документы\Downloads\IMG-20201016-WA0004.jpg"/>
          <p:cNvPicPr>
            <a:picLocks noChangeAspect="1" noChangeArrowheads="1"/>
          </p:cNvPicPr>
          <p:nvPr/>
        </p:nvPicPr>
        <p:blipFill>
          <a:blip r:embed="rId2" cstate="print"/>
          <a:srcRect l="18269" r="34135" b="21154"/>
          <a:stretch>
            <a:fillRect/>
          </a:stretch>
        </p:blipFill>
        <p:spPr bwMode="auto">
          <a:xfrm>
            <a:off x="666712" y="3929066"/>
            <a:ext cx="4095779" cy="2544336"/>
          </a:xfrm>
          <a:prstGeom prst="rect">
            <a:avLst/>
          </a:prstGeom>
          <a:noFill/>
        </p:spPr>
      </p:pic>
      <p:pic>
        <p:nvPicPr>
          <p:cNvPr id="67587" name="Picture 3" descr="C:\Documents and Settings\Root\Мои документы\Downloads\IMG-20201016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41" y="3929066"/>
            <a:ext cx="685804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9429" y="362607"/>
            <a:ext cx="10273141" cy="12858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Программа «Основы предпринимательской деятельности»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902" y="1844566"/>
            <a:ext cx="11401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Изучаемые понятия - организационно-правовые формы предпринимательства , бизнес, бизнес-план.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Планируемые результаты (знать/уметь):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предпринимательская деятельность и способы её открытия.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такой индивидуальный предприниматель и как зарегистрироваться в этом качестве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бизнес-план и для чего он нужен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Будут иметь опыт открытия своего дела, хоть и в игровой форме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28585" y="1823861"/>
            <a:ext cx="1133482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Изучаемые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понятия – менеджмент, стратегическое планирование,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ринятие решений, модели и методы принятия решений. Мотивация. Контроль. Руководство: власть и личное влияние. Лидерство: стиль, ситуация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эффектив-ность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 Управление трудовыми ресурсами. Управление производством: создание и функционирование операционной системы. Управление производительностью.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aseline="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 (знать):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основные понятия менеджмента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сущность управленческой деятельности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причины конфликтных ситуаций и пути их разрешения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основные нормы деловой этики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9429" y="331076"/>
            <a:ext cx="10273141" cy="12858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Программа «Основы менеджмента»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263" y="2125170"/>
            <a:ext cx="11467474" cy="4351338"/>
          </a:xfrm>
        </p:spPr>
        <p:txBody>
          <a:bodyPr/>
          <a:lstStyle/>
          <a:p>
            <a:r>
              <a:rPr lang="ru-RU" dirty="0" smtClean="0"/>
              <a:t>Внеурочная деятельность</a:t>
            </a:r>
          </a:p>
          <a:p>
            <a:r>
              <a:rPr lang="ru-RU" dirty="0" smtClean="0"/>
              <a:t>Материально-технические условия</a:t>
            </a:r>
          </a:p>
          <a:p>
            <a:r>
              <a:rPr lang="ru-RU" dirty="0" smtClean="0"/>
              <a:t>Объём финансовых средств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933" y="775477"/>
            <a:ext cx="11256134" cy="7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Как выделить часть, формируемую участниками образовательных отношений, в организационном разделе ООП?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999" y="5943599"/>
            <a:ext cx="11467474" cy="66215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https://fgosreestr.ru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095" b="12716"/>
          <a:stretch>
            <a:fillRect/>
          </a:stretch>
        </p:blipFill>
        <p:spPr bwMode="auto">
          <a:xfrm>
            <a:off x="409901" y="275771"/>
            <a:ext cx="11508830" cy="538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7364" y="412544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Изучение п</a:t>
            </a:r>
            <a:r>
              <a:rPr lang="ru-RU" sz="3200" b="1" dirty="0" smtClean="0"/>
              <a:t>отребностей участников образовательных отношений</a:t>
            </a:r>
            <a:endParaRPr lang="ru-RU" sz="32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4854" y="1307921"/>
            <a:ext cx="1102009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Анкета «Мой профиль обучения»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Ребята! Вам предстоит выбрать профиль своей будущей учебы. Предлагаем Вам попробовать сделать это сейчас и заполнить анкету, цель которой – помочь Вам сделать свой выбор так, чтобы учеба в профильном классе соответствовала Вашим интересам и склонностям.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ФИ_______________________________________________, класс 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Собираетесь ли Вы продолжить дальнейшее обучение в 10 классе?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да          Б) нет        В)  не совсем уверен(а)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2.Если Вы  не собираетесь продолжать обучение в 10 классе, то назовите место вашего дальнейшего обучения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предметы Вы планируете сдавать по окончанию 9 класса?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70330" y="4636638"/>
          <a:ext cx="10728138" cy="1027912"/>
        </p:xfrm>
        <a:graphic>
          <a:graphicData uri="http://schemas.openxmlformats.org/drawingml/2006/table">
            <a:tbl>
              <a:tblPr/>
              <a:tblGrid>
                <a:gridCol w="2681770"/>
                <a:gridCol w="2681770"/>
                <a:gridCol w="2681770"/>
                <a:gridCol w="2682828"/>
              </a:tblGrid>
              <a:tr h="487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Обязательный предмет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Обязательный предмет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Предмет по выбору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Предмет по выбору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русский язык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математика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65799" y="424956"/>
            <a:ext cx="108326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предметы для углубленного изучения в 10-11 классах Вам необходимы? (можно выбрать один или несколько)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3992" y="1216342"/>
          <a:ext cx="11320145" cy="1106963"/>
        </p:xfrm>
        <a:graphic>
          <a:graphicData uri="http://schemas.openxmlformats.org/drawingml/2006/table">
            <a:tbl>
              <a:tblPr/>
              <a:tblGrid>
                <a:gridCol w="2829482"/>
                <a:gridCol w="2829482"/>
                <a:gridCol w="2407221"/>
                <a:gridCol w="3253960"/>
              </a:tblGrid>
              <a:tr h="284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Химия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Биология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Информатика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Технология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Физика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История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География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Мировая художественная культура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Иностранный язык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Обществознание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ОБЖ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Литература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0924" y="2601338"/>
            <a:ext cx="11140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 какой сферой деятельности Вы связываете своё будущее?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81143" y="3124845"/>
          <a:ext cx="11153809" cy="1920240"/>
        </p:xfrm>
        <a:graphic>
          <a:graphicData uri="http://schemas.openxmlformats.org/drawingml/2006/table">
            <a:tbl>
              <a:tblPr/>
              <a:tblGrid>
                <a:gridCol w="2163203"/>
                <a:gridCol w="2114789"/>
                <a:gridCol w="2671545"/>
                <a:gridCol w="2175306"/>
                <a:gridCol w="2028966"/>
              </a:tblGrid>
              <a:tr h="5137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Техника и производство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Медицина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Информационные технологии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Архитектура и строительство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Торговля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Сервис и обслуживание населения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Педагогика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Экономика и управление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Армия и полиция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Право и юриспруденция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Arial"/>
                        </a:rPr>
                        <a:t>Искусство</a:t>
                      </a:r>
                      <a:endParaRPr lang="ru-RU" sz="180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Arial"/>
                        </a:rPr>
                        <a:t>Другое:</a:t>
                      </a:r>
                      <a:endParaRPr lang="ru-RU" sz="1800" dirty="0">
                        <a:latin typeface="Times NR Cyr M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8372" y="5427887"/>
            <a:ext cx="101450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Знаете ли Вы условия поступления в выбранное Вами учебное заведение?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да       Б) нет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ответы!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7364" y="412544"/>
            <a:ext cx="10515600" cy="5363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Изучение возможностей ОО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136" y="1108190"/>
            <a:ext cx="11004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 особенности и возможности педагогического коллектива, который будет реализовывать основную образовательную программу (образование, категория, опыт работы, повышение квалификации по проблемам внедрения ФГОС)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Century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существующие условия реализации основной образовательной программы, включая материально-техническое оснащение, финансовые, методические, информационные и иные ресурсы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latin typeface="Century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Century" pitchFamily="18" charset="0"/>
              </a:rPr>
              <a:t>специфика образовательной организации, региональных (муниципальных) условий и особенностей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5063573" cy="797469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Выбор предметов учащимися 9 классов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2484" y="1343299"/>
          <a:ext cx="5327033" cy="4171401"/>
        </p:xfrm>
        <a:graphic>
          <a:graphicData uri="http://schemas.openxmlformats.org/drawingml/2006/table">
            <a:tbl>
              <a:tblPr/>
              <a:tblGrid>
                <a:gridCol w="2498378"/>
                <a:gridCol w="2828655"/>
              </a:tblGrid>
              <a:tr h="834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учащихся,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выбравших предмет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17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2000" dirty="0"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29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33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Химия</a:t>
                      </a:r>
                      <a:r>
                        <a:rPr lang="ru-RU" sz="2000" baseline="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entury" pitchFamily="18" charset="0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entury" pitchFamily="18" charset="0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1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entury" pitchFamily="18" charset="0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3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entury" pitchFamily="18" charset="0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entury" pitchFamily="18" charset="0"/>
                          <a:ea typeface="Times New Roman"/>
                          <a:cs typeface="Times New Roman"/>
                        </a:rPr>
                        <a:t>8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11346873" y="6262254"/>
            <a:ext cx="665018" cy="374073"/>
          </a:xfrm>
          <a:prstGeom prst="actionButtonBackPreviou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btgp-ru.1gb.ru/images/Big/btg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584" y="1221828"/>
            <a:ext cx="4945680" cy="370271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27337" y="390924"/>
            <a:ext cx="6449505" cy="75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rgbClr val="3219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Кадровый потенциал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65" y="365125"/>
            <a:ext cx="11467474" cy="754227"/>
          </a:xfrm>
        </p:spPr>
        <p:txBody>
          <a:bodyPr/>
          <a:lstStyle/>
          <a:p>
            <a:r>
              <a:rPr lang="ru-RU" dirty="0" smtClean="0"/>
              <a:t>Структура программы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812" y="1292800"/>
            <a:ext cx="10936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Целевой раздел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Соотношение частей (обязательной и части, формируемой участниками образовательных отношений)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НОО: 80% и 20%; 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ООО: 70% и 30%; </a:t>
            </a:r>
          </a:p>
          <a:p>
            <a:pPr marL="51435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СОО: 60% и 40%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86148"/>
            <a:ext cx="10058400" cy="1387651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выделить часть, формируемую участниками образовательных отношений, в целевом разделе ООП?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611" y="2271403"/>
            <a:ext cx="10979106" cy="402336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В пояснительной записке цели и задачи формулируются на основе изученных потребностей и возможностей всех участников образовательных отношений.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 Результаты, которые отражают потребности участников образовательных отношений, включаются в общий перечень планируемых результатов целевого раздела ООП, выделяются курсивом или другим способом (цветом, графической маркировкой).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07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вонок школь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звонок школьный 2" id="{187A5E72-61BA-4D11-8DDA-4D196F5EFA8D}" vid="{40C03524-5B9B-41AD-A521-1D4FB798BC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4B6A06-7E0B-442D-848B-56FB1F27D07F}"/>
</file>

<file path=customXml/itemProps2.xml><?xml version="1.0" encoding="utf-8"?>
<ds:datastoreItem xmlns:ds="http://schemas.openxmlformats.org/officeDocument/2006/customXml" ds:itemID="{E61ED26B-29E8-43E7-A4B8-CBD6EDB26C1F}"/>
</file>

<file path=customXml/itemProps3.xml><?xml version="1.0" encoding="utf-8"?>
<ds:datastoreItem xmlns:ds="http://schemas.openxmlformats.org/officeDocument/2006/customXml" ds:itemID="{F22F6CA8-6BC9-4786-A4A5-7DC13D2FEAB5}"/>
</file>

<file path=docProps/app.xml><?xml version="1.0" encoding="utf-8"?>
<Properties xmlns="http://schemas.openxmlformats.org/officeDocument/2006/extended-properties" xmlns:vt="http://schemas.openxmlformats.org/officeDocument/2006/docPropsVTypes">
  <Template>собрание 11 класс</Template>
  <TotalTime>1211</TotalTime>
  <Words>1002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звонок школьный 3</vt:lpstr>
      <vt:lpstr>Слайд 1</vt:lpstr>
      <vt:lpstr>Слайд 2</vt:lpstr>
      <vt:lpstr>Слайд 3</vt:lpstr>
      <vt:lpstr>Изучение потребностей участников образовательных отношений</vt:lpstr>
      <vt:lpstr>Слайд 5</vt:lpstr>
      <vt:lpstr>Изучение возможностей ОО</vt:lpstr>
      <vt:lpstr>Выбор предметов учащимися 9 классов</vt:lpstr>
      <vt:lpstr>Структура программы </vt:lpstr>
      <vt:lpstr>Как выделить часть, формируемую участниками образовательных отношений, в целевом разделе ООП?</vt:lpstr>
      <vt:lpstr>Целевой раздел ООП</vt:lpstr>
      <vt:lpstr>Целевой раздел ООП</vt:lpstr>
      <vt:lpstr>Как выделить часть, формируемую участниками образовательных отношений, в содержательном разделе ООП?</vt:lpstr>
      <vt:lpstr>Как выделить часть, формируемую участниками образовательных отношений, в организационном разделе ООП?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ООП, формируемая участниками образовательных отношений</dc:title>
  <dc:creator>Пользователь</dc:creator>
  <cp:lastModifiedBy>User-011</cp:lastModifiedBy>
  <cp:revision>46</cp:revision>
  <dcterms:created xsi:type="dcterms:W3CDTF">2017-11-14T06:22:26Z</dcterms:created>
  <dcterms:modified xsi:type="dcterms:W3CDTF">2021-03-25T10:15:04Z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