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8" autoAdjust="0"/>
  </p:normalViewPr>
  <p:slideViewPr>
    <p:cSldViewPr>
      <p:cViewPr varScale="1">
        <p:scale>
          <a:sx n="105" d="100"/>
          <a:sy n="105" d="100"/>
        </p:scale>
        <p:origin x="5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7370A-2726-4017-8325-FFC83642EAF8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0BE04-D3C0-4F36-90D2-3880F35ED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893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D0BE04-D3C0-4F36-90D2-3880F35EDD3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465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1040;&#1058;&#1058;&#1045;&#1057;&#1058;&#1040;&#1062;&#1048;&#1071;_2015-2016/&#1055;&#1088;&#1080;&#1082;&#1072;&#1079;%20&#1086;&#1073;%20&#1091;&#1090;&#1074;&#1077;&#1088;&#1078;&#1076;&#1077;&#1085;&#1080;&#1080;%20&#1056;&#1077;&#1075;&#1083;&#1072;&#1084;&#1077;&#1085;&#1090;&#1072;%20&#1080;%20&#1089;&#1086;&#1089;&#1090;&#1072;&#1074;&#1072;%20&#1084;&#1072;&#1088;&#1090;%2015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40;&#1058;&#1058;&#1045;&#1057;&#1058;&#1040;&#1062;&#1048;&#1071;_2015-2016/&#1054;&#1073;&#1088;&#1072;&#1079;&#1077;&#1094;%20&#1079;&#1072;&#1103;&#1074;&#1083;&#1077;&#1085;&#1080;&#1103;%20&#1085;&#1072;%20&#1072;&#1090;&#1090;&#1077;&#1089;&#1090;&#1072;&#1094;&#1080;&#1102;.do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40;&#1058;&#1058;&#1045;&#1057;&#1058;&#1040;&#1062;&#1048;&#1071;_2015-2016/&#1057;&#1090;&#1088;&#1072;&#1085;&#1080;&#1094;&#1072;%20&#1044;&#1077;&#1087;&#1072;&#1088;&#1090;&#1072;&#1084;&#1077;&#1085;&#1090;&#1072;%20&#1086;&#1073;&#1088;&#1072;&#1079;&#1086;&#1074;&#1072;&#1085;&#1080;&#1103;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040;&#1058;&#1058;&#1045;&#1057;&#1058;&#1040;&#1062;&#1048;&#1071;_2015-2016/&#1069;&#1050;&#1057;_&#1082;&#1072;&#1088;&#1090;&#1072;_&#1091;&#1095;&#1080;&#1090;&#1077;&#1083;&#1100;_&#1087;&#1088;&#1077;&#1087;&#1086;&#1076;&#1072;&#1074;&#1072;&#1090;&#1077;&#1083;&#1100;_&#1084;&#1072;&#1089;&#1090;&#1077;&#1088;%20&#1055;&#1054;.docx" TargetMode="External"/><Relationship Id="rId2" Type="http://schemas.openxmlformats.org/officeDocument/2006/relationships/hyperlink" Target="&#1040;&#1058;&#1058;&#1045;&#1057;&#1058;&#1040;&#1062;&#1048;&#1071;_2015-2016/&#1040;&#1085;&#1072;&#1083;&#1080;&#1090;&#1080;&#1095;&#1077;&#1089;&#1082;&#1080;&#1081;%20&#1086;&#1090;&#1095;&#1077;&#1090;_&#1091;&#1095;&#1080;&#1090;&#1077;&#1083;&#1100;,%20&#1087;&#1088;&#1077;&#1087;&#1086;&#1076;&#1072;&#1074;&#1072;&#1090;&#1077;&#1083;&#1100;_&#1084;&#1072;&#1089;&#1090;&#1077;&#1088;%20&#1055;&#1054;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&#1040;&#1058;&#1058;&#1045;&#1057;&#1058;&#1040;&#1062;&#1048;&#1071;_2015-2016/&#1054;&#1073;&#1088;&#1072;&#1079;&#1077;&#1094;%20&#1079;&#1072;&#1103;&#1074;&#1083;&#1077;&#1085;&#1080;&#1103;%20&#1085;&#1072;%20&#1072;&#1090;&#1090;&#1077;&#1089;&#1090;&#1072;&#1094;&#1080;&#1102;.doc" TargetMode="External"/><Relationship Id="rId4" Type="http://schemas.openxmlformats.org/officeDocument/2006/relationships/hyperlink" Target="&#1040;&#1058;&#1058;&#1045;&#1057;&#1058;&#1040;&#1062;&#1048;&#1071;_2015-2016/&#1069;&#1082;&#1089;&#1087;&#1077;&#1088;&#1090;&#1085;&#1086;&#1077;%20&#1079;&#1072;&#1082;&#1083;&#1102;&#1095;&#1077;&#1085;&#1080;&#1077;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42;&#1080;&#1085;&#1086;&#1075;&#1088;&#1072;&#1076;&#1086;&#1074;&#1072;%20&#1048;&#1088;&#1080;&#1085;&#1072;%20&#1041;&#1086;&#1088;&#1080;&#1089;&#1086;&#1074;&#1085;&#1072;_&#1053;&#1077;&#1103;" TargetMode="External"/><Relationship Id="rId2" Type="http://schemas.openxmlformats.org/officeDocument/2006/relationships/hyperlink" Target="&#1040;&#1058;&#1058;&#1045;&#1057;&#1058;&#1040;&#1062;&#1048;&#1071;_2015-2016/&#1052;&#1077;&#1090;&#1086;&#1076;&#1080;&#1095;&#1077;&#1089;&#1082;&#1080;&#1077;%20&#1088;&#1077;&#1082;&#1086;&#1084;&#1077;&#1085;&#1076;&#1072;&#1094;&#1080;&#1080;_&#1087;&#1086;&#1088;&#1090;&#1092;&#1086;&#1083;&#1080;&#1086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&#1040;&#1058;&#1058;&#1045;&#1057;&#1058;&#1040;&#1062;&#1048;&#1071;_2015-2016/&#1069;&#1050;&#1057;_&#1082;&#1072;&#1088;&#1090;&#1072;_&#1091;&#1095;&#1080;&#1090;&#1077;&#1083;&#1100;_&#1087;&#1088;&#1077;&#1087;&#1086;&#1076;&#1072;&#1074;&#1072;&#1090;&#1077;&#1083;&#1100;_&#1084;&#1072;&#1089;&#1090;&#1077;&#1088;%20&#1055;&#1054;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Новые формы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Аттестация </a:t>
            </a:r>
            <a:br>
              <a:rPr lang="ru-RU" b="1" dirty="0" smtClean="0"/>
            </a:br>
            <a:r>
              <a:rPr lang="ru-RU" b="1" dirty="0" smtClean="0"/>
              <a:t>педагогических работников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</a:p>
        </p:txBody>
      </p:sp>
      <p:pic>
        <p:nvPicPr>
          <p:cNvPr id="4" name="Содержимое 3" descr="школьный 3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85860"/>
            <a:ext cx="614366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00070"/>
          </a:xfrm>
        </p:spPr>
        <p:txBody>
          <a:bodyPr>
            <a:normAutofit/>
          </a:bodyPr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00174"/>
            <a:ext cx="8503920" cy="50006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Федеральный закон Российской Федерации от 29.12.2014 № 273-ФЗ «Об образовании»</a:t>
            </a:r>
          </a:p>
          <a:p>
            <a:pPr algn="just"/>
            <a:r>
              <a:rPr lang="ru-RU" dirty="0" smtClean="0"/>
              <a:t>Приказ Министерства образования и науки Российской Федерации от 07.04.2014 № 276 «Об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</a:p>
          <a:p>
            <a:pPr algn="just"/>
            <a:r>
              <a:rPr lang="ru-RU" dirty="0" smtClean="0">
                <a:hlinkClick r:id="rId2" action="ppaction://hlinkfile"/>
              </a:rPr>
              <a:t>Приказ Департамента образования и науки Костромской области 0т 31.03.2015 № 678 «Об утверждении Регламента работы Главной аттестационной комиссии и её состава»</a:t>
            </a:r>
            <a:endParaRPr lang="ru-RU" dirty="0" smtClean="0"/>
          </a:p>
          <a:p>
            <a:pPr algn="just"/>
            <a:r>
              <a:rPr lang="ru-RU" dirty="0" smtClean="0"/>
              <a:t>Приказ Департамента и науки Костромской области 0т 10.07.2015 № 1494 «Об утверждении Положения о формах и процедурах аттестации педагогических работников»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аттестации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       </a:t>
            </a:r>
            <a:r>
              <a:rPr lang="ru-RU" sz="2200" dirty="0" smtClean="0"/>
              <a:t>В целях осуществления всестороннего анализа профессиональной деятельности педагогического работника предлагаются следующие формы проведения аттестации:</a:t>
            </a:r>
          </a:p>
          <a:p>
            <a:pPr algn="just"/>
            <a:r>
              <a:rPr lang="ru-RU" sz="2600" b="1" dirty="0" err="1" smtClean="0"/>
              <a:t>Форма_</a:t>
            </a:r>
            <a:r>
              <a:rPr lang="en-US" sz="2600" b="1" dirty="0" smtClean="0"/>
              <a:t>I</a:t>
            </a:r>
            <a:r>
              <a:rPr lang="ru-RU" u="sng" dirty="0" err="1" smtClean="0"/>
              <a:t>_Посещение</a:t>
            </a:r>
            <a:r>
              <a:rPr lang="ru-RU" u="sng" dirty="0" smtClean="0"/>
              <a:t> и анализ уроков </a:t>
            </a:r>
            <a:r>
              <a:rPr lang="ru-RU" dirty="0" smtClean="0"/>
              <a:t>(занятий) аттестуемого работника (не менее 3-х), в исключительных случаях представление </a:t>
            </a:r>
            <a:r>
              <a:rPr lang="ru-RU" dirty="0" err="1" smtClean="0"/>
              <a:t>видеоуроков</a:t>
            </a:r>
            <a:r>
              <a:rPr lang="ru-RU" dirty="0" smtClean="0"/>
              <a:t> (</a:t>
            </a:r>
            <a:r>
              <a:rPr lang="ru-RU" dirty="0" err="1" smtClean="0"/>
              <a:t>видеозанятий</a:t>
            </a:r>
            <a:r>
              <a:rPr lang="ru-RU" dirty="0" smtClean="0"/>
              <a:t>) аттестуемого работника (не более 2-х) </a:t>
            </a:r>
            <a:r>
              <a:rPr lang="ru-RU" u="sng" dirty="0" smtClean="0"/>
              <a:t>и представление результатов профессиональной деятельности в форме аналитического отчёта</a:t>
            </a:r>
          </a:p>
          <a:p>
            <a:pPr algn="just"/>
            <a:r>
              <a:rPr lang="ru-RU" b="1" dirty="0" err="1" smtClean="0"/>
              <a:t>Форма_</a:t>
            </a:r>
            <a:r>
              <a:rPr lang="en-US" b="1" dirty="0" smtClean="0"/>
              <a:t>II</a:t>
            </a:r>
            <a:r>
              <a:rPr lang="ru-RU" u="sng" dirty="0" err="1" smtClean="0"/>
              <a:t>_Электронное</a:t>
            </a:r>
            <a:r>
              <a:rPr lang="ru-RU" u="sng" dirty="0" smtClean="0"/>
              <a:t> портфолио</a:t>
            </a:r>
          </a:p>
          <a:p>
            <a:pPr algn="just">
              <a:buNone/>
            </a:pPr>
            <a:r>
              <a:rPr lang="ru-RU" dirty="0" smtClean="0"/>
              <a:t>        </a:t>
            </a:r>
            <a:r>
              <a:rPr lang="ru-RU" sz="2200" dirty="0" smtClean="0"/>
              <a:t>В ходе проведения аттестации может быть использованы собеседование с администрацией образовательной организации, родителями, представителями общественности.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 аттестации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  <a:hlinkClick r:id="rId3" action="ppaction://hlinkfile"/>
              </a:rPr>
              <a:t>Заявление педагогического работника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/>
              <a:t>основание для проведения аттестации, подаётся работником в </a:t>
            </a:r>
            <a:r>
              <a:rPr lang="ru-RU" b="1" dirty="0" smtClean="0"/>
              <a:t>Главную аттестационную комиссию</a:t>
            </a:r>
            <a:r>
              <a:rPr lang="ru-RU" dirty="0" smtClean="0"/>
              <a:t> Департамента образования и науки Костромской области (</a:t>
            </a:r>
            <a:r>
              <a:rPr lang="ru-RU" b="1" dirty="0" smtClean="0"/>
              <a:t>ул. Ленина, 20, каб.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4Б</a:t>
            </a:r>
            <a:r>
              <a:rPr lang="ru-RU" dirty="0" smtClean="0"/>
              <a:t>) в любое время в течение календарного года, но не менее чем за 3 месяца до истечения срока действующей квалификационной категории.</a:t>
            </a:r>
          </a:p>
          <a:p>
            <a:pPr algn="just">
              <a:buNone/>
            </a:pPr>
            <a:r>
              <a:rPr lang="ru-RU" dirty="0" smtClean="0"/>
              <a:t>       </a:t>
            </a:r>
            <a:r>
              <a:rPr lang="ru-RU" sz="2400" dirty="0" smtClean="0"/>
              <a:t>Заявление рассматривается аттестационной комиссией в срок не более </a:t>
            </a:r>
            <a:r>
              <a:rPr lang="ru-RU" sz="2400" b="1" dirty="0" smtClean="0"/>
              <a:t>30</a:t>
            </a:r>
            <a:r>
              <a:rPr lang="ru-RU" sz="2400" dirty="0" smtClean="0"/>
              <a:t> календарных дней со дня получения. Продолжительность аттестации для каждого работника составляет </a:t>
            </a:r>
            <a:r>
              <a:rPr lang="ru-RU" sz="2400" b="1" dirty="0" smtClean="0"/>
              <a:t>60</a:t>
            </a:r>
            <a:r>
              <a:rPr lang="ru-RU" sz="2400" dirty="0" smtClean="0"/>
              <a:t> календарных дней.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 аттестации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Главная аттестационная комиссия (</a:t>
            </a:r>
            <a:r>
              <a:rPr lang="ru-RU" b="1" dirty="0" smtClean="0"/>
              <a:t>ГАК</a:t>
            </a:r>
            <a:r>
              <a:rPr lang="ru-RU" dirty="0" smtClean="0"/>
              <a:t>) формирует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график аттестации работников</a:t>
            </a:r>
            <a:r>
              <a:rPr lang="ru-RU" dirty="0" smtClean="0"/>
              <a:t>, информирует аттестующихся работников о дате, месте и времени проведения аттестации (аттестуемому работнику направляется соответствующее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уведомление о сроках проведения аттестации</a:t>
            </a:r>
            <a:r>
              <a:rPr lang="ru-RU" dirty="0" smtClean="0"/>
              <a:t>)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Анализ и оценка результатов профессиональной деятельности по одной из выбранных аттестуемым форм</a:t>
            </a:r>
            <a:r>
              <a:rPr lang="ru-RU" b="1" dirty="0" smtClean="0"/>
              <a:t> </a:t>
            </a:r>
            <a:r>
              <a:rPr lang="ru-RU" dirty="0" smtClean="0"/>
              <a:t>аттестации проводят привлечённые специалисты, соответствующие профилю профессиональной деятельности аттестуемого работника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 аттестации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По итогам проведения всестороннего анализа профессиональной деятельности педагогического работника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формируется аттестационное дело</a:t>
            </a:r>
            <a:r>
              <a:rPr lang="ru-RU" dirty="0" smtClean="0"/>
              <a:t>, которое рассматривается на заседании ГАК</a:t>
            </a:r>
          </a:p>
          <a:p>
            <a:pPr algn="just"/>
            <a:r>
              <a:rPr lang="ru-RU" dirty="0" smtClean="0"/>
              <a:t>По результатам аттестации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ГАК принимает одно из следующих решений:</a:t>
            </a:r>
          </a:p>
          <a:p>
            <a:pPr algn="just">
              <a:buNone/>
            </a:pPr>
            <a:r>
              <a:rPr lang="ru-RU" dirty="0" smtClean="0"/>
              <a:t>     - установить первую (высшую) квалификационную категорию (с указанием должности педагогического работника)</a:t>
            </a:r>
          </a:p>
          <a:p>
            <a:pPr algn="just">
              <a:buNone/>
            </a:pPr>
            <a:r>
              <a:rPr lang="ru-RU" dirty="0" smtClean="0"/>
              <a:t>     - отказать в установлении первой (высшей) квалификационную категорию (с указанием должности педагогического работника)</a:t>
            </a:r>
          </a:p>
          <a:p>
            <a:pPr algn="just">
              <a:buNone/>
            </a:pPr>
            <a:r>
              <a:rPr lang="ru-RU" dirty="0" smtClean="0"/>
              <a:t>         </a:t>
            </a:r>
            <a:r>
              <a:rPr lang="ru-RU" sz="2400" dirty="0" smtClean="0"/>
              <a:t>Педагогический работник имеет право лично присутствовать при его аттестации на заседании ГАК</a:t>
            </a:r>
          </a:p>
          <a:p>
            <a:pPr algn="just"/>
            <a:r>
              <a:rPr lang="ru-RU" sz="2400" dirty="0" smtClean="0"/>
              <a:t>Решение ГАК оформляется </a:t>
            </a:r>
            <a:r>
              <a:rPr lang="ru-RU" sz="2400" b="1" dirty="0" smtClean="0"/>
              <a:t>протоколом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Процедуры аттестации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571612"/>
            <a:ext cx="8503920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На основании решения ГАК по результатам аттестации педагогических работников Департамент образования и науки Костромской области издаёт </a:t>
            </a:r>
            <a:r>
              <a:rPr lang="ru-RU" sz="2400" b="1" dirty="0" smtClean="0"/>
              <a:t>приказ об установлении педагогическим работникам первой или высшей квалификационной категории</a:t>
            </a:r>
          </a:p>
          <a:p>
            <a:pPr algn="just"/>
            <a:r>
              <a:rPr lang="ru-RU" dirty="0" smtClean="0"/>
              <a:t>ГАУ КО «Региональный центр оценки качества образования «Эксперт»» размещает приказ об установлении квалификационных категорий педагогическим работникам на официальном сайте </a:t>
            </a:r>
            <a:r>
              <a:rPr lang="ru-RU" dirty="0" smtClean="0">
                <a:hlinkClick r:id="rId2" action="ppaction://hlinkfile"/>
              </a:rPr>
              <a:t>департамента</a:t>
            </a:r>
            <a:r>
              <a:rPr lang="ru-RU" dirty="0" smtClean="0"/>
              <a:t> в сети «Интернет»</a:t>
            </a:r>
          </a:p>
          <a:p>
            <a:pPr algn="just"/>
            <a:r>
              <a:rPr lang="ru-RU" dirty="0" smtClean="0"/>
              <a:t>По желанию педагогического работника может предоставляться выписка из приказа департамента об установленной ему квалификационной категории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Аттестационное </a:t>
            </a:r>
            <a:r>
              <a:rPr lang="ru-RU" dirty="0" err="1" smtClean="0"/>
              <a:t>дело_форма</a:t>
            </a:r>
            <a:r>
              <a:rPr lang="ru-RU" dirty="0" smtClean="0"/>
              <a:t> </a:t>
            </a:r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  Перечень документов:</a:t>
            </a:r>
            <a:endParaRPr lang="ru-RU" dirty="0" smtClean="0"/>
          </a:p>
          <a:p>
            <a:pPr lvl="0"/>
            <a:r>
              <a:rPr lang="ru-RU" u="sng" dirty="0" smtClean="0">
                <a:hlinkClick r:id="rId2" action="ppaction://hlinkfile"/>
              </a:rPr>
              <a:t>Аналитический отчёт учителя</a:t>
            </a:r>
            <a:r>
              <a:rPr lang="ru-RU" u="sng" dirty="0" smtClean="0"/>
              <a:t> (заверен руководителем ОУ)</a:t>
            </a:r>
            <a:endParaRPr lang="ru-RU" dirty="0" smtClean="0"/>
          </a:p>
          <a:p>
            <a:pPr lvl="0"/>
            <a:r>
              <a:rPr lang="ru-RU" u="sng" dirty="0" smtClean="0">
                <a:hlinkClick r:id="rId3" action="ppaction://hlinkfile"/>
              </a:rPr>
              <a:t>Экспертная карта </a:t>
            </a:r>
            <a:r>
              <a:rPr lang="ru-RU" u="sng" dirty="0" smtClean="0"/>
              <a:t>(заполняют и подписывают одну карту три эксперта) </a:t>
            </a:r>
            <a:endParaRPr lang="ru-RU" dirty="0" smtClean="0"/>
          </a:p>
          <a:p>
            <a:pPr lvl="0"/>
            <a:r>
              <a:rPr lang="ru-RU" u="sng" dirty="0" smtClean="0">
                <a:hlinkClick r:id="rId4" action="ppaction://hlinkfile"/>
              </a:rPr>
              <a:t>Экспертное заключение</a:t>
            </a:r>
            <a:endParaRPr lang="ru-RU" dirty="0" smtClean="0"/>
          </a:p>
          <a:p>
            <a:pPr lvl="0"/>
            <a:r>
              <a:rPr lang="ru-RU" u="sng" dirty="0" smtClean="0"/>
              <a:t>Отзывы об уроках (3)</a:t>
            </a:r>
            <a:endParaRPr lang="ru-RU" dirty="0" smtClean="0"/>
          </a:p>
          <a:p>
            <a:pPr lvl="0"/>
            <a:r>
              <a:rPr lang="ru-RU" dirty="0" smtClean="0"/>
              <a:t>Выписка из протокола</a:t>
            </a:r>
            <a:r>
              <a:rPr lang="en-US" dirty="0" smtClean="0"/>
              <a:t> </a:t>
            </a:r>
            <a:r>
              <a:rPr lang="ru-RU" dirty="0" smtClean="0"/>
              <a:t>ГАК</a:t>
            </a:r>
          </a:p>
          <a:p>
            <a:pPr lvl="0"/>
            <a:r>
              <a:rPr lang="ru-RU" dirty="0" smtClean="0"/>
              <a:t>Копия уведомления о сроках проведения аттестации</a:t>
            </a:r>
          </a:p>
          <a:p>
            <a:pPr lvl="0"/>
            <a:r>
              <a:rPr lang="ru-RU" dirty="0" smtClean="0">
                <a:hlinkClick r:id="rId5" action="ppaction://hlinkfile"/>
              </a:rPr>
              <a:t>Заявление аттестуемого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Аттестационное </a:t>
            </a:r>
            <a:r>
              <a:rPr lang="ru-RU" dirty="0" err="1" smtClean="0"/>
              <a:t>дело_форма</a:t>
            </a:r>
            <a:r>
              <a:rPr lang="ru-RU" dirty="0" smtClean="0"/>
              <a:t> </a:t>
            </a:r>
            <a:r>
              <a:rPr lang="en-US" dirty="0" smtClean="0"/>
              <a:t>II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  </a:t>
            </a:r>
            <a:r>
              <a:rPr lang="ru-RU" b="1" dirty="0" smtClean="0"/>
              <a:t>Перечень документов:</a:t>
            </a:r>
            <a:endParaRPr lang="ru-RU" dirty="0" smtClean="0"/>
          </a:p>
          <a:p>
            <a:pPr lvl="0"/>
            <a:r>
              <a:rPr lang="ru-RU" u="sng" dirty="0" smtClean="0">
                <a:hlinkClick r:id="rId2" action="ppaction://hlinkfile"/>
              </a:rPr>
              <a:t>Электронное портфолио учителя </a:t>
            </a:r>
            <a:r>
              <a:rPr lang="ru-RU" u="sng" dirty="0" smtClean="0"/>
              <a:t>(</a:t>
            </a:r>
            <a:r>
              <a:rPr lang="ru-RU" u="sng" dirty="0" smtClean="0">
                <a:hlinkClick r:id="rId3" action="ppaction://hlinkfile"/>
              </a:rPr>
              <a:t>на диске</a:t>
            </a:r>
            <a:r>
              <a:rPr lang="ru-RU" u="sng" dirty="0" smtClean="0"/>
              <a:t>)</a:t>
            </a:r>
            <a:endParaRPr lang="ru-RU" dirty="0" smtClean="0"/>
          </a:p>
          <a:p>
            <a:pPr lvl="0"/>
            <a:r>
              <a:rPr lang="ru-RU" u="sng" dirty="0" smtClean="0">
                <a:hlinkClick r:id="rId4" action="ppaction://hlinkfile"/>
              </a:rPr>
              <a:t>Экспертная карта </a:t>
            </a:r>
            <a:r>
              <a:rPr lang="ru-RU" u="sng" dirty="0" smtClean="0"/>
              <a:t>(заполняют и подписывают одну карту три эксперта) </a:t>
            </a:r>
            <a:endParaRPr lang="ru-RU" dirty="0" smtClean="0"/>
          </a:p>
          <a:p>
            <a:pPr lvl="0"/>
            <a:r>
              <a:rPr lang="ru-RU" u="sng" dirty="0" smtClean="0"/>
              <a:t>Экспертное заключение</a:t>
            </a:r>
            <a:endParaRPr lang="ru-RU" dirty="0" smtClean="0"/>
          </a:p>
          <a:p>
            <a:pPr lvl="0"/>
            <a:r>
              <a:rPr lang="ru-RU" dirty="0" smtClean="0"/>
              <a:t>Выписка из протокола</a:t>
            </a:r>
          </a:p>
          <a:p>
            <a:pPr lvl="0"/>
            <a:r>
              <a:rPr lang="ru-RU" dirty="0" smtClean="0"/>
              <a:t>Копия уведомления о сроках проведения аттестации</a:t>
            </a:r>
          </a:p>
          <a:p>
            <a:pPr lvl="0"/>
            <a:r>
              <a:rPr lang="ru-RU" dirty="0" smtClean="0"/>
              <a:t>Заявление аттестуемого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165a5dba12ef1db85f247c098a8f96c1e3b38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CE592F-EFF7-47A8-B7D6-DD109EE9EF6E}"/>
</file>

<file path=customXml/itemProps2.xml><?xml version="1.0" encoding="utf-8"?>
<ds:datastoreItem xmlns:ds="http://schemas.openxmlformats.org/officeDocument/2006/customXml" ds:itemID="{1BE81830-FD46-4245-8024-DA778B5238B6}"/>
</file>

<file path=customXml/itemProps3.xml><?xml version="1.0" encoding="utf-8"?>
<ds:datastoreItem xmlns:ds="http://schemas.openxmlformats.org/officeDocument/2006/customXml" ds:itemID="{F1F983BF-A164-434E-A873-C19E26C6044A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142</TotalTime>
  <Words>549</Words>
  <Application>Microsoft Office PowerPoint</Application>
  <PresentationFormat>Экран (4:3)</PresentationFormat>
  <Paragraphs>48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Georgia</vt:lpstr>
      <vt:lpstr>Times New Roman</vt:lpstr>
      <vt:lpstr>Wingdings</vt:lpstr>
      <vt:lpstr>Wingdings 2</vt:lpstr>
      <vt:lpstr>Официальная</vt:lpstr>
      <vt:lpstr>Аттестация  педагогических работников</vt:lpstr>
      <vt:lpstr>Нормативные документы</vt:lpstr>
      <vt:lpstr>Формы аттестации </vt:lpstr>
      <vt:lpstr>Процедуры аттестации</vt:lpstr>
      <vt:lpstr>Процедуры аттестации</vt:lpstr>
      <vt:lpstr>Процедуры аттестации</vt:lpstr>
      <vt:lpstr>Процедуры аттестации</vt:lpstr>
      <vt:lpstr>Аттестационное дело_форма I</vt:lpstr>
      <vt:lpstr>Аттестационное дело_форма II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 педагогических работников</dc:title>
  <dc:creator>User</dc:creator>
  <cp:lastModifiedBy>USER</cp:lastModifiedBy>
  <cp:revision>21</cp:revision>
  <dcterms:created xsi:type="dcterms:W3CDTF">2015-09-21T08:03:25Z</dcterms:created>
  <dcterms:modified xsi:type="dcterms:W3CDTF">2015-12-16T14:49:18Z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