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10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1" r:id="rId1"/>
  </p:sldMasterIdLst>
  <p:sldIdLst>
    <p:sldId id="272" r:id="rId2"/>
    <p:sldId id="287" r:id="rId3"/>
    <p:sldId id="276" r:id="rId4"/>
    <p:sldId id="281" r:id="rId5"/>
    <p:sldId id="283" r:id="rId6"/>
    <p:sldId id="284" r:id="rId7"/>
    <p:sldId id="323" r:id="rId8"/>
    <p:sldId id="285" r:id="rId9"/>
    <p:sldId id="286" r:id="rId10"/>
    <p:sldId id="297" r:id="rId11"/>
    <p:sldId id="293" r:id="rId12"/>
    <p:sldId id="267" r:id="rId13"/>
    <p:sldId id="325" r:id="rId14"/>
    <p:sldId id="268" r:id="rId15"/>
    <p:sldId id="269" r:id="rId16"/>
    <p:sldId id="274" r:id="rId17"/>
    <p:sldId id="319" r:id="rId18"/>
    <p:sldId id="271" r:id="rId19"/>
    <p:sldId id="290" r:id="rId20"/>
    <p:sldId id="288" r:id="rId21"/>
    <p:sldId id="289" r:id="rId22"/>
    <p:sldId id="291" r:id="rId23"/>
    <p:sldId id="324" r:id="rId24"/>
    <p:sldId id="303" r:id="rId25"/>
    <p:sldId id="292" r:id="rId26"/>
    <p:sldId id="299" r:id="rId27"/>
    <p:sldId id="301" r:id="rId28"/>
    <p:sldId id="305" r:id="rId29"/>
    <p:sldId id="306" r:id="rId30"/>
    <p:sldId id="311" r:id="rId31"/>
    <p:sldId id="312" r:id="rId32"/>
    <p:sldId id="302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40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16.08.2016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163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16.08.2016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958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16.08.2016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87915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16.08.2016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6196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16.08.2016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617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16.08.2016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0524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16.08.2016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431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16.08.2016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355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16.08.2016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783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16.08.2016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478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16.08.2016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508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16.08.2016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998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16.08.2016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800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16.08.2016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255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16.08.2016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851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11B8-FBEF-4BF9-86A5-995DFFF2D2DB}" type="datetimeFigureOut">
              <a:rPr lang="ru-RU" smtClean="0"/>
              <a:pPr/>
              <a:t>16.08.2016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432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111B8-FBEF-4BF9-86A5-995DFFF2D2DB}" type="datetimeFigureOut">
              <a:rPr lang="ru-RU" smtClean="0"/>
              <a:pPr/>
              <a:t>16.08.2016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332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93" r:id="rId2"/>
    <p:sldLayoutId id="2147483894" r:id="rId3"/>
    <p:sldLayoutId id="2147483895" r:id="rId4"/>
    <p:sldLayoutId id="2147483896" r:id="rId5"/>
    <p:sldLayoutId id="2147483897" r:id="rId6"/>
    <p:sldLayoutId id="2147483898" r:id="rId7"/>
    <p:sldLayoutId id="2147483899" r:id="rId8"/>
    <p:sldLayoutId id="2147483900" r:id="rId9"/>
    <p:sldLayoutId id="2147483901" r:id="rId10"/>
    <p:sldLayoutId id="2147483902" r:id="rId11"/>
    <p:sldLayoutId id="2147483903" r:id="rId12"/>
    <p:sldLayoutId id="2147483904" r:id="rId13"/>
    <p:sldLayoutId id="2147483905" r:id="rId14"/>
    <p:sldLayoutId id="2147483906" r:id="rId15"/>
    <p:sldLayoutId id="214748390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7128791" cy="3502156"/>
          </a:xfrm>
        </p:spPr>
        <p:txBody>
          <a:bodyPr/>
          <a:lstStyle/>
          <a:p>
            <a:pPr algn="ctr"/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Актуальные вопросы преподавания комплексного учебного курса </a:t>
            </a:r>
            <a:b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rgbClr val="00B050"/>
                </a:solidFill>
              </a:rPr>
              <a:t>«Основы религиозных культур </a:t>
            </a:r>
            <a:br>
              <a:rPr lang="ru-RU" sz="2800" dirty="0" smtClean="0">
                <a:solidFill>
                  <a:srgbClr val="00B050"/>
                </a:solidFill>
              </a:rPr>
            </a:br>
            <a:r>
              <a:rPr lang="ru-RU" sz="2800" dirty="0" smtClean="0">
                <a:solidFill>
                  <a:srgbClr val="00B050"/>
                </a:solidFill>
              </a:rPr>
              <a:t>и светской этики» </a:t>
            </a:r>
            <a:br>
              <a:rPr lang="ru-RU" sz="2800" dirty="0" smtClean="0">
                <a:solidFill>
                  <a:srgbClr val="00B050"/>
                </a:solidFill>
              </a:rPr>
            </a:b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и предметной области </a:t>
            </a:r>
            <a:b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rgbClr val="00B050"/>
                </a:solidFill>
              </a:rPr>
              <a:t>«Основы духовно-нравственной культуры народов России»</a:t>
            </a: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23728" y="4725144"/>
            <a:ext cx="5256584" cy="1872208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Логинова Наталья Владимировна,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кандидат культурологии, заведующая отделом сопровождения гуманитарных и художественно-эстетических дисциплин, доцент кафедры теории и методики обучения ОГБОУ ДПО «КОИРО»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60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dirty="0" smtClean="0">
                <a:solidFill>
                  <a:schemeClr val="accent2"/>
                </a:solidFill>
              </a:rPr>
              <a:t>Цель курса ОРКСЭ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/>
            <a:r>
              <a:rPr lang="ru-RU" sz="2400" dirty="0" smtClean="0">
                <a:solidFill>
                  <a:srgbClr val="FF0000"/>
                </a:solidFill>
              </a:rPr>
              <a:t>формирование</a:t>
            </a:r>
            <a:r>
              <a:rPr lang="ru-RU" sz="2400" dirty="0" smtClean="0"/>
              <a:t> у обучающихся </a:t>
            </a:r>
            <a:r>
              <a:rPr lang="ru-RU" sz="2400" dirty="0" smtClean="0">
                <a:solidFill>
                  <a:srgbClr val="FF0000"/>
                </a:solidFill>
              </a:rPr>
              <a:t>мотиваций к осознанному нравственному поведению</a:t>
            </a:r>
            <a:r>
              <a:rPr lang="ru-RU" sz="2400" dirty="0" smtClean="0"/>
              <a:t>, основанному на знании и уважении </a:t>
            </a:r>
            <a:r>
              <a:rPr lang="ru-RU" sz="2400" dirty="0" smtClean="0">
                <a:solidFill>
                  <a:srgbClr val="FF0000"/>
                </a:solidFill>
              </a:rPr>
              <a:t>культуры </a:t>
            </a:r>
            <a:r>
              <a:rPr lang="ru-RU" sz="2400" dirty="0" smtClean="0"/>
              <a:t>и религиозных </a:t>
            </a:r>
            <a:r>
              <a:rPr lang="ru-RU" sz="2400" dirty="0" smtClean="0">
                <a:solidFill>
                  <a:srgbClr val="FF0000"/>
                </a:solidFill>
              </a:rPr>
              <a:t>традиций</a:t>
            </a:r>
            <a:r>
              <a:rPr lang="ru-RU" sz="2400" dirty="0" smtClean="0"/>
              <a:t> многонационального народа России, а также </a:t>
            </a:r>
            <a:r>
              <a:rPr lang="ru-RU" sz="2400" dirty="0" smtClean="0">
                <a:solidFill>
                  <a:srgbClr val="FF0000"/>
                </a:solidFill>
              </a:rPr>
              <a:t>диалогу</a:t>
            </a:r>
            <a:r>
              <a:rPr lang="ru-RU" sz="2400" dirty="0" smtClean="0"/>
              <a:t> с представителями других культур и мировоззрений</a:t>
            </a:r>
          </a:p>
        </p:txBody>
      </p:sp>
    </p:spTree>
    <p:extLst>
      <p:ext uri="{BB962C8B-B14F-4D97-AF65-F5344CB8AC3E}">
        <p14:creationId xmlns:p14="http://schemas.microsoft.com/office/powerpoint/2010/main" val="279372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 smtClean="0"/>
              <a:t>Статья 87. Особенности изучения основ духовно-нравственной культуры народов РФ. Особенности получения теологического и религиозного образования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sz="2000" dirty="0" smtClean="0"/>
              <a:t>1. В целях формирования и развития личности в соответствии с семейными и общественными духовно-нравственными и социокультурными ценностями в основные образовательные программы могут быть включены, в т.ч. на основании требований соответствующих федеральных государственных образовательных стандартов, учебные предметы, курсы, дисциплины (модули), направленные на получение обучающимися знаний об основах духовно-нравственной культуры народов РФ, о нравственных принципах, об исторических и культурных традициях мировой религии (мировых религий), или альтернативные им учебные предметы, курсы, дисциплины (модули).</a:t>
            </a:r>
          </a:p>
          <a:p>
            <a:pPr algn="just">
              <a:buNone/>
            </a:pPr>
            <a:r>
              <a:rPr lang="ru-RU" sz="2000" dirty="0" smtClean="0"/>
              <a:t>2.   </a:t>
            </a:r>
            <a:r>
              <a:rPr lang="ru-RU" sz="2000" dirty="0" smtClean="0">
                <a:solidFill>
                  <a:srgbClr val="FF0000"/>
                </a:solidFill>
              </a:rPr>
              <a:t>Выбор</a:t>
            </a:r>
            <a:r>
              <a:rPr lang="ru-RU" sz="2000" dirty="0" smtClean="0"/>
              <a:t> одного из учебных предметов, курсов, дисциплин (модулей), включенных в основные общеобразовательные программы, </a:t>
            </a:r>
            <a:r>
              <a:rPr lang="ru-RU" sz="2000" dirty="0" smtClean="0">
                <a:solidFill>
                  <a:srgbClr val="C00000"/>
                </a:solidFill>
              </a:rPr>
              <a:t>осуществляется родителями, законными представителями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39901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1800" b="1" dirty="0">
                <a:effectLst/>
              </a:rPr>
              <a:t>МИНИСТЕРСТВО ОБРАЗОВАНИЯ И НАУКИ РОССИЙСКОЙ </a:t>
            </a:r>
            <a:r>
              <a:rPr lang="ru-RU" sz="1800" b="1" dirty="0" smtClean="0">
                <a:effectLst/>
              </a:rPr>
              <a:t>ФЕДЕРАЦИИ (ПИСЬМО </a:t>
            </a:r>
            <a:r>
              <a:rPr lang="ru-RU" sz="1800" b="1" dirty="0" smtClean="0">
                <a:solidFill>
                  <a:srgbClr val="C00000"/>
                </a:solidFill>
                <a:effectLst/>
              </a:rPr>
              <a:t>от </a:t>
            </a:r>
            <a:r>
              <a:rPr lang="ru-RU" sz="1800" b="1" dirty="0">
                <a:solidFill>
                  <a:srgbClr val="C00000"/>
                </a:solidFill>
                <a:effectLst/>
              </a:rPr>
              <a:t>8 июля 2011 г. N </a:t>
            </a:r>
            <a:r>
              <a:rPr lang="ru-RU" sz="1800" b="1" dirty="0" smtClean="0">
                <a:solidFill>
                  <a:srgbClr val="C00000"/>
                </a:solidFill>
                <a:effectLst/>
              </a:rPr>
              <a:t>МД-883/03</a:t>
            </a:r>
            <a:r>
              <a:rPr lang="ru-RU" sz="1800" b="1" dirty="0">
                <a:solidFill>
                  <a:srgbClr val="C00000"/>
                </a:solidFill>
                <a:effectLst/>
              </a:rPr>
              <a:t> </a:t>
            </a:r>
            <a:r>
              <a:rPr lang="ru-RU" sz="1800" b="1" dirty="0" smtClean="0">
                <a:effectLst/>
              </a:rPr>
              <a:t>«О </a:t>
            </a:r>
            <a:r>
              <a:rPr lang="ru-RU" sz="1800" b="1" dirty="0">
                <a:effectLst/>
              </a:rPr>
              <a:t>НАПРАВЛЕНИИ МЕТОДИЧЕСКИХ МАТЕРИАЛОВ </a:t>
            </a:r>
            <a:r>
              <a:rPr lang="ru-RU" sz="1800" b="1" dirty="0" smtClean="0">
                <a:effectLst/>
              </a:rPr>
              <a:t>ОРКСЭ»)</a:t>
            </a:r>
            <a:r>
              <a:rPr lang="ru-RU" sz="1400" b="1" dirty="0">
                <a:effectLst/>
              </a:rPr>
              <a:t/>
            </a:r>
            <a:br>
              <a:rPr lang="ru-RU" sz="1400" b="1" dirty="0">
                <a:effectLst/>
              </a:rPr>
            </a:br>
            <a:endParaRPr lang="ru-RU" sz="1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ru-RU" dirty="0"/>
              <a:t>7. </a:t>
            </a:r>
            <a:r>
              <a:rPr lang="ru-RU" i="1" dirty="0">
                <a:solidFill>
                  <a:srgbClr val="C00000"/>
                </a:solidFill>
              </a:rPr>
              <a:t>Какой может быть система оценки знаний по вводимому курсу? Будут ли учитываться оценки по данному курсу при выведении общей успеваемости ученика?</a:t>
            </a:r>
            <a:endParaRPr lang="ru-RU" dirty="0">
              <a:solidFill>
                <a:srgbClr val="C00000"/>
              </a:solidFill>
            </a:endParaRPr>
          </a:p>
          <a:p>
            <a:pPr algn="just"/>
            <a:r>
              <a:rPr lang="ru-RU" dirty="0" smtClean="0"/>
              <a:t>«… Предлагается </a:t>
            </a:r>
            <a:r>
              <a:rPr lang="ru-RU" dirty="0"/>
              <a:t>качественная </a:t>
            </a:r>
            <a:r>
              <a:rPr lang="ru-RU" dirty="0" err="1"/>
              <a:t>взаимооценка</a:t>
            </a:r>
            <a:r>
              <a:rPr lang="ru-RU" dirty="0"/>
              <a:t> в виде создания и презентации творческих проектов. Результаты подготовки и защиты творческих продуктов и проектов могут учитываться при формировании портфолио учеников. Формализованные требования по оценке успеваемости по результатам освоения курса не </a:t>
            </a:r>
            <a:r>
              <a:rPr lang="ru-RU" dirty="0" smtClean="0"/>
              <a:t>предусматриваются».</a:t>
            </a:r>
            <a:endParaRPr lang="ru-RU" dirty="0"/>
          </a:p>
          <a:p>
            <a:pPr marL="82296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301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7128791" cy="1813768"/>
          </a:xfrm>
        </p:spPr>
        <p:txBody>
          <a:bodyPr>
            <a:normAutofit/>
          </a:bodyPr>
          <a:lstStyle/>
          <a:p>
            <a:r>
              <a:rPr lang="ru-RU" sz="2000" b="1" dirty="0"/>
              <a:t>Каковы особенности текущего контроля в курсе ОРКСЭ и какие вопросы, учитывая цели и специфические особенности курса, следует разрабатывать для </a:t>
            </a:r>
            <a:r>
              <a:rPr lang="ru-RU" sz="2000" b="1" dirty="0" smtClean="0"/>
              <a:t>урока?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24744"/>
            <a:ext cx="7488831" cy="5472608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i="1" dirty="0"/>
              <a:t>	</a:t>
            </a:r>
            <a:r>
              <a:rPr lang="ru-RU" sz="2300" dirty="0" smtClean="0"/>
              <a:t>Учитывая </a:t>
            </a:r>
            <a:r>
              <a:rPr lang="ru-RU" sz="2300" dirty="0"/>
              <a:t>особенности курса ОРКСЭ и его специфические цели, вопросы, </a:t>
            </a:r>
            <a:r>
              <a:rPr lang="ru-RU" sz="2300" dirty="0" smtClean="0"/>
              <a:t>используемые преподавателем </a:t>
            </a:r>
            <a:r>
              <a:rPr lang="ru-RU" sz="2300" dirty="0"/>
              <a:t>для текущего контроля за знаниями учеников, могут быть </a:t>
            </a:r>
            <a:r>
              <a:rPr lang="ru-RU" sz="2300" b="1" dirty="0"/>
              <a:t>трех видов</a:t>
            </a:r>
            <a:r>
              <a:rPr lang="ru-RU" sz="2300" dirty="0"/>
              <a:t>.</a:t>
            </a:r>
          </a:p>
          <a:p>
            <a:pPr algn="just"/>
            <a:r>
              <a:rPr lang="ru-RU" sz="2300" dirty="0"/>
              <a:t>1. Вопросы, связанные с репродукцией полученных сведений, с пропедевтикой, общеобразовательной направленностью.</a:t>
            </a:r>
          </a:p>
          <a:p>
            <a:pPr algn="just"/>
            <a:r>
              <a:rPr lang="ru-RU" sz="2300" dirty="0"/>
              <a:t>2. Вопросы проблемные, требующие самостоятельности, нестандартности мышления, интегрированности знаний учащихся, нетрадиционных подходов и интерпретаций.</a:t>
            </a:r>
          </a:p>
          <a:p>
            <a:pPr algn="just"/>
            <a:r>
              <a:rPr lang="ru-RU" sz="2300" dirty="0"/>
              <a:t>3. Вопросы, нацеленные на проверку аналитических и текстологических навыков учащихся, на уровень их конфессионального </a:t>
            </a:r>
            <a:r>
              <a:rPr lang="ru-RU" sz="2300" dirty="0" smtClean="0"/>
              <a:t>самоопределения.</a:t>
            </a:r>
          </a:p>
          <a:p>
            <a:pPr algn="just"/>
            <a:r>
              <a:rPr lang="ru-RU" sz="2300" dirty="0" smtClean="0"/>
              <a:t>Вопросы </a:t>
            </a:r>
            <a:r>
              <a:rPr lang="ru-RU" sz="2300" dirty="0"/>
              <a:t>должны отражать ценностную, мировоззренческую направленность курса ОРКСЭ, а ответы на них предполагать проверку как знаний учащихся, их понимания того, что происходит с человеком в сложном современном мире, а также значения духовно-нравственных идеалов для самоопределения </a:t>
            </a:r>
            <a:r>
              <a:rPr lang="ru-RU" sz="2300" dirty="0" smtClean="0"/>
              <a:t>личности.</a:t>
            </a:r>
            <a:endParaRPr lang="ru-RU" sz="2300" dirty="0"/>
          </a:p>
          <a:p>
            <a:pPr algn="just"/>
            <a:r>
              <a:rPr lang="ru-RU" sz="2300" b="1" dirty="0"/>
              <a:t>Задачей курса ОРКСЭ является не столько усвоение учащимися определенного минимума знаний, </a:t>
            </a:r>
            <a:r>
              <a:rPr lang="ru-RU" sz="2300" b="1" u="sng" dirty="0"/>
              <a:t>сколько развитие их ценностной составляющей, связанной с самопознанием и духовно-нравственным самоопределением. </a:t>
            </a:r>
            <a:r>
              <a:rPr lang="ru-RU" sz="2300" b="1" dirty="0"/>
              <a:t>Поэтому главной особенностью курса являются теоретические обобщения с их историко-культурной и конфессиональной интерпретацией, с личностной направленностью, учитывающей личные интересы и потребности учащихся.</a:t>
            </a:r>
          </a:p>
          <a:p>
            <a:pPr marL="0" indent="0">
              <a:buNone/>
            </a:pPr>
            <a:r>
              <a:rPr lang="ru-RU" dirty="0"/>
              <a:t> </a:t>
            </a:r>
            <a:r>
              <a:rPr lang="ru-RU" dirty="0" smtClean="0"/>
              <a:t>	</a:t>
            </a:r>
            <a:r>
              <a:rPr lang="ru-RU" sz="2000" i="1" dirty="0" smtClean="0">
                <a:solidFill>
                  <a:srgbClr val="00B050"/>
                </a:solidFill>
              </a:rPr>
              <a:t>На </a:t>
            </a:r>
            <a:r>
              <a:rPr lang="ru-RU" sz="2000" i="1" dirty="0">
                <a:solidFill>
                  <a:srgbClr val="00B050"/>
                </a:solidFill>
              </a:rPr>
              <a:t>вопросы отвечает доктор педагогических наук, профессор, заведующая кафедрой </a:t>
            </a:r>
            <a:r>
              <a:rPr lang="ru-RU" sz="2000" i="1" dirty="0" smtClean="0">
                <a:solidFill>
                  <a:srgbClr val="00B050"/>
                </a:solidFill>
              </a:rPr>
              <a:t>	развития </a:t>
            </a:r>
            <a:r>
              <a:rPr lang="ru-RU" sz="2000" i="1" dirty="0">
                <a:solidFill>
                  <a:srgbClr val="00B050"/>
                </a:solidFill>
              </a:rPr>
              <a:t>образования АПК и ППРО, консультант проекта Т.Г. Новикова.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5558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1800" b="1" dirty="0">
                <a:effectLst/>
              </a:rPr>
              <a:t>МИНИСТЕРСТВО ОБРАЗОВАНИЯ И НАУКИ РОССИЙСКОЙ </a:t>
            </a:r>
            <a:r>
              <a:rPr lang="ru-RU" sz="1800" b="1" dirty="0" smtClean="0">
                <a:effectLst/>
              </a:rPr>
              <a:t>ФЕДЕРАЦИИ (ПИСЬМО </a:t>
            </a:r>
            <a:r>
              <a:rPr lang="ru-RU" sz="1800" b="1" dirty="0">
                <a:effectLst/>
              </a:rPr>
              <a:t>от </a:t>
            </a:r>
            <a:r>
              <a:rPr lang="ru-RU" sz="1800" b="1" dirty="0">
                <a:solidFill>
                  <a:srgbClr val="C00000"/>
                </a:solidFill>
                <a:effectLst/>
              </a:rPr>
              <a:t>8 июля 2011 г. N МД-883/03 </a:t>
            </a:r>
            <a:r>
              <a:rPr lang="ru-RU" sz="1800" b="1" dirty="0">
                <a:effectLst/>
              </a:rPr>
              <a:t>«О НАПРАВЛЕНИИ МЕТОДИЧЕСКИХ МАТЕРИАЛОВ ОРКСЭ</a:t>
            </a:r>
            <a:r>
              <a:rPr lang="ru-RU" sz="1800" b="1" dirty="0" smtClean="0">
                <a:effectLst/>
              </a:rPr>
              <a:t>»). 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930400"/>
            <a:ext cx="7056783" cy="4594944"/>
          </a:xfrm>
        </p:spPr>
        <p:txBody>
          <a:bodyPr>
            <a:normAutofit fontScale="32500" lnSpcReduction="20000"/>
          </a:bodyPr>
          <a:lstStyle/>
          <a:p>
            <a:pPr marL="82296" indent="0" algn="just">
              <a:buNone/>
            </a:pPr>
            <a:r>
              <a:rPr lang="ru-RU" sz="4000" dirty="0">
                <a:solidFill>
                  <a:srgbClr val="C00000"/>
                </a:solidFill>
              </a:rPr>
              <a:t>8. </a:t>
            </a:r>
            <a:r>
              <a:rPr lang="ru-RU" sz="4000" i="1" dirty="0">
                <a:solidFill>
                  <a:srgbClr val="C00000"/>
                </a:solidFill>
              </a:rPr>
              <a:t>Что следует делать, если родители говорят, что им все равно, что будет изучать их ребенок? Может ли какой-то из этих модулей быть выбран по умолчанию? Можно ли менять модуль</a:t>
            </a:r>
            <a:r>
              <a:rPr lang="ru-RU" sz="4000" i="1" dirty="0" smtClean="0">
                <a:solidFill>
                  <a:srgbClr val="C00000"/>
                </a:solidFill>
              </a:rPr>
              <a:t>?</a:t>
            </a:r>
            <a:endParaRPr lang="ru-RU" sz="4000" dirty="0" smtClean="0">
              <a:solidFill>
                <a:srgbClr val="C00000"/>
              </a:solidFill>
            </a:endParaRPr>
          </a:p>
          <a:p>
            <a:pPr algn="just"/>
            <a:r>
              <a:rPr lang="ru-RU" sz="4300" dirty="0" smtClean="0"/>
              <a:t>«Принятие </a:t>
            </a:r>
            <a:r>
              <a:rPr lang="ru-RU" sz="4300" dirty="0"/>
              <a:t>решения о записи ребенка на изучение определенного модуля без согласия его родителей (законных представителей) не допускается. Представители школьной администрации, учителя, работники органов управления образованием ни в коем случае не должны выбирать за семью модуль курса для обучения, без учета мнения родителей учащегося определять, какой именно модуль будет изучать ребенок. Организация процедуры выбора в обязательном порядке должна включать участие школьного совета. Результаты выбора должны быть зафиксированы протоколами родительских собраний и письменными заявлениями родителей о выборе определенного модуля для обучения своего ребенка</a:t>
            </a:r>
            <a:r>
              <a:rPr lang="ru-RU" sz="4300" dirty="0" smtClean="0"/>
              <a:t>.</a:t>
            </a:r>
            <a:endParaRPr lang="ru-RU" sz="4300" dirty="0"/>
          </a:p>
          <a:p>
            <a:pPr algn="just"/>
            <a:r>
              <a:rPr lang="ru-RU" sz="4300" dirty="0" smtClean="0"/>
              <a:t>Наряду </a:t>
            </a:r>
            <a:r>
              <a:rPr lang="ru-RU" sz="4300" dirty="0"/>
              <a:t>с организацией в школах коллективного ознакомления родителей школьников с образовательной программой, проведением родительских собраний, конференций, может потребоваться и индивидуальная работа, собеседование с отдельными семьями, родителями, особенно из числа тех, кто испытывает трудности в социальной адаптации. Порядок такой работы может быть определен школьным советом (органом самоуправления в школе) с участием родительского </a:t>
            </a:r>
            <a:r>
              <a:rPr lang="ru-RU" sz="4300" dirty="0" smtClean="0"/>
              <a:t>сообщества».</a:t>
            </a:r>
            <a:endParaRPr lang="ru-RU" sz="43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157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Нормативно-правовая база по курсу ОРКСЭ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Регламент проведения выбора модуля курса ОРКСЭ. Письмо Министерства образования и науки РФ </a:t>
            </a:r>
            <a:r>
              <a:rPr lang="ru-RU" b="1" dirty="0" smtClean="0"/>
              <a:t>от 31 марта 2015 г. № 08-461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Приказ Департамента образования и науки Костромской области об утверждении мероприятий по выбору модуля ОРКСЭ </a:t>
            </a:r>
            <a:r>
              <a:rPr lang="ru-RU" b="1" dirty="0" smtClean="0"/>
              <a:t>от 17.02.2015г. № 297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Письмо Федеральной службы по надзору и контролю в сфере образования и науки о требованиях к квалификации педагогических кадров по курсу ОРКСЭ </a:t>
            </a:r>
            <a:r>
              <a:rPr lang="ru-RU" b="1" dirty="0" smtClean="0"/>
              <a:t>от 30.11.2012г. № 01-50-535/05-4576.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091208"/>
          </a:xfrm>
        </p:spPr>
        <p:txBody>
          <a:bodyPr>
            <a:noAutofit/>
          </a:bodyPr>
          <a:lstStyle/>
          <a:p>
            <a:r>
              <a:rPr lang="ru-RU" sz="2000" dirty="0"/>
              <a:t>Регламент проведения выбора модуля курса ОРКСЭ. Письмо Министерства образования и науки РФ </a:t>
            </a:r>
            <a:r>
              <a:rPr lang="ru-RU" sz="2000" b="1" dirty="0">
                <a:solidFill>
                  <a:srgbClr val="C00000"/>
                </a:solidFill>
              </a:rPr>
              <a:t>от 31 марта 2015 г. № </a:t>
            </a:r>
            <a:r>
              <a:rPr lang="ru-RU" sz="2000" b="1" dirty="0" smtClean="0">
                <a:solidFill>
                  <a:srgbClr val="C00000"/>
                </a:solidFill>
              </a:rPr>
              <a:t>08-461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1772816"/>
            <a:ext cx="6914729" cy="468052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1900" b="1" u="sng" dirty="0" smtClean="0"/>
              <a:t>Порядок выбора модуля курса ОРКСЭ</a:t>
            </a:r>
          </a:p>
          <a:p>
            <a:pPr marL="0" indent="0" algn="just">
              <a:buNone/>
            </a:pPr>
            <a:r>
              <a:rPr lang="ru-RU" sz="1900" dirty="0" smtClean="0"/>
              <a:t>1.Информирование родителей (законных представителей) о праве на выбор (информация на сайте школы о родительском собрании не позднее, чем за 7 дней до даты проведения родительского собрания)</a:t>
            </a:r>
          </a:p>
          <a:p>
            <a:pPr marL="0" indent="0" algn="just">
              <a:buNone/>
            </a:pPr>
            <a:r>
              <a:rPr lang="ru-RU" sz="1900" dirty="0" smtClean="0"/>
              <a:t>2. Родительское собрание с участием директора или  его заместителей, классный  руководитель, педагоги курса ОРКСЭ, представитель родительского комитета ОО, представители религиозных организаций (по их желанию);</a:t>
            </a:r>
          </a:p>
          <a:p>
            <a:pPr marL="0" indent="0" algn="just">
              <a:buNone/>
            </a:pPr>
            <a:r>
              <a:rPr lang="ru-RU" sz="1900" dirty="0" smtClean="0"/>
              <a:t>3. </a:t>
            </a:r>
            <a:r>
              <a:rPr lang="ru-RU" sz="1900" b="1" dirty="0" smtClean="0"/>
              <a:t>РОДИТЕЛИ ВЫБИРАЮТ </a:t>
            </a:r>
            <a:r>
              <a:rPr lang="ru-RU" sz="1900" b="1" dirty="0"/>
              <a:t>МОДУЛЬ ДЛЯ </a:t>
            </a:r>
            <a:r>
              <a:rPr lang="ru-RU" sz="1900" b="1" dirty="0" smtClean="0"/>
              <a:t>ИЗУЧЕНИЯ </a:t>
            </a:r>
            <a:r>
              <a:rPr lang="ru-RU" sz="1900" dirty="0" smtClean="0"/>
              <a:t>(</a:t>
            </a:r>
            <a:r>
              <a:rPr lang="ru-RU" sz="1900" i="1" dirty="0" smtClean="0"/>
              <a:t>ст. 87 «Закона об образовании в России»)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900" dirty="0" smtClean="0"/>
              <a:t>Пишут </a:t>
            </a:r>
            <a:r>
              <a:rPr lang="ru-RU" sz="1900" dirty="0"/>
              <a:t>индивидуальное заявление на имя </a:t>
            </a:r>
            <a:r>
              <a:rPr lang="ru-RU" sz="1900" dirty="0" smtClean="0"/>
              <a:t>директора.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900" dirty="0" smtClean="0"/>
              <a:t>Выбор </a:t>
            </a:r>
            <a:r>
              <a:rPr lang="ru-RU" sz="1900" dirty="0"/>
              <a:t>фиксируется в </a:t>
            </a:r>
            <a:r>
              <a:rPr lang="ru-RU" sz="1900" dirty="0" smtClean="0"/>
              <a:t>протоколе родительского собрания.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900" dirty="0" smtClean="0"/>
              <a:t>Заполняется </a:t>
            </a:r>
            <a:r>
              <a:rPr lang="ru-RU" sz="1900" dirty="0"/>
              <a:t>бланк сводной информации о выборе модулей в классе</a:t>
            </a:r>
            <a:r>
              <a:rPr lang="ru-RU" sz="1900" dirty="0" smtClean="0"/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900" dirty="0" smtClean="0">
                <a:solidFill>
                  <a:srgbClr val="FF0000"/>
                </a:solidFill>
              </a:rPr>
              <a:t>Документация сохранятся в ОО не менее 5-ти лет.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568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539750" y="908050"/>
            <a:ext cx="8229600" cy="1143000"/>
          </a:xfrm>
        </p:spPr>
        <p:txBody>
          <a:bodyPr/>
          <a:lstStyle/>
          <a:p>
            <a:pPr algn="ctr"/>
            <a:r>
              <a:rPr lang="ru-RU" sz="3200" dirty="0" smtClean="0"/>
              <a:t>Выбор модулей курса ОРКСЭ </a:t>
            </a:r>
            <a:br>
              <a:rPr lang="ru-RU" sz="3200" dirty="0" smtClean="0"/>
            </a:br>
            <a:r>
              <a:rPr lang="ru-RU" sz="3200" dirty="0" smtClean="0"/>
              <a:t>2016-2017 учебный год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0" y="2060575"/>
          <a:ext cx="9144000" cy="2922588"/>
        </p:xfrm>
        <a:graphic>
          <a:graphicData uri="http://schemas.openxmlformats.org/drawingml/2006/table">
            <a:tbl>
              <a:tblPr/>
              <a:tblGrid>
                <a:gridCol w="909638"/>
                <a:gridCol w="801687"/>
                <a:gridCol w="874713"/>
                <a:gridCol w="1093787"/>
                <a:gridCol w="1397000"/>
                <a:gridCol w="1058863"/>
                <a:gridCol w="1114425"/>
                <a:gridCol w="1050925"/>
                <a:gridCol w="842962"/>
              </a:tblGrid>
              <a:tr h="29225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Итоги мониторинга по ОРКСЭ на 2016- 2017 уч. г</a:t>
                      </a: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onstantia" panose="02030602050306030303" pitchFamily="18" charset="0"/>
                        </a:rPr>
                        <a:t>405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anose="02030602050306030303" pitchFamily="18" charset="0"/>
                        </a:rPr>
                        <a:t>Четвертых классов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onstantia" panose="02030602050306030303" pitchFamily="18" charset="0"/>
                        </a:rPr>
                        <a:t>6550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anose="02030602050306030303" pitchFamily="18" charset="0"/>
                        </a:rPr>
                        <a:t>учащихся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onstantia" panose="02030602050306030303" pitchFamily="18" charset="0"/>
                        </a:rPr>
                        <a:t>507 -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anose="02030602050306030303" pitchFamily="18" charset="0"/>
                        </a:rPr>
                        <a:t>7,7%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anose="02030602050306030303" pitchFamily="18" charset="0"/>
                        </a:rPr>
                        <a:t>Основы мировых религиозных культур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onstantia" panose="02030602050306030303" pitchFamily="18" charset="0"/>
                        </a:rPr>
                        <a:t>3918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anose="02030602050306030303" pitchFamily="18" charset="0"/>
                        </a:rPr>
                        <a:t>60%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anose="02030602050306030303" pitchFamily="18" charset="0"/>
                        </a:rPr>
                        <a:t>Основы православной культуры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onstantia" panose="02030602050306030303" pitchFamily="18" charset="0"/>
                        </a:rPr>
                        <a:t>2130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anose="02030602050306030303" pitchFamily="18" charset="0"/>
                        </a:rPr>
                        <a:t>32,5%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anose="02030602050306030303" pitchFamily="18" charset="0"/>
                        </a:rPr>
                        <a:t>Основы светской этики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onstantia" panose="02030602050306030303" pitchFamily="18" charset="0"/>
                        </a:rPr>
                        <a:t>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anose="02030602050306030303" pitchFamily="18" charset="0"/>
                        </a:rPr>
                        <a:t>0,13%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anose="02030602050306030303" pitchFamily="18" charset="0"/>
                        </a:rPr>
                        <a:t>Основы исламской культуры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onstantia" panose="02030602050306030303" pitchFamily="18" charset="0"/>
                        </a:rPr>
                        <a:t>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Основы буддийской культуры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onstantia" panose="02030602050306030303" pitchFamily="18" charset="0"/>
                        </a:rPr>
                        <a:t>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Основы иудейской культуры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7865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Предметная область </a:t>
            </a:r>
            <a:br>
              <a:rPr lang="ru-RU" sz="3200" b="1" dirty="0" smtClean="0"/>
            </a:br>
            <a:r>
              <a:rPr lang="ru-RU" sz="3200" b="1" dirty="0" smtClean="0"/>
              <a:t>«Основы духовно-нравственной культуры народов России»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sz="2400" smtClean="0"/>
              <a:t>Рекомендации </a:t>
            </a:r>
            <a:r>
              <a:rPr lang="ru-RU" sz="2400" i="1" dirty="0" smtClean="0"/>
              <a:t>Министерства образования и науки России </a:t>
            </a:r>
            <a:r>
              <a:rPr lang="ru-RU" sz="2400" dirty="0" smtClean="0"/>
              <a:t>«Об изучении предметных областей «Основы религиозных культур и светской этики» и «Основы духовно-нравственной культуры народов России» </a:t>
            </a:r>
            <a:r>
              <a:rPr lang="ru-RU" sz="2400" b="1" dirty="0" smtClean="0"/>
              <a:t>от 25.05.2015 № 08-761.</a:t>
            </a:r>
          </a:p>
          <a:p>
            <a:pPr algn="just"/>
            <a:r>
              <a:rPr lang="ru-RU" sz="2400" dirty="0"/>
              <a:t>И</a:t>
            </a:r>
            <a:r>
              <a:rPr lang="ru-RU" sz="2400" dirty="0" smtClean="0"/>
              <a:t>нструктивно-методическое письмо </a:t>
            </a:r>
            <a:r>
              <a:rPr lang="ru-RU" sz="2400" i="1" dirty="0" smtClean="0"/>
              <a:t>департамента образования и науки Костромской области </a:t>
            </a:r>
            <a:r>
              <a:rPr lang="ru-RU" sz="2400" dirty="0" smtClean="0"/>
              <a:t>« </a:t>
            </a:r>
            <a:r>
              <a:rPr lang="ru-RU" sz="2400" dirty="0"/>
              <a:t>О</a:t>
            </a:r>
            <a:r>
              <a:rPr lang="ru-RU" sz="2400" dirty="0" smtClean="0"/>
              <a:t> </a:t>
            </a:r>
            <a:r>
              <a:rPr lang="ru-RU" sz="2400" dirty="0"/>
              <a:t>преподавании предметной области «Основы духовно-нравственной культуры народов России в образовательных организациях Костромской области, реализующих основные общеобразовательные программы основного общего образования в 2015-2016 учебном году</a:t>
            </a:r>
            <a:r>
              <a:rPr lang="ru-RU" sz="2400" dirty="0" smtClean="0"/>
              <a:t>» от </a:t>
            </a:r>
            <a:r>
              <a:rPr lang="ru-RU" sz="2400" b="1" dirty="0" smtClean="0"/>
              <a:t>о8.07.2015 № 401/ ОБЩ</a:t>
            </a:r>
            <a:endParaRPr lang="ru-RU" sz="2400" b="1" dirty="0"/>
          </a:p>
          <a:p>
            <a:pPr algn="just"/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94274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/>
              <a:t>Предметная область </a:t>
            </a:r>
            <a:br>
              <a:rPr lang="ru-RU" sz="2800" b="1" dirty="0"/>
            </a:br>
            <a:r>
              <a:rPr lang="ru-RU" sz="2800" b="1" dirty="0"/>
              <a:t>«Основы духовно-нравственной культуры народов России»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« </a:t>
            </a:r>
            <a:r>
              <a:rPr lang="ru-RU" sz="2000" dirty="0" smtClean="0"/>
              <a:t>в соответствии в вводимым ФГОС ООО с 1 сентября 2015г. (предметная область ОДНКНР) должна обеспечить, в том числе знание основных норм морали, культурных традиций народов России, формирование представлений об исторической роли традиционных религий и гражданского общества в становлении российской государственности…» </a:t>
            </a:r>
          </a:p>
          <a:p>
            <a:pPr algn="just"/>
            <a:r>
              <a:rPr lang="ru-RU" sz="2000" dirty="0" smtClean="0">
                <a:solidFill>
                  <a:srgbClr val="00B0F0"/>
                </a:solidFill>
              </a:rPr>
              <a:t>«предметная область ОДНКНР является логическим продолжением учебного предмета ОРКСЭ в начальной школе (</a:t>
            </a:r>
            <a:r>
              <a:rPr lang="ru-RU" sz="2000" b="1" dirty="0" smtClean="0">
                <a:solidFill>
                  <a:srgbClr val="00B0F0"/>
                </a:solidFill>
              </a:rPr>
              <a:t>рекомендации </a:t>
            </a:r>
            <a:r>
              <a:rPr lang="ru-RU" sz="2000" b="1" dirty="0" err="1">
                <a:solidFill>
                  <a:srgbClr val="00B0F0"/>
                </a:solidFill>
              </a:rPr>
              <a:t>Минобрнауки</a:t>
            </a:r>
            <a:r>
              <a:rPr lang="ru-RU" sz="2000" b="1" dirty="0">
                <a:solidFill>
                  <a:srgbClr val="00B0F0"/>
                </a:solidFill>
              </a:rPr>
              <a:t> РФ </a:t>
            </a:r>
            <a:r>
              <a:rPr lang="ru-RU" sz="2000" b="1" dirty="0" smtClean="0">
                <a:solidFill>
                  <a:srgbClr val="00B0F0"/>
                </a:solidFill>
              </a:rPr>
              <a:t>от </a:t>
            </a:r>
            <a:r>
              <a:rPr lang="ru-RU" sz="2000" b="1" dirty="0">
                <a:solidFill>
                  <a:srgbClr val="00B0F0"/>
                </a:solidFill>
              </a:rPr>
              <a:t>25.05.2015, №08-761)</a:t>
            </a:r>
            <a:r>
              <a:rPr lang="ru-RU" sz="2000" dirty="0">
                <a:solidFill>
                  <a:srgbClr val="C00000"/>
                </a:solidFill>
              </a:rPr>
              <a:t/>
            </a:r>
            <a:br>
              <a:rPr lang="ru-RU" sz="2000" dirty="0">
                <a:solidFill>
                  <a:srgbClr val="C00000"/>
                </a:solidFill>
              </a:rPr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09466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763588"/>
            <a:ext cx="6707088" cy="146526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3550" b="1" dirty="0">
                <a:solidFill>
                  <a:schemeClr val="accent2"/>
                </a:solidFill>
              </a:rPr>
              <a:t>Нормативно-правовая база по духовно-нравственному образованию</a:t>
            </a:r>
          </a:p>
        </p:txBody>
      </p:sp>
      <p:sp>
        <p:nvSpPr>
          <p:cNvPr id="7171" name="Объект 2"/>
          <p:cNvSpPr>
            <a:spLocks noGrp="1"/>
          </p:cNvSpPr>
          <p:nvPr>
            <p:ph idx="1"/>
          </p:nvPr>
        </p:nvSpPr>
        <p:spPr>
          <a:xfrm>
            <a:off x="474663" y="2389188"/>
            <a:ext cx="8231187" cy="4062412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ru-RU" sz="2184" dirty="0">
                <a:solidFill>
                  <a:schemeClr val="tx1"/>
                </a:solidFill>
              </a:rPr>
              <a:t>Национальная доктрина образования</a:t>
            </a:r>
          </a:p>
          <a:p>
            <a:pPr algn="just">
              <a:defRPr/>
            </a:pPr>
            <a:r>
              <a:rPr lang="ru-RU" sz="2184" dirty="0">
                <a:solidFill>
                  <a:schemeClr val="tx1"/>
                </a:solidFill>
              </a:rPr>
              <a:t>Федеральная целевая программа развития образования </a:t>
            </a:r>
          </a:p>
          <a:p>
            <a:pPr algn="just">
              <a:defRPr/>
            </a:pPr>
            <a:r>
              <a:rPr lang="ru-RU" sz="2184" dirty="0">
                <a:solidFill>
                  <a:schemeClr val="tx1"/>
                </a:solidFill>
              </a:rPr>
              <a:t>Федеральный закон «Об образовании в РФ»</a:t>
            </a:r>
          </a:p>
          <a:p>
            <a:pPr algn="just">
              <a:defRPr/>
            </a:pPr>
            <a:r>
              <a:rPr lang="ru-RU" sz="2184" dirty="0">
                <a:solidFill>
                  <a:schemeClr val="tx1"/>
                </a:solidFill>
              </a:rPr>
              <a:t>ФГОС </a:t>
            </a:r>
            <a:r>
              <a:rPr lang="ru-RU" sz="2184" dirty="0" smtClean="0">
                <a:solidFill>
                  <a:schemeClr val="tx1"/>
                </a:solidFill>
              </a:rPr>
              <a:t>основного общего образования</a:t>
            </a:r>
            <a:endParaRPr lang="ru-RU" sz="2184" dirty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ru-RU" sz="2184" dirty="0">
                <a:solidFill>
                  <a:schemeClr val="tx1"/>
                </a:solidFill>
              </a:rPr>
              <a:t>Концепция духовно-нравственного развития и воспитания личности гражданина России</a:t>
            </a:r>
          </a:p>
          <a:p>
            <a:pPr algn="just">
              <a:defRPr/>
            </a:pPr>
            <a:r>
              <a:rPr lang="ru-RU" sz="2184" dirty="0">
                <a:solidFill>
                  <a:schemeClr val="tx1"/>
                </a:solidFill>
              </a:rPr>
              <a:t>Областная целевая программа «Патриотическое и духовно-нравственное воспитание граждан  Российской Федерации, проживающих на территории Костромской области» на </a:t>
            </a:r>
            <a:r>
              <a:rPr lang="ru-RU" sz="2184" dirty="0" smtClean="0">
                <a:solidFill>
                  <a:schemeClr val="tx1"/>
                </a:solidFill>
              </a:rPr>
              <a:t>2012-2016 </a:t>
            </a:r>
            <a:r>
              <a:rPr lang="ru-RU" sz="2184" dirty="0">
                <a:solidFill>
                  <a:schemeClr val="tx1"/>
                </a:solidFill>
              </a:rPr>
              <a:t>годы</a:t>
            </a:r>
          </a:p>
          <a:p>
            <a:pPr algn="just">
              <a:defRPr/>
            </a:pPr>
            <a:endParaRPr lang="ru-RU" sz="2367" dirty="0"/>
          </a:p>
          <a:p>
            <a:pPr>
              <a:defRPr/>
            </a:pPr>
            <a:endParaRPr lang="ru-RU" sz="2367" dirty="0">
              <a:solidFill>
                <a:schemeClr val="bg1"/>
              </a:solidFill>
            </a:endParaRPr>
          </a:p>
          <a:p>
            <a:pPr>
              <a:defRPr/>
            </a:pPr>
            <a:endParaRPr lang="ru-RU" sz="2367" dirty="0">
              <a:solidFill>
                <a:schemeClr val="bg1"/>
              </a:solidFill>
            </a:endParaRPr>
          </a:p>
          <a:p>
            <a:pPr>
              <a:defRPr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14941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019200"/>
          </a:xfrm>
        </p:spPr>
        <p:txBody>
          <a:bodyPr>
            <a:noAutofit/>
          </a:bodyPr>
          <a:lstStyle/>
          <a:p>
            <a:pPr algn="just"/>
            <a:r>
              <a:rPr lang="ru-RU" sz="2000" b="1" dirty="0"/>
              <a:t>Основы духовно-нравственной  культуры народов </a:t>
            </a:r>
            <a:r>
              <a:rPr lang="ru-RU" sz="2000" b="1" dirty="0" smtClean="0"/>
              <a:t>России (</a:t>
            </a:r>
            <a:r>
              <a:rPr lang="ru-RU" sz="2000" b="1" dirty="0" smtClean="0">
                <a:solidFill>
                  <a:srgbClr val="C00000"/>
                </a:solidFill>
              </a:rPr>
              <a:t>ФГОС ООО, рекомендации </a:t>
            </a:r>
            <a:r>
              <a:rPr lang="ru-RU" sz="2000" b="1" dirty="0" err="1" smtClean="0">
                <a:solidFill>
                  <a:srgbClr val="C00000"/>
                </a:solidFill>
              </a:rPr>
              <a:t>Минобрнауки</a:t>
            </a:r>
            <a:r>
              <a:rPr lang="ru-RU" sz="2000" b="1" dirty="0" smtClean="0">
                <a:solidFill>
                  <a:srgbClr val="C00000"/>
                </a:solidFill>
              </a:rPr>
              <a:t> РФ от 25.05.2015, №08-761)</a:t>
            </a:r>
            <a:r>
              <a:rPr lang="ru-RU" sz="2400" dirty="0">
                <a:solidFill>
                  <a:srgbClr val="C00000"/>
                </a:solidFill>
              </a:rPr>
              <a:t/>
            </a:r>
            <a:br>
              <a:rPr lang="ru-RU" sz="2400" dirty="0">
                <a:solidFill>
                  <a:srgbClr val="C00000"/>
                </a:solidFill>
              </a:rPr>
            </a:b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28800"/>
            <a:ext cx="7488832" cy="496855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В рамках 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предметной области «Основы духовно-нравственной культуры народов России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» возможна реализация учебных предметов. Учитывающих региональные, национальные и этнокультурные особенности народов. Которые обеспечивают достижение следующих результатов: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  </a:t>
            </a:r>
          </a:p>
          <a:p>
            <a:pPr algn="just"/>
            <a:r>
              <a:rPr lang="ru-RU" dirty="0"/>
              <a:t>воспитание способности к духовному развитию, нравственному самосовершенствованию; воспитание веротерпимости, уважительного отношения к религиозным чувствам, взглядам людей или их отсутствию; </a:t>
            </a:r>
          </a:p>
          <a:p>
            <a:pPr algn="just"/>
            <a:r>
              <a:rPr lang="ru-RU" dirty="0"/>
              <a:t>знание основных норм морали, нравственных, духовных идеалов, хранимых в культурных традициях народов России, готовность на их основе к сознательному самоограничению в поступках, поведении, расточительном </a:t>
            </a:r>
            <a:r>
              <a:rPr lang="ru-RU" dirty="0" err="1"/>
              <a:t>потребительстве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формирование представлений об основах светской этики, культуры традиционных религий, их роли в развитии культуры и истории России и человечества, в становлении гражданского общества и российской государственности;</a:t>
            </a:r>
          </a:p>
          <a:p>
            <a:pPr algn="just"/>
            <a:r>
              <a:rPr lang="ru-RU" dirty="0"/>
              <a:t>понимание значения нравственности, веры и религии в жизни человека, семьи и общества;</a:t>
            </a:r>
          </a:p>
          <a:p>
            <a:pPr algn="just"/>
            <a:r>
              <a:rPr lang="ru-RU" dirty="0"/>
              <a:t>формирование представлений об исторической роли традиционных  религий и гражданского общества в становлении российской государственности.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394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260648"/>
            <a:ext cx="6347713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solidFill>
                  <a:schemeClr val="accent2">
                    <a:lumMod val="75000"/>
                  </a:schemeClr>
                </a:solidFill>
              </a:rPr>
              <a:t>Рекомендации </a:t>
            </a:r>
            <a:r>
              <a:rPr lang="ru-RU" sz="2700" b="1" dirty="0" err="1">
                <a:solidFill>
                  <a:schemeClr val="accent2">
                    <a:lumMod val="75000"/>
                  </a:schemeClr>
                </a:solidFill>
              </a:rPr>
              <a:t>Минобрнауки</a:t>
            </a:r>
            <a:r>
              <a:rPr lang="ru-RU" sz="2700" b="1" dirty="0">
                <a:solidFill>
                  <a:schemeClr val="accent2">
                    <a:lumMod val="75000"/>
                  </a:schemeClr>
                </a:solidFill>
              </a:rPr>
              <a:t> РФ </a:t>
            </a:r>
            <a:r>
              <a:rPr lang="ru-RU" sz="2700" b="1" dirty="0">
                <a:solidFill>
                  <a:srgbClr val="C00000"/>
                </a:solidFill>
              </a:rPr>
              <a:t>от 25.05.2015, №</a:t>
            </a:r>
            <a:r>
              <a:rPr lang="ru-RU" sz="2700" b="1" dirty="0" smtClean="0">
                <a:solidFill>
                  <a:srgbClr val="C00000"/>
                </a:solidFill>
              </a:rPr>
              <a:t>08-761 </a:t>
            </a:r>
            <a:r>
              <a:rPr lang="ru-RU" sz="2700" b="1" dirty="0" smtClean="0">
                <a:solidFill>
                  <a:schemeClr val="accent2">
                    <a:lumMod val="75000"/>
                  </a:schemeClr>
                </a:solidFill>
              </a:rPr>
              <a:t>по изучению предметной области ОДНКНР</a:t>
            </a: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1628800"/>
            <a:ext cx="6347714" cy="4412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u="sng" dirty="0" smtClean="0"/>
              <a:t>Предметная область ОДНКНР может быть реализована через:</a:t>
            </a:r>
          </a:p>
          <a:p>
            <a:pPr algn="just"/>
            <a:r>
              <a:rPr lang="ru-RU" b="1" dirty="0" smtClean="0"/>
              <a:t>Занятия</a:t>
            </a:r>
            <a:r>
              <a:rPr lang="ru-RU" dirty="0" smtClean="0"/>
              <a:t> по предметной области ОДНКНР, учитывающие региональные, национальные и этнокультурные особенности региона Рос, включенные в часть учебного плана, формируемые участниками образовательных отношений;</a:t>
            </a:r>
            <a:endParaRPr lang="ru-RU" sz="1600" i="1" dirty="0" smtClean="0">
              <a:solidFill>
                <a:srgbClr val="C00000"/>
              </a:solidFill>
            </a:endParaRPr>
          </a:p>
          <a:p>
            <a:pPr algn="just"/>
            <a:r>
              <a:rPr lang="ru-RU" dirty="0">
                <a:solidFill>
                  <a:schemeClr val="tx2"/>
                </a:solidFill>
              </a:rPr>
              <a:t>в</a:t>
            </a:r>
            <a:r>
              <a:rPr lang="ru-RU" dirty="0" smtClean="0">
                <a:solidFill>
                  <a:schemeClr val="tx2"/>
                </a:solidFill>
              </a:rPr>
              <a:t>ключение в рабочие программы учебных предметов, курсов, дисциплин (модулей) др. предметных областей тем, содержащих вопросы духовно-нравственного воспитания;</a:t>
            </a:r>
          </a:p>
          <a:p>
            <a:pPr algn="just"/>
            <a:r>
              <a:rPr lang="ru-RU" dirty="0">
                <a:solidFill>
                  <a:schemeClr val="tx2"/>
                </a:solidFill>
              </a:rPr>
              <a:t>в</a:t>
            </a:r>
            <a:r>
              <a:rPr lang="ru-RU" dirty="0" smtClean="0">
                <a:solidFill>
                  <a:schemeClr val="tx2"/>
                </a:solidFill>
              </a:rPr>
              <a:t>ключение занятий по предметной области ОДНКНР во внеурочную деятельность в рамках реализации Программы воспитания и социализации обучающихся.</a:t>
            </a:r>
          </a:p>
          <a:p>
            <a:pPr algn="just"/>
            <a:endParaRPr lang="ru-RU" dirty="0">
              <a:solidFill>
                <a:schemeClr val="tx2"/>
              </a:solidFill>
            </a:endParaRP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261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Рекомендации 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</a:rPr>
              <a:t>Минобрнауки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 РФ </a:t>
            </a:r>
            <a:r>
              <a:rPr lang="ru-RU" sz="2400" b="1" dirty="0">
                <a:solidFill>
                  <a:srgbClr val="C00000"/>
                </a:solidFill>
              </a:rPr>
              <a:t>от 25.05.2015, №08-761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по изучению предметной области ОДНКНР</a:t>
            </a:r>
            <a:r>
              <a:rPr lang="ru-RU" sz="2400" dirty="0">
                <a:solidFill>
                  <a:srgbClr val="C00000"/>
                </a:solidFill>
              </a:rPr>
              <a:t/>
            </a:r>
            <a:br>
              <a:rPr lang="ru-RU" sz="2400" dirty="0">
                <a:solidFill>
                  <a:srgbClr val="C00000"/>
                </a:solidFill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1930400"/>
            <a:ext cx="6347714" cy="4110963"/>
          </a:xfrm>
        </p:spPr>
        <p:txBody>
          <a:bodyPr/>
          <a:lstStyle/>
          <a:p>
            <a:pPr algn="just"/>
            <a:r>
              <a:rPr lang="ru-RU" dirty="0" smtClean="0"/>
              <a:t>Принятие решения о реализации предметной области ОДНКНР </a:t>
            </a:r>
            <a:r>
              <a:rPr lang="ru-RU" b="1" dirty="0" smtClean="0">
                <a:solidFill>
                  <a:schemeClr val="tx1"/>
                </a:solidFill>
              </a:rPr>
              <a:t>через урочную и (или) внеурочную деятельность, </a:t>
            </a:r>
            <a:r>
              <a:rPr lang="ru-RU" dirty="0" smtClean="0"/>
              <a:t>а также решения о выборе учебно-методического обеспечения предметной области ОДНКНР, включение учебных модулей, содержащих вопросы духовно-нравственного воспитания, в учебные предметы других предметных областей </a:t>
            </a:r>
            <a:r>
              <a:rPr lang="ru-RU" b="1" dirty="0" smtClean="0"/>
              <a:t>относится к компетенции конкретной образовательной организации.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3507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116632"/>
            <a:ext cx="6347713" cy="181376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/>
              <a:t>Предметная область </a:t>
            </a:r>
            <a:br>
              <a:rPr lang="ru-RU" sz="2800" b="1" dirty="0"/>
            </a:br>
            <a:r>
              <a:rPr lang="ru-RU" sz="2800" b="1" dirty="0"/>
              <a:t>«Основы духовно-нравственной культуры народов России»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72816"/>
            <a:ext cx="7776864" cy="482453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С введением предметной области ОДНКНР одним из приоритетных  направлений научно-методической </a:t>
            </a:r>
            <a:r>
              <a:rPr lang="ru-RU" dirty="0"/>
              <a:t>деятельности становится </a:t>
            </a:r>
            <a:r>
              <a:rPr lang="ru-RU" dirty="0" smtClean="0"/>
              <a:t>разработка и внедрение в практику образовательной организации соответствующих курсов.</a:t>
            </a:r>
          </a:p>
          <a:p>
            <a:pPr algn="just"/>
            <a:r>
              <a:rPr lang="ru-RU" i="1" dirty="0" smtClean="0">
                <a:solidFill>
                  <a:srgbClr val="C00000"/>
                </a:solidFill>
              </a:rPr>
              <a:t> </a:t>
            </a:r>
            <a:r>
              <a:rPr lang="ru-RU" i="1" dirty="0" smtClean="0">
                <a:solidFill>
                  <a:srgbClr val="0070C0"/>
                </a:solidFill>
              </a:rPr>
              <a:t>Инструктивно-методическое </a:t>
            </a:r>
            <a:r>
              <a:rPr lang="ru-RU" i="1" dirty="0">
                <a:solidFill>
                  <a:srgbClr val="0070C0"/>
                </a:solidFill>
              </a:rPr>
              <a:t>письмо департамента образования и науки Костромской области от «07» июля 2015г. №399/общ 0,5 часа в 5-классе – урок, с 6-9 </a:t>
            </a:r>
            <a:r>
              <a:rPr lang="ru-RU" i="1" dirty="0" err="1">
                <a:solidFill>
                  <a:srgbClr val="0070C0"/>
                </a:solidFill>
              </a:rPr>
              <a:t>кл</a:t>
            </a:r>
            <a:r>
              <a:rPr lang="ru-RU" i="1" dirty="0">
                <a:solidFill>
                  <a:srgbClr val="0070C0"/>
                </a:solidFill>
              </a:rPr>
              <a:t>. «Истоки», «Основы морали</a:t>
            </a:r>
            <a:r>
              <a:rPr lang="ru-RU" i="1" dirty="0" smtClean="0">
                <a:solidFill>
                  <a:srgbClr val="0070C0"/>
                </a:solidFill>
              </a:rPr>
              <a:t>»);</a:t>
            </a:r>
            <a:r>
              <a:rPr lang="ru-RU" dirty="0"/>
              <a:t> </a:t>
            </a:r>
            <a:endParaRPr lang="ru-RU" dirty="0" smtClean="0"/>
          </a:p>
          <a:p>
            <a:pPr algn="just"/>
            <a:r>
              <a:rPr lang="ru-RU" dirty="0" smtClean="0"/>
              <a:t>«</a:t>
            </a:r>
            <a:r>
              <a:rPr lang="ru-RU" dirty="0"/>
              <a:t>Издательский Дом «Истоки» г. Москва (Учебные пособия по предмету «Истоки»)  </a:t>
            </a:r>
            <a:r>
              <a:rPr lang="ru-RU" b="1" dirty="0"/>
              <a:t>входит в перечень организаций, осуществляющих издание учебных пособий, которые допускаются к использованию в образовательном процессе </a:t>
            </a:r>
            <a:r>
              <a:rPr lang="ru-RU" dirty="0"/>
              <a:t>в имеющих государственную аккредитацию и реализующих образовательные программы общего образования образовательных учреждениях </a:t>
            </a:r>
            <a:r>
              <a:rPr lang="ru-RU" i="1" dirty="0"/>
              <a:t>(</a:t>
            </a:r>
            <a:r>
              <a:rPr lang="ru-RU" i="1" dirty="0">
                <a:solidFill>
                  <a:srgbClr val="FF0000"/>
                </a:solidFill>
              </a:rPr>
              <a:t>Приказ </a:t>
            </a:r>
            <a:r>
              <a:rPr lang="ru-RU" i="1" dirty="0" err="1">
                <a:solidFill>
                  <a:srgbClr val="FF0000"/>
                </a:solidFill>
              </a:rPr>
              <a:t>Минобрнауки</a:t>
            </a:r>
            <a:r>
              <a:rPr lang="ru-RU" i="1" dirty="0">
                <a:solidFill>
                  <a:srgbClr val="FF0000"/>
                </a:solidFill>
              </a:rPr>
              <a:t> РФ от 03.03.2016 №НТ-19/08пр, п. 2 (№53</a:t>
            </a:r>
            <a:r>
              <a:rPr lang="ru-RU" i="1" dirty="0" smtClean="0"/>
              <a:t>)</a:t>
            </a:r>
          </a:p>
          <a:p>
            <a:pPr algn="just"/>
            <a:r>
              <a:rPr lang="ru-RU" i="1" dirty="0" smtClean="0"/>
              <a:t>Рекомендации Совета по Социальной политике Костромской областной Думы </a:t>
            </a:r>
            <a:r>
              <a:rPr lang="ru-RU" b="1" i="1" dirty="0" smtClean="0"/>
              <a:t>от 28 января 2016г </a:t>
            </a:r>
            <a:r>
              <a:rPr lang="ru-RU" i="1" dirty="0" smtClean="0">
                <a:solidFill>
                  <a:srgbClr val="C00000"/>
                </a:solidFill>
              </a:rPr>
              <a:t>«</a:t>
            </a:r>
            <a:r>
              <a:rPr lang="ru-RU" b="1" i="1" dirty="0">
                <a:solidFill>
                  <a:srgbClr val="C00000"/>
                </a:solidFill>
              </a:rPr>
              <a:t>О</a:t>
            </a:r>
            <a:r>
              <a:rPr lang="ru-RU" b="1" i="1" dirty="0" smtClean="0">
                <a:solidFill>
                  <a:srgbClr val="C00000"/>
                </a:solidFill>
              </a:rPr>
              <a:t> реализации предметной области ОДНКНР» в 5-9 классах общеобразовательных организаций Костромской области через курс «Истоки» или предмет «Основы православной культуры» за счет урочной деятельности…»</a:t>
            </a:r>
          </a:p>
          <a:p>
            <a:pPr algn="just"/>
            <a:endParaRPr lang="ru-RU" i="1" dirty="0"/>
          </a:p>
          <a:p>
            <a:endParaRPr lang="ru-RU" b="1" dirty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71258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7956376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solidFill>
                  <a:srgbClr val="C00000"/>
                </a:solidFill>
              </a:rPr>
              <a:t>Министерский мониторинг по ОДНКНР </a:t>
            </a:r>
            <a:r>
              <a:rPr lang="ru-RU" sz="2700" smtClean="0">
                <a:solidFill>
                  <a:srgbClr val="C00000"/>
                </a:solidFill>
              </a:rPr>
              <a:t>октябрь 2015 г.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3524084"/>
              </p:ext>
            </p:extLst>
          </p:nvPr>
        </p:nvGraphicFramePr>
        <p:xfrm>
          <a:off x="107505" y="686976"/>
          <a:ext cx="8856982" cy="61132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26137"/>
                <a:gridCol w="130083"/>
                <a:gridCol w="1835339"/>
                <a:gridCol w="1965423"/>
              </a:tblGrid>
              <a:tr h="3188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solidFill>
                            <a:schemeClr val="tx1"/>
                          </a:solidFill>
                          <a:effectLst/>
                        </a:rPr>
                        <a:t>Вопросы</a:t>
                      </a:r>
                      <a:endParaRPr lang="ru-RU" sz="1200" b="1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656" marR="34656" marT="0" marB="0"/>
                </a:tc>
                <a:tc gridSpan="3">
                  <a:txBody>
                    <a:bodyPr/>
                    <a:lstStyle/>
                    <a:p>
                      <a:endParaRPr lang="ru-RU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656" marR="3465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9205"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solidFill>
                            <a:schemeClr val="tx1"/>
                          </a:solidFill>
                          <a:effectLst/>
                        </a:rPr>
                        <a:t>Реализация предметной области «Основы духовно-нравственной культуры народов России» (ОДНКНР) в субъекте Российской Федерации</a:t>
                      </a:r>
                      <a:endParaRPr lang="ru-RU" sz="1200" b="1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656" marR="3465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9205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0">
                          <a:solidFill>
                            <a:schemeClr val="tx1"/>
                          </a:solidFill>
                          <a:effectLst/>
                        </a:rPr>
                        <a:t>Общее количество образовательных организаций, реализующих программы ООО в субъекте РФ</a:t>
                      </a:r>
                      <a:endParaRPr lang="ru-RU" sz="1200" b="1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656" marR="34656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kern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656" marR="3465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0" dirty="0" smtClean="0">
                          <a:solidFill>
                            <a:srgbClr val="C00000"/>
                          </a:solidFill>
                          <a:effectLst/>
                        </a:rPr>
                        <a:t>274</a:t>
                      </a:r>
                      <a:endParaRPr lang="ru-RU" sz="1200" b="1" kern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656" marR="3465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9205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0">
                          <a:solidFill>
                            <a:schemeClr val="tx1"/>
                          </a:solidFill>
                          <a:effectLst/>
                        </a:rPr>
                        <a:t>Количество  образовательных организаций, в которых реализуется предметная область ОДНКНР</a:t>
                      </a:r>
                      <a:endParaRPr lang="ru-RU" sz="1200" b="1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656" marR="34656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kern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656" marR="3465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0" dirty="0" smtClean="0">
                          <a:solidFill>
                            <a:srgbClr val="C00000"/>
                          </a:solidFill>
                          <a:effectLst/>
                        </a:rPr>
                        <a:t>274- </a:t>
                      </a:r>
                      <a:r>
                        <a:rPr lang="ru-RU" sz="1200" b="1" kern="0" dirty="0" smtClean="0">
                          <a:solidFill>
                            <a:srgbClr val="0070C0"/>
                          </a:solidFill>
                          <a:effectLst/>
                        </a:rPr>
                        <a:t>100%</a:t>
                      </a:r>
                      <a:endParaRPr lang="ru-RU" sz="1200" b="1" kern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656" marR="3465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9205"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solidFill>
                            <a:schemeClr val="tx1"/>
                          </a:solidFill>
                          <a:effectLst/>
                        </a:rPr>
                        <a:t>Отражение реализация предметной области ОДНКНР в образовательных программах образовательных организаций в субъектах Российской Федерации</a:t>
                      </a:r>
                      <a:endParaRPr lang="ru-RU" sz="1200" b="1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656" marR="3465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8864">
                <a:tc rowSpan="5"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solidFill>
                            <a:schemeClr val="tx1"/>
                          </a:solidFill>
                          <a:effectLst/>
                        </a:rPr>
                        <a:t>Отражена в ОП ОО (указать классы, в которых реализуется ОДНКНР)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656" marR="34656" marT="0" marB="0"/>
                </a:tc>
                <a:tc rowSpan="5"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kern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656" marR="3465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</a:rPr>
                        <a:t>5-е классы- </a:t>
                      </a:r>
                      <a:r>
                        <a:rPr lang="ru-RU" sz="1200" kern="0" dirty="0">
                          <a:solidFill>
                            <a:srgbClr val="C00000"/>
                          </a:solidFill>
                          <a:effectLst/>
                        </a:rPr>
                        <a:t>383</a:t>
                      </a:r>
                      <a:endParaRPr lang="ru-RU" sz="1200" b="1" kern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656" marR="3465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Из </a:t>
                      </a:r>
                      <a:r>
                        <a:rPr lang="ru-RU" sz="1200" dirty="0">
                          <a:effectLst/>
                        </a:rPr>
                        <a:t>них </a:t>
                      </a: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</a:rPr>
                        <a:t>383- </a:t>
                      </a:r>
                      <a:r>
                        <a:rPr lang="ru-RU" sz="1200" dirty="0" smtClean="0">
                          <a:solidFill>
                            <a:srgbClr val="0070C0"/>
                          </a:solidFill>
                          <a:effectLst/>
                        </a:rPr>
                        <a:t>100%, </a:t>
                      </a:r>
                      <a:r>
                        <a:rPr lang="ru-RU" sz="1200" dirty="0">
                          <a:effectLst/>
                        </a:rPr>
                        <a:t>где есть  ОДНКНР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656" marR="34656" marT="0" marB="0"/>
                </a:tc>
              </a:tr>
              <a:tr h="306873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656" marR="3465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</a:rPr>
                        <a:t>6-е </a:t>
                      </a:r>
                      <a:r>
                        <a:rPr lang="ru-RU" sz="1200" kern="0" dirty="0" smtClean="0">
                          <a:effectLst/>
                        </a:rPr>
                        <a:t>классы-</a:t>
                      </a: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</a:rPr>
                        <a:t>382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656" marR="3465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</a:rPr>
                        <a:t>172</a:t>
                      </a:r>
                      <a:r>
                        <a:rPr lang="ru-RU" sz="1200" dirty="0" smtClean="0">
                          <a:effectLst/>
                        </a:rPr>
                        <a:t> – </a:t>
                      </a:r>
                      <a:r>
                        <a:rPr lang="ru-RU" sz="1200" dirty="0" smtClean="0">
                          <a:solidFill>
                            <a:srgbClr val="0070C0"/>
                          </a:solidFill>
                          <a:effectLst/>
                        </a:rPr>
                        <a:t>45% </a:t>
                      </a:r>
                      <a:r>
                        <a:rPr lang="ru-RU" sz="1200" dirty="0" smtClean="0">
                          <a:effectLst/>
                        </a:rPr>
                        <a:t>ОДНКНР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656" marR="34656" marT="0" marB="0"/>
                </a:tc>
              </a:tr>
              <a:tr h="306873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656" marR="3465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</a:rPr>
                        <a:t>7-е </a:t>
                      </a:r>
                      <a:r>
                        <a:rPr lang="ru-RU" sz="1200" kern="0" dirty="0" smtClean="0">
                          <a:effectLst/>
                        </a:rPr>
                        <a:t>классы</a:t>
                      </a:r>
                      <a:r>
                        <a:rPr lang="ru-RU" sz="1200" dirty="0" smtClean="0">
                          <a:effectLst/>
                        </a:rPr>
                        <a:t>-</a:t>
                      </a: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</a:rPr>
                        <a:t>377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656" marR="3465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</a:rPr>
                        <a:t>173</a:t>
                      </a:r>
                      <a:r>
                        <a:rPr lang="ru-RU" sz="1200" dirty="0" smtClean="0">
                          <a:effectLst/>
                        </a:rPr>
                        <a:t> – </a:t>
                      </a:r>
                      <a:r>
                        <a:rPr lang="ru-RU" sz="1200" dirty="0" smtClean="0">
                          <a:solidFill>
                            <a:srgbClr val="0070C0"/>
                          </a:solidFill>
                          <a:effectLst/>
                        </a:rPr>
                        <a:t>46% </a:t>
                      </a:r>
                      <a:r>
                        <a:rPr lang="ru-RU" sz="1200" dirty="0" smtClean="0">
                          <a:effectLst/>
                        </a:rPr>
                        <a:t>ОДНКНР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656" marR="34656" marT="0" marB="0"/>
                </a:tc>
              </a:tr>
              <a:tr h="306873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656" marR="3465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</a:rPr>
                        <a:t>8-е </a:t>
                      </a:r>
                      <a:r>
                        <a:rPr lang="ru-RU" sz="1200" kern="0" dirty="0" smtClean="0">
                          <a:effectLst/>
                        </a:rPr>
                        <a:t>классы</a:t>
                      </a:r>
                      <a:r>
                        <a:rPr lang="ru-RU" sz="1200" dirty="0" smtClean="0">
                          <a:effectLst/>
                        </a:rPr>
                        <a:t>-</a:t>
                      </a: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</a:rPr>
                        <a:t>369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656" marR="3465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</a:rPr>
                        <a:t>155</a:t>
                      </a:r>
                      <a:r>
                        <a:rPr lang="ru-RU" sz="1200" baseline="0" dirty="0" smtClean="0">
                          <a:solidFill>
                            <a:srgbClr val="C00000"/>
                          </a:solidFill>
                          <a:effectLst/>
                        </a:rPr>
                        <a:t> – </a:t>
                      </a:r>
                      <a:r>
                        <a:rPr lang="ru-RU" sz="1200" baseline="0" dirty="0" smtClean="0">
                          <a:solidFill>
                            <a:srgbClr val="0070C0"/>
                          </a:solidFill>
                          <a:effectLst/>
                        </a:rPr>
                        <a:t>42%,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где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есть ОДНКНР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656" marR="34656" marT="0" marB="0"/>
                </a:tc>
              </a:tr>
              <a:tr h="306873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656" marR="3465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</a:rPr>
                        <a:t>9-е </a:t>
                      </a:r>
                      <a:r>
                        <a:rPr lang="ru-RU" sz="1200" kern="0" dirty="0" smtClean="0">
                          <a:effectLst/>
                        </a:rPr>
                        <a:t>классы</a:t>
                      </a:r>
                      <a:r>
                        <a:rPr lang="ru-RU" sz="1200" kern="0" baseline="0" dirty="0" smtClean="0">
                          <a:effectLst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</a:rPr>
                        <a:t>-351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656" marR="3465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</a:rPr>
                        <a:t>118-</a:t>
                      </a:r>
                      <a:r>
                        <a:rPr lang="ru-RU" sz="1200" dirty="0" smtClean="0">
                          <a:solidFill>
                            <a:srgbClr val="0070C0"/>
                          </a:solidFill>
                          <a:effectLst/>
                        </a:rPr>
                        <a:t>33%,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где есть ОДНКНР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656" marR="34656" marT="0" marB="0"/>
                </a:tc>
              </a:tr>
              <a:tr h="389685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solidFill>
                            <a:schemeClr val="tx1"/>
                          </a:solidFill>
                          <a:effectLst/>
                        </a:rPr>
                        <a:t>Не отражена как отдельный предмет </a:t>
                      </a:r>
                      <a:r>
                        <a:rPr lang="ru-RU" sz="1200" kern="0" dirty="0" smtClean="0">
                          <a:solidFill>
                            <a:srgbClr val="C00000"/>
                          </a:solidFill>
                          <a:effectLst/>
                        </a:rPr>
                        <a:t>869 – 46%</a:t>
                      </a:r>
                      <a:endParaRPr lang="ru-RU" sz="1200" b="1" kern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656" marR="34656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656" marR="3465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</a:rPr>
                        <a:t>(Указать количество ОО)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</a:rPr>
                        <a:t>1862</a:t>
                      </a:r>
                      <a:r>
                        <a:rPr lang="ru-RU" sz="1200" dirty="0">
                          <a:effectLst/>
                        </a:rPr>
                        <a:t> класса, где отражена </a:t>
                      </a:r>
                      <a:r>
                        <a:rPr lang="ru-RU" sz="1200" dirty="0" smtClean="0">
                          <a:effectLst/>
                        </a:rPr>
                        <a:t>предмет. обл. ОДНКНР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656" marR="3465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5523"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solidFill>
                            <a:schemeClr val="tx1"/>
                          </a:solidFill>
                          <a:effectLst/>
                        </a:rPr>
                        <a:t>Форма реализации предметной области «Основы духовно-нравственной культуры народов России» (ОДНКНР)</a:t>
                      </a:r>
                      <a:endParaRPr lang="ru-RU" sz="1200" b="1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656" marR="3465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9685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solidFill>
                            <a:schemeClr val="tx1"/>
                          </a:solidFill>
                          <a:effectLst/>
                        </a:rPr>
                        <a:t>Как отдельный предмет </a:t>
                      </a:r>
                    </a:p>
                  </a:txBody>
                  <a:tcPr marL="34656" marR="34656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kern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656" marR="3465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</a:rPr>
                        <a:t>(Указать количество ОО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0" dirty="0">
                          <a:solidFill>
                            <a:srgbClr val="C00000"/>
                          </a:solidFill>
                          <a:effectLst/>
                        </a:rPr>
                        <a:t>274</a:t>
                      </a:r>
                      <a:endParaRPr lang="ru-RU" sz="1200" b="1" kern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656" marR="3465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3780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solidFill>
                            <a:schemeClr val="tx1"/>
                          </a:solidFill>
                          <a:effectLst/>
                        </a:rPr>
                        <a:t>Через включение в рабочие программы иных учебных предметов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solidFill>
                            <a:schemeClr val="tx1"/>
                          </a:solidFill>
                          <a:effectLst/>
                        </a:rPr>
                        <a:t> или элективных и факультативных курсов </a:t>
                      </a:r>
                      <a:r>
                        <a:rPr lang="ru-RU" sz="1200" kern="0" dirty="0" smtClean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endParaRPr lang="ru-RU" sz="1200" b="1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656" marR="34656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656" marR="3465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(Указать количество ОО)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36</a:t>
                      </a:r>
                      <a:r>
                        <a:rPr lang="ru-RU" sz="1200" dirty="0">
                          <a:effectLst/>
                        </a:rPr>
                        <a:t> ОО- через включение в рабочие программы иных учебных предметов</a:t>
                      </a:r>
                      <a:r>
                        <a:rPr lang="ru-RU" sz="1200" dirty="0" smtClean="0">
                          <a:effectLst/>
                        </a:rPr>
                        <a:t>;  </a:t>
                      </a:r>
                      <a:endParaRPr lang="ru-RU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21</a:t>
                      </a:r>
                      <a:r>
                        <a:rPr lang="ru-RU" sz="1200" dirty="0">
                          <a:effectLst/>
                        </a:rPr>
                        <a:t> ОО - через элективные курсы и факультативы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656" marR="3465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9685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solidFill>
                            <a:schemeClr val="tx1"/>
                          </a:solidFill>
                          <a:effectLst/>
                        </a:rPr>
                        <a:t>Через включение во внеурочную деятельность</a:t>
                      </a:r>
                      <a:endParaRPr lang="ru-RU" sz="1200" b="1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656" marR="34656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656" marR="3465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(Указать количество ОО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68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656" marR="3465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572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Учебный курс «Истоки» как основа предметной области ОДНКНР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 smtClean="0"/>
              <a:t>«Издательский Дом «Истоки» г. Москва (Учебные пособия по предмету «Истоки»)  </a:t>
            </a:r>
            <a:r>
              <a:rPr lang="ru-RU" sz="2000" b="1" dirty="0" smtClean="0"/>
              <a:t>входит в перечень организаций, осуществляющих издание учебных пособий, которые допускаются к использованию в образовательном процессе </a:t>
            </a:r>
            <a:r>
              <a:rPr lang="ru-RU" sz="2000" dirty="0" smtClean="0"/>
              <a:t>в имеющих государственную аккредитацию и реализующих образовательные программы общего образования образовательных учреждениях </a:t>
            </a:r>
            <a:r>
              <a:rPr lang="ru-RU" sz="2000" i="1" dirty="0" smtClean="0"/>
              <a:t>(</a:t>
            </a:r>
            <a:r>
              <a:rPr lang="ru-RU" sz="2000" i="1" dirty="0" smtClean="0">
                <a:solidFill>
                  <a:srgbClr val="FF0000"/>
                </a:solidFill>
              </a:rPr>
              <a:t>Приказ </a:t>
            </a:r>
            <a:r>
              <a:rPr lang="ru-RU" sz="2000" i="1" dirty="0" err="1" smtClean="0">
                <a:solidFill>
                  <a:srgbClr val="FF0000"/>
                </a:solidFill>
              </a:rPr>
              <a:t>Минобрнауки</a:t>
            </a:r>
            <a:r>
              <a:rPr lang="ru-RU" sz="2000" i="1" dirty="0" smtClean="0">
                <a:solidFill>
                  <a:srgbClr val="FF0000"/>
                </a:solidFill>
              </a:rPr>
              <a:t> РФ от </a:t>
            </a:r>
            <a:r>
              <a:rPr lang="ru-RU" sz="2000" i="1" u="sng" dirty="0" smtClean="0">
                <a:solidFill>
                  <a:srgbClr val="FF0000"/>
                </a:solidFill>
              </a:rPr>
              <a:t>03.03.2016 №НТ-19/08пр, п. 2 (№53</a:t>
            </a:r>
            <a:r>
              <a:rPr lang="ru-RU" sz="2000" i="1" u="sng" dirty="0" smtClean="0"/>
              <a:t>)</a:t>
            </a:r>
            <a:endParaRPr lang="ru-RU" sz="2000" i="1" u="sng" dirty="0"/>
          </a:p>
        </p:txBody>
      </p:sp>
    </p:spTree>
    <p:extLst>
      <p:ext uri="{BB962C8B-B14F-4D97-AF65-F5344CB8AC3E}">
        <p14:creationId xmlns:p14="http://schemas.microsoft.com/office/powerpoint/2010/main" val="10869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0063"/>
            <a:ext cx="7139135" cy="1347787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bg1"/>
                </a:solidFill>
              </a:rPr>
              <a:t>Воспитательные</a:t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> духовно-нравственные приоритеты программы «ИСТОКИ»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2160590"/>
            <a:ext cx="7344815" cy="4292746"/>
          </a:xfrm>
        </p:spPr>
        <p:txBody>
          <a:bodyPr>
            <a:normAutofit fontScale="77500" lnSpcReduction="2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ru-RU" sz="2400" b="1" dirty="0" smtClean="0"/>
              <a:t>Программа курса «Истоки» </a:t>
            </a:r>
            <a:r>
              <a:rPr lang="ru-RU" sz="2400" dirty="0" smtClean="0"/>
              <a:t>направлена на развитие внутреннего мира учащихся, в связи с чем ее содержание носит ценностно-ориентирующий характер и направлен на то, чтобы каждый учащийся осознал себя деятелем, субъектом сохранения и приумножения духовного, нравственного и социокультурного опыта Отечества.</a:t>
            </a:r>
            <a:endParaRPr lang="ru-RU" sz="2400" b="1" dirty="0" smtClean="0"/>
          </a:p>
          <a:p>
            <a:pPr algn="just" eaLnBrk="1" hangingPunct="1">
              <a:lnSpc>
                <a:spcPct val="90000"/>
              </a:lnSpc>
            </a:pPr>
            <a:r>
              <a:rPr lang="ru-RU" sz="2400" b="1" dirty="0" smtClean="0"/>
              <a:t>Целью курса «ИСТОКИ</a:t>
            </a:r>
            <a:r>
              <a:rPr lang="ru-RU" sz="2400" dirty="0" smtClean="0"/>
              <a:t>» является освоение школьниками системы ведущих ценностных ориентаций отечественной цивилизации, присоединение к ее устойчивому «ядру», «коду», а также к «смыслам» родной культуры.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2400" b="1" dirty="0" smtClean="0"/>
              <a:t>Курс «Истоки» призван </a:t>
            </a:r>
            <a:r>
              <a:rPr lang="ru-RU" sz="2400" dirty="0" smtClean="0"/>
              <a:t>воспитать качества патриотизма, гражданственности, устойчивой и бескорыстной привязанности к своему Отечеству, малой Родине, семье и соотечественникам, формировать ориентацию школьников на базовые духовно-нравственные ценности российской культуры и на этой основе помогать выработке у учащихся собственной жизненной позиции.</a:t>
            </a:r>
          </a:p>
        </p:txBody>
      </p:sp>
    </p:spTree>
    <p:extLst>
      <p:ext uri="{BB962C8B-B14F-4D97-AF65-F5344CB8AC3E}">
        <p14:creationId xmlns:p14="http://schemas.microsoft.com/office/powerpoint/2010/main" val="296651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dirty="0" smtClean="0"/>
              <a:t>Учебный курс «Истоки»в начальной школе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09598" y="1844824"/>
            <a:ext cx="6914729" cy="4536504"/>
          </a:xfrm>
        </p:spPr>
        <p:txBody>
          <a:bodyPr>
            <a:normAutofit fontScale="62500" lnSpcReduction="20000"/>
          </a:bodyPr>
          <a:lstStyle/>
          <a:p>
            <a:pPr algn="just" eaLnBrk="1" hangingPunct="1">
              <a:lnSpc>
                <a:spcPct val="120000"/>
              </a:lnSpc>
            </a:pPr>
            <a:r>
              <a:rPr lang="ru-RU" sz="2900" b="1" dirty="0" smtClean="0">
                <a:solidFill>
                  <a:srgbClr val="FF0000"/>
                </a:solidFill>
              </a:rPr>
              <a:t>1 класс-</a:t>
            </a:r>
            <a:r>
              <a:rPr lang="ru-RU" sz="2900" dirty="0" smtClean="0">
                <a:solidFill>
                  <a:srgbClr val="FF0000"/>
                </a:solidFill>
              </a:rPr>
              <a:t> </a:t>
            </a:r>
            <a:r>
              <a:rPr lang="ru-RU" sz="2900" dirty="0" smtClean="0"/>
              <a:t>первичное ознакомление с первичными </a:t>
            </a:r>
            <a:r>
              <a:rPr lang="ru-RU" sz="2900" b="1" i="1" u="sng" dirty="0" smtClean="0"/>
              <a:t>социокультурными категориями</a:t>
            </a:r>
            <a:r>
              <a:rPr lang="ru-RU" sz="2900" dirty="0" smtClean="0"/>
              <a:t> (Слово, Образ, Книга)</a:t>
            </a:r>
          </a:p>
          <a:p>
            <a:pPr algn="just" eaLnBrk="1" hangingPunct="1">
              <a:lnSpc>
                <a:spcPct val="120000"/>
              </a:lnSpc>
            </a:pPr>
            <a:r>
              <a:rPr lang="ru-RU" sz="2900" b="1" dirty="0" smtClean="0">
                <a:solidFill>
                  <a:srgbClr val="FF0000"/>
                </a:solidFill>
              </a:rPr>
              <a:t>2 класс</a:t>
            </a:r>
            <a:r>
              <a:rPr lang="ru-RU" sz="2900" dirty="0" smtClean="0">
                <a:solidFill>
                  <a:srgbClr val="FF0000"/>
                </a:solidFill>
              </a:rPr>
              <a:t> </a:t>
            </a:r>
            <a:r>
              <a:rPr lang="ru-RU" sz="2900" dirty="0" smtClean="0"/>
              <a:t>– раскрывается </a:t>
            </a:r>
            <a:r>
              <a:rPr lang="ru-RU" sz="2900" b="1" i="1" u="sng" dirty="0" smtClean="0"/>
              <a:t>смысл ценностей внешнего мира:</a:t>
            </a:r>
            <a:r>
              <a:rPr lang="ru-RU" sz="2900" dirty="0" smtClean="0"/>
              <a:t> как микросоциума, в котором живет и развивается ребенок («Родной очаг», «Родные просторы»), так и духовно-нравственного аспекта окружающей среды («Труд земной», «Труд души»).</a:t>
            </a:r>
          </a:p>
          <a:p>
            <a:pPr algn="just" eaLnBrk="1" hangingPunct="1">
              <a:lnSpc>
                <a:spcPct val="120000"/>
              </a:lnSpc>
            </a:pPr>
            <a:r>
              <a:rPr lang="ru-RU" sz="2900" b="1" dirty="0" smtClean="0">
                <a:solidFill>
                  <a:srgbClr val="FF0000"/>
                </a:solidFill>
              </a:rPr>
              <a:t>3 класс </a:t>
            </a:r>
            <a:r>
              <a:rPr lang="ru-RU" sz="2900" b="1" dirty="0" smtClean="0"/>
              <a:t>–</a:t>
            </a:r>
            <a:r>
              <a:rPr lang="ru-RU" sz="2900" dirty="0" smtClean="0"/>
              <a:t> ознакомление </a:t>
            </a:r>
            <a:r>
              <a:rPr lang="ru-RU" sz="2900" b="1" i="1" u="sng" dirty="0" smtClean="0"/>
              <a:t>с истоками ценностей внутреннего мира</a:t>
            </a:r>
            <a:r>
              <a:rPr lang="ru-RU" sz="2900" dirty="0" smtClean="0"/>
              <a:t> человека («Вера», «Надежда», «Любовь», «София»).</a:t>
            </a:r>
          </a:p>
          <a:p>
            <a:pPr algn="just" eaLnBrk="1" hangingPunct="1">
              <a:lnSpc>
                <a:spcPct val="120000"/>
              </a:lnSpc>
            </a:pPr>
            <a:r>
              <a:rPr lang="ru-RU" sz="2900" b="1" dirty="0" smtClean="0">
                <a:solidFill>
                  <a:srgbClr val="FF0000"/>
                </a:solidFill>
              </a:rPr>
              <a:t>4 класс</a:t>
            </a:r>
            <a:r>
              <a:rPr lang="ru-RU" sz="2900" dirty="0" smtClean="0">
                <a:solidFill>
                  <a:srgbClr val="FF0000"/>
                </a:solidFill>
              </a:rPr>
              <a:t> </a:t>
            </a:r>
            <a:r>
              <a:rPr lang="ru-RU" sz="2900" dirty="0" smtClean="0"/>
              <a:t>– знакомство </a:t>
            </a:r>
            <a:r>
              <a:rPr lang="ru-RU" sz="2900" b="1" i="1" u="sng" dirty="0" smtClean="0"/>
              <a:t>с истоками русских традиций</a:t>
            </a:r>
            <a:r>
              <a:rPr lang="ru-RU" sz="2900" dirty="0" smtClean="0"/>
              <a:t> как важнейшими механизмами сбережения и трансляции базовых социокультурных ценностей российской цивилизации.</a:t>
            </a:r>
            <a:r>
              <a:rPr lang="ru-RU" sz="2900" b="1" dirty="0" smtClean="0"/>
              <a:t> </a:t>
            </a:r>
          </a:p>
          <a:p>
            <a:pPr eaLnBrk="1" hangingPunct="1">
              <a:lnSpc>
                <a:spcPct val="80000"/>
              </a:lnSpc>
            </a:pPr>
            <a:endParaRPr lang="ru-RU" sz="2000" b="1" dirty="0" smtClean="0"/>
          </a:p>
          <a:p>
            <a:pPr eaLnBrk="1" hangingPunct="1">
              <a:lnSpc>
                <a:spcPct val="80000"/>
              </a:lnSpc>
            </a:pPr>
            <a:endParaRPr lang="ru-RU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46793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mtClean="0"/>
              <a:t>Основная школа</a:t>
            </a:r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6768751" cy="4340555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800" dirty="0" smtClean="0"/>
              <a:t>Открывается новый, второй концентр в познании </a:t>
            </a:r>
            <a:r>
              <a:rPr lang="ru-RU" sz="2800" i="1" dirty="0" smtClean="0"/>
              <a:t>социокультурных истоков</a:t>
            </a:r>
            <a:r>
              <a:rPr lang="ru-RU" sz="2800" dirty="0" smtClean="0"/>
              <a:t>: учащиеся присоединяются к тем устойчивым идеалам, формам и нормам социокультурной практики, которые веками придавали российской цивилизации стабильность, преемственность, уникальность и самобытность; приобщаются к </a:t>
            </a:r>
            <a:r>
              <a:rPr lang="ru-RU" sz="2800" i="1" dirty="0" smtClean="0"/>
              <a:t>главным категориям жизни Отечества. </a:t>
            </a:r>
          </a:p>
        </p:txBody>
      </p:sp>
    </p:spTree>
    <p:extLst>
      <p:ext uri="{BB962C8B-B14F-4D97-AF65-F5344CB8AC3E}">
        <p14:creationId xmlns:p14="http://schemas.microsoft.com/office/powerpoint/2010/main" val="23354514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99" y="260648"/>
            <a:ext cx="6347713" cy="1669752"/>
          </a:xfrm>
        </p:spPr>
        <p:txBody>
          <a:bodyPr/>
          <a:lstStyle/>
          <a:p>
            <a:pPr algn="ctr" eaLnBrk="1" hangingPunct="1"/>
            <a:r>
              <a:rPr lang="ru-RU" b="1" dirty="0" smtClean="0"/>
              <a:t>Основная школа «Истоки»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980728"/>
            <a:ext cx="7776864" cy="5760640"/>
          </a:xfrm>
        </p:spPr>
        <p:txBody>
          <a:bodyPr>
            <a:normAutofit fontScale="55000" lnSpcReduction="20000"/>
          </a:bodyPr>
          <a:lstStyle/>
          <a:p>
            <a:pPr algn="just" eaLnBrk="1" hangingPunct="1"/>
            <a:r>
              <a:rPr lang="ru-RU" sz="2800" b="1" dirty="0" smtClean="0">
                <a:solidFill>
                  <a:srgbClr val="FF0000"/>
                </a:solidFill>
              </a:rPr>
              <a:t>5 класс</a:t>
            </a:r>
            <a:r>
              <a:rPr lang="ru-RU" sz="2800" dirty="0" smtClean="0">
                <a:solidFill>
                  <a:srgbClr val="FF0000"/>
                </a:solidFill>
              </a:rPr>
              <a:t> – цикл «Семь чудес России», </a:t>
            </a:r>
            <a:r>
              <a:rPr lang="ru-RU" sz="2800" dirty="0" smtClean="0"/>
              <a:t>в рамках которого идет знакомство с семью выдающимися памятниками отечественной культуры и образа жизни, в каждом из которых «прочитывается» тот или иной </a:t>
            </a:r>
            <a:r>
              <a:rPr lang="ru-RU" sz="2800" b="1" i="1" u="sng" dirty="0" smtClean="0"/>
              <a:t>основополагающий идеал</a:t>
            </a:r>
            <a:r>
              <a:rPr lang="ru-RU" sz="2800" dirty="0" smtClean="0"/>
              <a:t> (лад, мерность, преображение, соборность, согласие, </a:t>
            </a:r>
            <a:r>
              <a:rPr lang="ru-RU" sz="2800" dirty="0" err="1" smtClean="0"/>
              <a:t>державность</a:t>
            </a:r>
            <a:r>
              <a:rPr lang="ru-RU" sz="2800" dirty="0" smtClean="0"/>
              <a:t> и т.д.)</a:t>
            </a:r>
          </a:p>
          <a:p>
            <a:pPr algn="just"/>
            <a:r>
              <a:rPr lang="ru-RU" sz="2800" b="1" dirty="0" smtClean="0">
                <a:solidFill>
                  <a:srgbClr val="FF0000"/>
                </a:solidFill>
              </a:rPr>
              <a:t>6 класс </a:t>
            </a:r>
            <a:r>
              <a:rPr lang="ru-RU" sz="2800" dirty="0" smtClean="0">
                <a:solidFill>
                  <a:srgbClr val="FF0000"/>
                </a:solidFill>
              </a:rPr>
              <a:t>- цикл </a:t>
            </a:r>
            <a:r>
              <a:rPr lang="ru-RU" sz="2800" dirty="0">
                <a:solidFill>
                  <a:srgbClr val="FF0000"/>
                </a:solidFill>
              </a:rPr>
              <a:t>«Слово и образ Отечества», </a:t>
            </a:r>
            <a:r>
              <a:rPr lang="ru-RU" sz="2800" dirty="0"/>
              <a:t>ученик уясняет «код» </a:t>
            </a:r>
            <a:r>
              <a:rPr lang="ru-RU" sz="2800" b="1" i="1" u="sng" dirty="0"/>
              <a:t>пространства </a:t>
            </a:r>
            <a:r>
              <a:rPr lang="ru-RU" sz="2800" dirty="0"/>
              <a:t>( края и земли, рубежи и пределы, образы территорий, памятные и приметные места и т.п.) и «ритмы» </a:t>
            </a:r>
            <a:r>
              <a:rPr lang="ru-RU" sz="2800" b="1" i="1" u="sng" dirty="0"/>
              <a:t>времени</a:t>
            </a:r>
            <a:r>
              <a:rPr lang="ru-RU" sz="2800" dirty="0"/>
              <a:t> (календарные системы, годичный и жизненный циклы, духовное и метафорическое прочтение времени) как важнейшие цивилизационные ценности, школьник учится видеть диалектику священного и мирского, религиозного и светского.</a:t>
            </a:r>
            <a:endParaRPr lang="ru-RU" sz="2800" b="1" i="1" u="sng" dirty="0"/>
          </a:p>
          <a:p>
            <a:pPr algn="just"/>
            <a:r>
              <a:rPr lang="ru-RU" sz="2800" b="1" dirty="0" smtClean="0">
                <a:solidFill>
                  <a:srgbClr val="FF0000"/>
                </a:solidFill>
              </a:rPr>
              <a:t>7 класс- </a:t>
            </a:r>
            <a:r>
              <a:rPr lang="ru-RU" sz="2800" dirty="0" smtClean="0">
                <a:solidFill>
                  <a:srgbClr val="FF0000"/>
                </a:solidFill>
              </a:rPr>
              <a:t>цикл </a:t>
            </a:r>
            <a:r>
              <a:rPr lang="ru-RU" sz="2800" dirty="0">
                <a:solidFill>
                  <a:srgbClr val="FF0000"/>
                </a:solidFill>
              </a:rPr>
              <a:t>«Дело и подвиг», </a:t>
            </a:r>
            <a:r>
              <a:rPr lang="ru-RU" sz="2800" dirty="0"/>
              <a:t>ученик призывается осознать истоки </a:t>
            </a:r>
            <a:r>
              <a:rPr lang="ru-RU" sz="2800" b="1" i="1" u="sng" dirty="0"/>
              <a:t>мастерства и предназначения дела</a:t>
            </a:r>
            <a:r>
              <a:rPr lang="ru-RU" sz="2800" dirty="0"/>
              <a:t> (земледелие, ремесло, ратное дело, священство, управление), а также </a:t>
            </a:r>
            <a:r>
              <a:rPr lang="ru-RU" sz="2800" b="1" i="1" u="sng" dirty="0"/>
              <a:t>смысл подвига</a:t>
            </a:r>
            <a:r>
              <a:rPr lang="ru-RU" sz="2800" dirty="0"/>
              <a:t> в его традиционном прочтении</a:t>
            </a:r>
            <a:r>
              <a:rPr lang="ru-RU" sz="2800" dirty="0" smtClean="0"/>
              <a:t>.</a:t>
            </a:r>
          </a:p>
          <a:p>
            <a:pPr algn="just"/>
            <a:r>
              <a:rPr lang="ru-RU" sz="2800" dirty="0" smtClean="0">
                <a:solidFill>
                  <a:srgbClr val="FF0000"/>
                </a:solidFill>
              </a:rPr>
              <a:t>8 класс- цикл </a:t>
            </a:r>
            <a:r>
              <a:rPr lang="ru-RU" sz="2800" b="1" dirty="0">
                <a:solidFill>
                  <a:srgbClr val="FF0000"/>
                </a:solidFill>
              </a:rPr>
              <a:t>«Истоки творчества»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/>
              <a:t>, школьник осваивает важнейшие проявления творческой деятельности человека и ее плоды (литература, искусство, музыка, иконопись, зодчество и </a:t>
            </a:r>
            <a:r>
              <a:rPr lang="ru-RU" sz="2800" dirty="0" err="1"/>
              <a:t>д.р</a:t>
            </a:r>
            <a:r>
              <a:rPr lang="ru-RU" sz="2800" dirty="0"/>
              <a:t>.), учится прочитывать язык </a:t>
            </a:r>
            <a:r>
              <a:rPr lang="ru-RU" sz="2800" b="1" i="1" u="sng" dirty="0"/>
              <a:t>знака – символа- образа</a:t>
            </a:r>
            <a:r>
              <a:rPr lang="ru-RU" sz="2800" dirty="0"/>
              <a:t> в отечественной культуре и искусстве, осознавать культуру как </a:t>
            </a:r>
            <a:r>
              <a:rPr lang="ru-RU" sz="2800" b="1" dirty="0"/>
              <a:t>текст</a:t>
            </a:r>
            <a:r>
              <a:rPr lang="ru-RU" sz="2800" dirty="0"/>
              <a:t>, понимать ее духовные, эстетические и этические идеалы.</a:t>
            </a:r>
          </a:p>
          <a:p>
            <a:pPr algn="just"/>
            <a:r>
              <a:rPr lang="ru-RU" sz="2800" dirty="0" smtClean="0">
                <a:solidFill>
                  <a:srgbClr val="FF0000"/>
                </a:solidFill>
              </a:rPr>
              <a:t>9 класс - цикл </a:t>
            </a:r>
            <a:r>
              <a:rPr lang="ru-RU" sz="2800" b="1" dirty="0">
                <a:solidFill>
                  <a:srgbClr val="FF0000"/>
                </a:solidFill>
              </a:rPr>
              <a:t>«В поисках истины</a:t>
            </a:r>
            <a:r>
              <a:rPr lang="ru-RU" sz="2800" dirty="0">
                <a:solidFill>
                  <a:srgbClr val="FF0000"/>
                </a:solidFill>
              </a:rPr>
              <a:t>»</a:t>
            </a:r>
            <a:r>
              <a:rPr lang="ru-RU" sz="2800" dirty="0"/>
              <a:t> учащиеся знакомятся с </a:t>
            </a:r>
            <a:r>
              <a:rPr lang="ru-RU" sz="2800" b="1" i="1" u="sng" dirty="0"/>
              <a:t>путями к истине</a:t>
            </a:r>
            <a:r>
              <a:rPr lang="ru-RU" sz="2800" dirty="0"/>
              <a:t>, которыми веками шел русский человек, осознают роль и место мифа, религии, научного знания, подводятся к пониманию социокультурных смыслов науки, уяснению места </a:t>
            </a:r>
            <a:r>
              <a:rPr lang="ru-RU" sz="2800" b="1" i="1" u="sng" dirty="0"/>
              <a:t>религии и науки в ценностном ядре цивилизации,</a:t>
            </a:r>
            <a:r>
              <a:rPr lang="ru-RU" sz="2800" dirty="0"/>
              <a:t> выходят на осознание антропоцентризма и </a:t>
            </a:r>
            <a:r>
              <a:rPr lang="ru-RU" sz="2800" dirty="0" err="1"/>
              <a:t>христоцентризма</a:t>
            </a:r>
            <a:r>
              <a:rPr lang="ru-RU" sz="2800" dirty="0"/>
              <a:t> как важнейших принципов поиска Истины.</a:t>
            </a:r>
          </a:p>
          <a:p>
            <a:pPr algn="just"/>
            <a:endParaRPr lang="ru-RU" sz="2800" dirty="0"/>
          </a:p>
          <a:p>
            <a:pPr algn="just" eaLnBrk="1" hangingPunct="1"/>
            <a:endParaRPr lang="ru-RU" sz="2800" dirty="0" smtClean="0"/>
          </a:p>
          <a:p>
            <a:pPr eaLnBrk="1" hangingPunct="1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808962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Закон РФ «Об Образовании в России» от 29 декабря 2012г. № 273-ФЗ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/>
              <a:t>	Статья 2. Основные понятия, используемые в настоящем Федеральном законе</a:t>
            </a:r>
          </a:p>
          <a:p>
            <a:pPr algn="just"/>
            <a:r>
              <a:rPr lang="ru-RU" dirty="0" smtClean="0"/>
              <a:t>1) </a:t>
            </a:r>
            <a:r>
              <a:rPr lang="ru-RU" b="1" u="sng" dirty="0" smtClean="0"/>
              <a:t>Образование</a:t>
            </a:r>
            <a:r>
              <a:rPr lang="ru-RU" dirty="0" smtClean="0"/>
              <a:t> – </a:t>
            </a:r>
            <a:r>
              <a:rPr lang="ru-RU" b="1" u="sng" dirty="0" smtClean="0"/>
              <a:t>единый целенаправленный процесс воспитания и обучения, являющийся общественно-значимым благом</a:t>
            </a:r>
            <a:r>
              <a:rPr lang="ru-RU" b="1" dirty="0" smtClean="0"/>
              <a:t> </a:t>
            </a:r>
            <a:r>
              <a:rPr lang="ru-RU" dirty="0" smtClean="0"/>
              <a:t>и осуществляемый в интересах человека, семьи, общества и государства, а также </a:t>
            </a:r>
            <a:r>
              <a:rPr lang="ru-RU" b="1" dirty="0" smtClean="0"/>
              <a:t>совокупность</a:t>
            </a:r>
            <a:r>
              <a:rPr lang="ru-RU" dirty="0" smtClean="0"/>
              <a:t> приобретаемых знаний, умений, навыков, </a:t>
            </a:r>
            <a:r>
              <a:rPr lang="ru-RU" b="1" u="sng" dirty="0" smtClean="0"/>
              <a:t>ценностных установок</a:t>
            </a:r>
            <a:r>
              <a:rPr lang="ru-RU" dirty="0" smtClean="0"/>
              <a:t>, опыта деятельности и компетенции определенных объема и сложности </a:t>
            </a:r>
            <a:r>
              <a:rPr lang="ru-RU" b="1" u="sng" dirty="0" smtClean="0"/>
              <a:t>в целях </a:t>
            </a:r>
            <a:r>
              <a:rPr lang="ru-RU" dirty="0" smtClean="0"/>
              <a:t>интеллектуального, </a:t>
            </a:r>
            <a:r>
              <a:rPr lang="ru-RU" b="1" u="sng" dirty="0" smtClean="0"/>
              <a:t>духовно-нравственного</a:t>
            </a:r>
            <a:r>
              <a:rPr lang="ru-RU" dirty="0" smtClean="0"/>
              <a:t>, творческого, физического и (или) профессионального </a:t>
            </a:r>
            <a:r>
              <a:rPr lang="ru-RU" b="1" u="sng" dirty="0" smtClean="0"/>
              <a:t>развити</a:t>
            </a:r>
            <a:r>
              <a:rPr lang="ru-RU" b="1" dirty="0" smtClean="0"/>
              <a:t>я человека</a:t>
            </a:r>
            <a:r>
              <a:rPr lang="ru-RU" dirty="0" smtClean="0"/>
              <a:t>, удовлетворения его образовательных потребностей и интересов;</a:t>
            </a:r>
          </a:p>
          <a:p>
            <a:pPr algn="just"/>
            <a:r>
              <a:rPr lang="ru-RU" dirty="0" smtClean="0"/>
              <a:t>2) </a:t>
            </a:r>
            <a:r>
              <a:rPr lang="ru-RU" b="1" u="sng" dirty="0" smtClean="0"/>
              <a:t>воспитание</a:t>
            </a:r>
            <a:r>
              <a:rPr lang="ru-RU" dirty="0" smtClean="0"/>
              <a:t> – деятельность, направленная на развитие личности, создание условий для самоопределения и социализации обучающегося на основе </a:t>
            </a:r>
            <a:r>
              <a:rPr lang="ru-RU" dirty="0" err="1" smtClean="0"/>
              <a:t>социокультурных</a:t>
            </a:r>
            <a:r>
              <a:rPr lang="ru-RU" dirty="0" smtClean="0"/>
              <a:t>, </a:t>
            </a:r>
            <a:r>
              <a:rPr lang="ru-RU" b="1" dirty="0" smtClean="0"/>
              <a:t>духовно-нравственных ценностей </a:t>
            </a:r>
            <a:r>
              <a:rPr lang="ru-RU" dirty="0" smtClean="0"/>
              <a:t>и принятых в обществе правил и норм поведения в интересах человека, семьи, общества и государства.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893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dirty="0" smtClean="0"/>
              <a:t>Истоки» -10, 11 классы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772816"/>
            <a:ext cx="7200800" cy="4536504"/>
          </a:xfrm>
        </p:spPr>
        <p:txBody>
          <a:bodyPr>
            <a:normAutofit fontScale="92500" lnSpcReduction="10000"/>
          </a:bodyPr>
          <a:lstStyle/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800" b="1" dirty="0" smtClean="0"/>
              <a:t>10 класс-</a:t>
            </a:r>
            <a:r>
              <a:rPr lang="ru-RU" sz="2800" dirty="0" smtClean="0"/>
              <a:t> знакомство с основными категориями и ценностями управленческой культуры, осознают смысл первоначального </a:t>
            </a:r>
            <a:r>
              <a:rPr lang="ru-RU" sz="2800" dirty="0" err="1" smtClean="0"/>
              <a:t>контекства</a:t>
            </a:r>
            <a:r>
              <a:rPr lang="ru-RU" sz="2800" dirty="0" smtClean="0"/>
              <a:t> категорий Истоков.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800" b="1" dirty="0" smtClean="0"/>
              <a:t>11 класс-</a:t>
            </a:r>
            <a:r>
              <a:rPr lang="ru-RU" sz="2800" dirty="0" smtClean="0"/>
              <a:t> происходит осмысление </a:t>
            </a:r>
            <a:r>
              <a:rPr lang="ru-RU" sz="2800" dirty="0" err="1" smtClean="0"/>
              <a:t>социокультурного</a:t>
            </a:r>
            <a:r>
              <a:rPr lang="ru-RU" sz="2800" dirty="0" smtClean="0"/>
              <a:t> опыта нашего народа, основанного на преемственности неизменных ценностей.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800" b="1" dirty="0" smtClean="0"/>
              <a:t>Таким образом, в основной школе завершается второй концентр изучения учебного курса «Истоки».</a:t>
            </a:r>
          </a:p>
        </p:txBody>
      </p:sp>
    </p:spTree>
    <p:extLst>
      <p:ext uri="{BB962C8B-B14F-4D97-AF65-F5344CB8AC3E}">
        <p14:creationId xmlns:p14="http://schemas.microsoft.com/office/powerpoint/2010/main" val="8043355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mtClean="0"/>
              <a:t>Третий уровень</a:t>
            </a:r>
          </a:p>
        </p:txBody>
      </p:sp>
      <p:sp>
        <p:nvSpPr>
          <p:cNvPr id="25603" name="Содержимое 2"/>
          <p:cNvSpPr>
            <a:spLocks noGrp="1"/>
          </p:cNvSpPr>
          <p:nvPr>
            <p:ph idx="1"/>
          </p:nvPr>
        </p:nvSpPr>
        <p:spPr>
          <a:xfrm>
            <a:off x="609599" y="1628800"/>
            <a:ext cx="6347714" cy="4412563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3200" dirty="0" smtClean="0"/>
              <a:t>В начальном профессиональном образовании («Истоки мастерства») развивается профессиональное достоинство будущих представителей рабочих профессий, уверенность в престижности и высокой миссии любой рабочей профессии.</a:t>
            </a:r>
          </a:p>
        </p:txBody>
      </p:sp>
    </p:spTree>
    <p:extLst>
      <p:ext uri="{BB962C8B-B14F-4D97-AF65-F5344CB8AC3E}">
        <p14:creationId xmlns:p14="http://schemas.microsoft.com/office/powerpoint/2010/main" val="14052851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7" y="404664"/>
            <a:ext cx="6696744" cy="152573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Предметная область ОДНКНР</a:t>
            </a:r>
            <a:br>
              <a:rPr lang="ru-RU" dirty="0" smtClean="0"/>
            </a:br>
            <a:r>
              <a:rPr lang="ru-RU" dirty="0" smtClean="0"/>
              <a:t>Курс ОРКСЭ и курс «Истоки»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6459244"/>
              </p:ext>
            </p:extLst>
          </p:nvPr>
        </p:nvGraphicFramePr>
        <p:xfrm>
          <a:off x="251520" y="1628801"/>
          <a:ext cx="7776864" cy="41379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/>
                <a:gridCol w="3888432"/>
              </a:tblGrid>
              <a:tr h="648071">
                <a:tc>
                  <a:txBody>
                    <a:bodyPr/>
                    <a:lstStyle/>
                    <a:p>
                      <a:r>
                        <a:rPr lang="ru-RU" dirty="0" smtClean="0"/>
                        <a:t>ОРКСЭ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«Истоки»</a:t>
                      </a:r>
                      <a:endParaRPr lang="ru-RU" dirty="0"/>
                    </a:p>
                  </a:txBody>
                  <a:tcPr/>
                </a:tc>
              </a:tr>
              <a:tr h="3489860"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Цель: формирование</a:t>
                      </a:r>
                      <a:r>
                        <a:rPr lang="ru-RU" sz="1400" dirty="0" smtClean="0"/>
                        <a:t> у обучающихся 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мотиваций к осознанному нравственному поведению</a:t>
                      </a:r>
                      <a:r>
                        <a:rPr lang="ru-RU" sz="1400" dirty="0" smtClean="0"/>
                        <a:t>, основанному на знании и уважении 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культуры </a:t>
                      </a:r>
                      <a:r>
                        <a:rPr lang="ru-RU" sz="1400" dirty="0" smtClean="0"/>
                        <a:t>и религиозных 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традиций</a:t>
                      </a:r>
                      <a:r>
                        <a:rPr lang="ru-RU" sz="1400" dirty="0" smtClean="0"/>
                        <a:t> многонационального народа России, а также 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диалогу</a:t>
                      </a:r>
                      <a:r>
                        <a:rPr lang="ru-RU" sz="1400" dirty="0" smtClean="0"/>
                        <a:t> с представителями других культур и мировоззрений</a:t>
                      </a:r>
                    </a:p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/>
                        <a:t>Цель курса «ИСТОКИ</a:t>
                      </a:r>
                      <a:r>
                        <a:rPr lang="ru-RU" sz="1600" dirty="0" smtClean="0"/>
                        <a:t>» -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освоение школьниками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системы ведущих ценностных ориентаций отечественной цивилизации</a:t>
                      </a:r>
                      <a:r>
                        <a:rPr lang="ru-RU" sz="1600" dirty="0" smtClean="0"/>
                        <a:t>, присоединение к ее устойчивому «ядру», «коду», а также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к «смыслам» родной культуры.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651553"/>
              </p:ext>
            </p:extLst>
          </p:nvPr>
        </p:nvGraphicFramePr>
        <p:xfrm>
          <a:off x="251520" y="4005064"/>
          <a:ext cx="7776864" cy="2438400"/>
        </p:xfrm>
        <a:graphic>
          <a:graphicData uri="http://schemas.openxmlformats.org/drawingml/2006/table">
            <a:tbl>
              <a:tblPr/>
              <a:tblGrid>
                <a:gridCol w="3888432"/>
                <a:gridCol w="3888432"/>
              </a:tblGrid>
              <a:tr h="2286000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Содержание всех модулей </a:t>
                      </a:r>
                      <a:r>
                        <a:rPr lang="ru-RU" sz="1400" b="1" dirty="0" smtClean="0"/>
                        <a:t>курса ОРКСЭ</a:t>
                      </a:r>
                      <a:r>
                        <a:rPr lang="ru-RU" sz="1400" dirty="0" smtClean="0"/>
                        <a:t> группируется вокруг </a:t>
                      </a:r>
                      <a:r>
                        <a:rPr lang="ru-RU" sz="1400" u="sng" dirty="0" smtClean="0">
                          <a:solidFill>
                            <a:schemeClr val="tx1"/>
                          </a:solidFill>
                        </a:rPr>
                        <a:t>базовых национальных ценностей: </a:t>
                      </a:r>
                      <a:r>
                        <a:rPr lang="ru-RU" sz="1400" dirty="0" smtClean="0"/>
                        <a:t>1)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 Отечество; 2) семья; 3) культурная традиция …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Курс «Истоки» призван </a:t>
                      </a:r>
                      <a:r>
                        <a:rPr lang="ru-RU" sz="1400" dirty="0" smtClean="0"/>
                        <a:t>воспитать качества патриотизма, гражданственности, устойчивой и бескорыстной привязанности к своему 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Отечеству, малой Родине, семье и соотечественникам, </a:t>
                      </a:r>
                      <a:r>
                        <a:rPr lang="ru-RU" sz="1400" dirty="0" smtClean="0"/>
                        <a:t>формировать ориентацию школьников </a:t>
                      </a:r>
                      <a:r>
                        <a:rPr lang="ru-RU" sz="1400" u="sng" dirty="0" smtClean="0">
                          <a:solidFill>
                            <a:srgbClr val="FF0000"/>
                          </a:solidFill>
                        </a:rPr>
                        <a:t>на базовые духовно-нравственные ценности российской культуры</a:t>
                      </a:r>
                      <a:r>
                        <a:rPr lang="ru-RU" sz="1400" u="sng" dirty="0" smtClean="0"/>
                        <a:t> </a:t>
                      </a:r>
                      <a:r>
                        <a:rPr lang="ru-RU" sz="1400" dirty="0" smtClean="0"/>
                        <a:t>и на этой основе помогать выработке у учащихся собственной жизненной позиции.</a:t>
                      </a:r>
                    </a:p>
                    <a:p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369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251521" y="285750"/>
            <a:ext cx="7992888" cy="1071563"/>
          </a:xfrm>
        </p:spPr>
        <p:txBody>
          <a:bodyPr lIns="91440" rIns="91440" bIns="45720">
            <a:normAutofit fontScale="90000"/>
          </a:bodyPr>
          <a:lstStyle/>
          <a:p>
            <a:pPr algn="ctr"/>
            <a:r>
              <a:rPr lang="ru-RU" sz="1800" b="1" dirty="0" smtClean="0">
                <a:solidFill>
                  <a:srgbClr val="C00000"/>
                </a:solidFill>
              </a:rPr>
              <a:t>Федеральный Государственный Образовательный стандарт начального общего образования, утвержден приказом Министерства образования и науки РФ от  6 октября 2009г., № 373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	</a:t>
            </a:r>
          </a:p>
        </p:txBody>
      </p:sp>
      <p:sp>
        <p:nvSpPr>
          <p:cNvPr id="13315" name="Rectangle 3"/>
          <p:cNvSpPr>
            <a:spLocks noGrp="1"/>
          </p:cNvSpPr>
          <p:nvPr>
            <p:ph idx="1"/>
          </p:nvPr>
        </p:nvSpPr>
        <p:spPr>
          <a:xfrm>
            <a:off x="323529" y="1268412"/>
            <a:ext cx="7776864" cy="511291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ru-RU" sz="2000" b="1" dirty="0" smtClean="0">
                <a:solidFill>
                  <a:schemeClr val="accent1"/>
                </a:solidFill>
              </a:rPr>
              <a:t>Духовно-нравственное воспитание - </a:t>
            </a:r>
            <a:r>
              <a:rPr lang="ru-RU" sz="2000" b="1" dirty="0" smtClean="0"/>
              <a:t>это педагогически организованный процесс формирования у школьников базовых национальных ценностей, имеющих иерархическую структуру и сложную организацию. Носителями этих ценностей является многонациональный народ Российской Федерации, государство, семья, культурно-территориальные сообщества, традиционные российские религиозные объединения, мировое сообщество</a:t>
            </a:r>
            <a:r>
              <a:rPr lang="ru-RU" sz="2000" dirty="0" smtClean="0"/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2000" b="1" dirty="0" smtClean="0">
                <a:solidFill>
                  <a:schemeClr val="accent1"/>
                </a:solidFill>
              </a:rPr>
              <a:t>Духовно-нравственное развитие</a:t>
            </a:r>
            <a:r>
              <a:rPr lang="ru-RU" sz="2000" b="1" dirty="0" smtClean="0"/>
              <a:t> – это формирование умений на основе этих ценностей выстраивать отношения к себе, другим людям, обществу, государству, Отечеству, миру в целом.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2000" b="1" dirty="0" smtClean="0">
                <a:solidFill>
                  <a:schemeClr val="accent1"/>
                </a:solidFill>
              </a:rPr>
              <a:t>В процессе обучения</a:t>
            </a:r>
            <a:r>
              <a:rPr lang="ru-RU" sz="2000" b="1" dirty="0" smtClean="0"/>
              <a:t> формируются знания о ценностях российского народа, его духовных, культурных традиций</a:t>
            </a:r>
          </a:p>
        </p:txBody>
      </p:sp>
    </p:spTree>
    <p:extLst>
      <p:ext uri="{BB962C8B-B14F-4D97-AF65-F5344CB8AC3E}">
        <p14:creationId xmlns:p14="http://schemas.microsoft.com/office/powerpoint/2010/main" val="187589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260648"/>
            <a:ext cx="6347713" cy="166975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«Концепция духовно-нравственного развития и воспитания личности гражданина России»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i="1" dirty="0" smtClean="0"/>
              <a:t>	</a:t>
            </a:r>
            <a:r>
              <a:rPr lang="ru-RU" i="1" u="sng" dirty="0" smtClean="0"/>
              <a:t>Концепция определяет</a:t>
            </a:r>
            <a:r>
              <a:rPr lang="ru-RU" i="1" dirty="0" smtClean="0"/>
              <a:t>:</a:t>
            </a:r>
            <a:endParaRPr lang="ru-RU" dirty="0" smtClean="0"/>
          </a:p>
          <a:p>
            <a:pPr algn="just"/>
            <a:r>
              <a:rPr lang="ru-RU" i="1" dirty="0" smtClean="0"/>
              <a:t>характер современного национального воспитательного идеала; </a:t>
            </a:r>
            <a:endParaRPr lang="ru-RU" dirty="0" smtClean="0"/>
          </a:p>
          <a:p>
            <a:pPr algn="just"/>
            <a:r>
              <a:rPr lang="ru-RU" i="1" dirty="0" smtClean="0"/>
              <a:t>цели и задачи духовно-нравственного развития и воспитания детей и молодежи; </a:t>
            </a:r>
            <a:endParaRPr lang="ru-RU" dirty="0" smtClean="0"/>
          </a:p>
          <a:p>
            <a:pPr algn="just"/>
            <a:r>
              <a:rPr lang="ru-RU" i="1" dirty="0" smtClean="0"/>
              <a:t>систему базовых национальных ценностей, на основе которых возможна духовно-нравственная консолидация многонационального народа Российской Федерации;</a:t>
            </a:r>
            <a:endParaRPr lang="ru-RU" dirty="0" smtClean="0"/>
          </a:p>
          <a:p>
            <a:pPr algn="just"/>
            <a:r>
              <a:rPr lang="ru-RU" i="1" dirty="0" smtClean="0"/>
              <a:t>основные социально-педагогические условия и принципы духовно-нравственного развития и воспитания обучающихся».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185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188640"/>
            <a:ext cx="6347713" cy="64807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Базовые национальные ценности: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836712"/>
            <a:ext cx="7704856" cy="5544616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6400" b="1" dirty="0">
                <a:solidFill>
                  <a:srgbClr val="C00000"/>
                </a:solidFill>
              </a:rPr>
              <a:t>П</a:t>
            </a:r>
            <a:r>
              <a:rPr lang="ru-RU" sz="6400" b="1" dirty="0" smtClean="0">
                <a:solidFill>
                  <a:srgbClr val="C00000"/>
                </a:solidFill>
              </a:rPr>
              <a:t>атриотизм</a:t>
            </a:r>
            <a:r>
              <a:rPr lang="ru-RU" sz="6400" b="1" dirty="0" smtClean="0"/>
              <a:t> – любовь к России, к своему народу, к своей малой Родине, служение Отечеству;</a:t>
            </a:r>
          </a:p>
          <a:p>
            <a:pPr algn="just"/>
            <a:r>
              <a:rPr lang="ru-RU" sz="6400" b="1" dirty="0">
                <a:solidFill>
                  <a:srgbClr val="C00000"/>
                </a:solidFill>
              </a:rPr>
              <a:t>С</a:t>
            </a:r>
            <a:r>
              <a:rPr lang="ru-RU" sz="6400" b="1" dirty="0" smtClean="0">
                <a:solidFill>
                  <a:srgbClr val="C00000"/>
                </a:solidFill>
              </a:rPr>
              <a:t>оциальная солидарность </a:t>
            </a:r>
            <a:r>
              <a:rPr lang="ru-RU" sz="6400" b="1" dirty="0" smtClean="0"/>
              <a:t>– свобода личная и национальная, доверие к людям, институтам государства и гражданского общества, справедливость, милосердие, честь, достоинство;</a:t>
            </a:r>
          </a:p>
          <a:p>
            <a:pPr algn="just"/>
            <a:r>
              <a:rPr lang="ru-RU" sz="6400" b="1" dirty="0">
                <a:solidFill>
                  <a:srgbClr val="C00000"/>
                </a:solidFill>
              </a:rPr>
              <a:t>Г</a:t>
            </a:r>
            <a:r>
              <a:rPr lang="ru-RU" sz="6400" b="1" dirty="0" smtClean="0">
                <a:solidFill>
                  <a:srgbClr val="C00000"/>
                </a:solidFill>
              </a:rPr>
              <a:t>ражданственность </a:t>
            </a:r>
            <a:r>
              <a:rPr lang="ru-RU" sz="6400" b="1" dirty="0" smtClean="0"/>
              <a:t>– служение Отечеству, правовое государство, гражданское общество, закон и правопорядок, поликультурный мир, свобода совести и вероисповедания;</a:t>
            </a:r>
          </a:p>
          <a:p>
            <a:pPr algn="just"/>
            <a:r>
              <a:rPr lang="ru-RU" sz="6400" b="1" dirty="0" smtClean="0">
                <a:solidFill>
                  <a:srgbClr val="C00000"/>
                </a:solidFill>
              </a:rPr>
              <a:t>Семья </a:t>
            </a:r>
            <a:r>
              <a:rPr lang="ru-RU" sz="6400" b="1" dirty="0" smtClean="0"/>
              <a:t>– любовь и верность, здоровье, достаток, уважение к родителям, забота о старших и младших, забота о продолжении рода;</a:t>
            </a:r>
          </a:p>
          <a:p>
            <a:pPr algn="just"/>
            <a:r>
              <a:rPr lang="ru-RU" sz="6400" b="1" dirty="0">
                <a:solidFill>
                  <a:srgbClr val="C00000"/>
                </a:solidFill>
              </a:rPr>
              <a:t>Т</a:t>
            </a:r>
            <a:r>
              <a:rPr lang="ru-RU" sz="6400" b="1" dirty="0" smtClean="0">
                <a:solidFill>
                  <a:srgbClr val="C00000"/>
                </a:solidFill>
              </a:rPr>
              <a:t>руд и творчество </a:t>
            </a:r>
            <a:r>
              <a:rPr lang="ru-RU" sz="6400" b="1" dirty="0" smtClean="0"/>
              <a:t>– уважение к труду, творчество и созидание, целеустремлённость и настойчивость;</a:t>
            </a:r>
          </a:p>
          <a:p>
            <a:pPr algn="just"/>
            <a:r>
              <a:rPr lang="ru-RU" sz="6400" b="1" dirty="0">
                <a:solidFill>
                  <a:srgbClr val="C00000"/>
                </a:solidFill>
              </a:rPr>
              <a:t>Н</a:t>
            </a:r>
            <a:r>
              <a:rPr lang="ru-RU" sz="6400" b="1" dirty="0" smtClean="0">
                <a:solidFill>
                  <a:srgbClr val="C00000"/>
                </a:solidFill>
              </a:rPr>
              <a:t>аука </a:t>
            </a:r>
            <a:r>
              <a:rPr lang="ru-RU" sz="6400" b="1" dirty="0" smtClean="0"/>
              <a:t>– ценность знания, стремление к истине, научная картина мира;</a:t>
            </a:r>
          </a:p>
          <a:p>
            <a:pPr algn="just"/>
            <a:r>
              <a:rPr lang="ru-RU" sz="6400" b="1" dirty="0" smtClean="0">
                <a:solidFill>
                  <a:srgbClr val="C00000"/>
                </a:solidFill>
              </a:rPr>
              <a:t>Традиционные российские религии </a:t>
            </a:r>
            <a:r>
              <a:rPr lang="ru-RU" sz="6400" b="1" dirty="0" smtClean="0"/>
              <a:t>– представления о вере, духовности, религиозной жизни человека, ценности религиозного мировоззрения, толерантности, формируемые на основе межконфессионального диалога; </a:t>
            </a:r>
          </a:p>
          <a:p>
            <a:pPr algn="just"/>
            <a:r>
              <a:rPr lang="ru-RU" sz="6400" b="1" dirty="0">
                <a:solidFill>
                  <a:srgbClr val="C00000"/>
                </a:solidFill>
              </a:rPr>
              <a:t>И</a:t>
            </a:r>
            <a:r>
              <a:rPr lang="ru-RU" sz="6400" b="1" dirty="0" smtClean="0">
                <a:solidFill>
                  <a:srgbClr val="C00000"/>
                </a:solidFill>
              </a:rPr>
              <a:t>скусство и литература </a:t>
            </a:r>
            <a:r>
              <a:rPr lang="ru-RU" sz="6400" b="1" dirty="0" smtClean="0"/>
              <a:t>– красота, гармония, духовный мир человека, нравственный выбор, смысл жизни, эстетическое развитие, этическое развитие;</a:t>
            </a:r>
          </a:p>
          <a:p>
            <a:pPr algn="just"/>
            <a:r>
              <a:rPr lang="ru-RU" sz="6400" b="1" dirty="0" smtClean="0">
                <a:solidFill>
                  <a:srgbClr val="C00000"/>
                </a:solidFill>
              </a:rPr>
              <a:t> Природа </a:t>
            </a:r>
            <a:r>
              <a:rPr lang="ru-RU" sz="6400" b="1" dirty="0" smtClean="0"/>
              <a:t>– эволюция, родная земля, заповедная природа, планета Земля, экологическое сознание;</a:t>
            </a:r>
          </a:p>
          <a:p>
            <a:pPr algn="just"/>
            <a:r>
              <a:rPr lang="ru-RU" sz="6400" b="1" dirty="0">
                <a:solidFill>
                  <a:srgbClr val="C00000"/>
                </a:solidFill>
              </a:rPr>
              <a:t>Ч</a:t>
            </a:r>
            <a:r>
              <a:rPr lang="ru-RU" sz="6400" b="1" dirty="0" smtClean="0">
                <a:solidFill>
                  <a:srgbClr val="C00000"/>
                </a:solidFill>
              </a:rPr>
              <a:t>еловечество </a:t>
            </a:r>
            <a:r>
              <a:rPr lang="ru-RU" sz="6400" b="1" dirty="0" smtClean="0"/>
              <a:t>– мир во всем мире, многообразие культур и народов, прогресс человечества, международное сотрудничество.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528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404664"/>
            <a:ext cx="6347713" cy="1296144"/>
          </a:xfrm>
        </p:spPr>
        <p:txBody>
          <a:bodyPr>
            <a:normAutofit/>
          </a:bodyPr>
          <a:lstStyle/>
          <a:p>
            <a:r>
              <a:rPr lang="ru-RU" dirty="0" smtClean="0"/>
              <a:t>Цель и конечный результат деятельности школы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00808"/>
            <a:ext cx="6840760" cy="4896544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/>
              <a:t>Видится сегодня не только в «знаниях по предмету», умениях и навыках, компетенциях, но прежде всего в обретении подрастающими поколениями </a:t>
            </a:r>
            <a:r>
              <a:rPr lang="ru-RU" sz="2000" b="1" dirty="0" smtClean="0"/>
              <a:t>нравственной опоры, нравственного фундамента, содержащего основные ценности и нормы человеческой цивилизации и нашего общества.</a:t>
            </a:r>
          </a:p>
          <a:p>
            <a:pPr algn="just"/>
            <a:r>
              <a:rPr lang="ru-RU" sz="2000" dirty="0" smtClean="0"/>
              <a:t>Следует понимать, что </a:t>
            </a:r>
            <a:r>
              <a:rPr lang="ru-RU" sz="2000" b="1" dirty="0" smtClean="0"/>
              <a:t>духовно-нравственная культура </a:t>
            </a:r>
            <a:r>
              <a:rPr lang="ru-RU" sz="2000" dirty="0" smtClean="0"/>
              <a:t>– это не просто новый предмет, не отдельная дисциплина – это непрерывный процесс становления мировосприятия, мироощущения, развития сферы чувств, формирование мировоззрения.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57781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500042"/>
            <a:ext cx="7498080" cy="917596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>Нормативно-правовое обеспечение образовательной предметной области «Духовно-нравственная культура»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95536" y="0"/>
            <a:ext cx="792088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51976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536" y="-16300"/>
            <a:ext cx="734481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9832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F64119-5E27-499C-B964-2C37AE045C59}"/>
</file>

<file path=customXml/itemProps2.xml><?xml version="1.0" encoding="utf-8"?>
<ds:datastoreItem xmlns:ds="http://schemas.openxmlformats.org/officeDocument/2006/customXml" ds:itemID="{F7B3CD15-3105-4AC5-9345-441B9CDEF12B}"/>
</file>

<file path=customXml/itemProps3.xml><?xml version="1.0" encoding="utf-8"?>
<ds:datastoreItem xmlns:ds="http://schemas.openxmlformats.org/officeDocument/2006/customXml" ds:itemID="{5AF0D5E9-811D-485C-BD56-D88D59B5C5DF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455</TotalTime>
  <Words>2817</Words>
  <Application>Microsoft Office PowerPoint</Application>
  <PresentationFormat>Экран (4:3)</PresentationFormat>
  <Paragraphs>200</Paragraphs>
  <Slides>32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40" baseType="lpstr">
      <vt:lpstr>Arial</vt:lpstr>
      <vt:lpstr>Constantia</vt:lpstr>
      <vt:lpstr>Times New Roman</vt:lpstr>
      <vt:lpstr>Trebuchet MS</vt:lpstr>
      <vt:lpstr>Wingdings</vt:lpstr>
      <vt:lpstr>Wingdings 2</vt:lpstr>
      <vt:lpstr>Wingdings 3</vt:lpstr>
      <vt:lpstr>Грань</vt:lpstr>
      <vt:lpstr>Актуальные вопросы преподавания комплексного учебного курса  «Основы религиозных культур  и светской этики»  и предметной области  «Основы духовно-нравственной культуры народов России»</vt:lpstr>
      <vt:lpstr>Нормативно-правовая база по духовно-нравственному образованию</vt:lpstr>
      <vt:lpstr>Закон РФ «Об Образовании в России» от 29 декабря 2012г. № 273-ФЗ </vt:lpstr>
      <vt:lpstr>Федеральный Государственный Образовательный стандарт начального общего образования, утвержден приказом Министерства образования и науки РФ от  6 октября 2009г., № 373  </vt:lpstr>
      <vt:lpstr>«Концепция духовно-нравственного развития и воспитания личности гражданина России»</vt:lpstr>
      <vt:lpstr>Базовые национальные ценности:</vt:lpstr>
      <vt:lpstr>Цель и конечный результат деятельности школы</vt:lpstr>
      <vt:lpstr>Нормативно-правовое обеспечение образовательной предметной области «Духовно-нравственная культура» </vt:lpstr>
      <vt:lpstr>Презентация PowerPoint</vt:lpstr>
      <vt:lpstr>Цель курса ОРКСЭ</vt:lpstr>
      <vt:lpstr>Статья 87. Особенности изучения основ духовно-нравственной культуры народов РФ. Особенности получения теологического и религиозного образования</vt:lpstr>
      <vt:lpstr>МИНИСТЕРСТВО ОБРАЗОВАНИЯ И НАУКИ РОССИЙСКОЙ ФЕДЕРАЦИИ (ПИСЬМО от 8 июля 2011 г. N МД-883/03 «О НАПРАВЛЕНИИ МЕТОДИЧЕСКИХ МАТЕРИАЛОВ ОРКСЭ») </vt:lpstr>
      <vt:lpstr>Каковы особенности текущего контроля в курсе ОРКСЭ и какие вопросы, учитывая цели и специфические особенности курса, следует разрабатывать для урока?</vt:lpstr>
      <vt:lpstr>МИНИСТЕРСТВО ОБРАЗОВАНИЯ И НАУКИ РОССИЙСКОЙ ФЕДЕРАЦИИ (ПИСЬМО от 8 июля 2011 г. N МД-883/03 «О НАПРАВЛЕНИИ МЕТОДИЧЕСКИХ МАТЕРИАЛОВ ОРКСЭ»). </vt:lpstr>
      <vt:lpstr>Нормативно-правовая база по курсу ОРКСЭ</vt:lpstr>
      <vt:lpstr>Регламент проведения выбора модуля курса ОРКСЭ. Письмо Министерства образования и науки РФ от 31 марта 2015 г. № 08-461 </vt:lpstr>
      <vt:lpstr>Выбор модулей курса ОРКСЭ  2016-2017 учебный год</vt:lpstr>
      <vt:lpstr>Предметная область  «Основы духовно-нравственной культуры народов России»</vt:lpstr>
      <vt:lpstr>Предметная область  «Основы духовно-нравственной культуры народов России»</vt:lpstr>
      <vt:lpstr>Основы духовно-нравственной  культуры народов России (ФГОС ООО, рекомендации Минобрнауки РФ от 25.05.2015, №08-761) </vt:lpstr>
      <vt:lpstr>Рекомендации Минобрнауки РФ от 25.05.2015, №08-761 по изучению предметной области ОДНКНР </vt:lpstr>
      <vt:lpstr>Рекомендации Минобрнауки РФ от 25.05.2015, №08-761 по изучению предметной области ОДНКНР </vt:lpstr>
      <vt:lpstr>Предметная область  «Основы духовно-нравственной культуры народов России»</vt:lpstr>
      <vt:lpstr>Министерский мониторинг по ОДНКНР октябрь 2015 г.</vt:lpstr>
      <vt:lpstr>Учебный курс «Истоки» как основа предметной области ОДНКНР </vt:lpstr>
      <vt:lpstr>Воспитательные  духовно-нравственные приоритеты программы «ИСТОКИ»</vt:lpstr>
      <vt:lpstr>Учебный курс «Истоки»в начальной школе</vt:lpstr>
      <vt:lpstr>Основная школа</vt:lpstr>
      <vt:lpstr>Основная школа «Истоки»</vt:lpstr>
      <vt:lpstr>Истоки» -10, 11 классы</vt:lpstr>
      <vt:lpstr>Третий уровень</vt:lpstr>
      <vt:lpstr>Предметная область ОДНКНР Курс ОРКСЭ и курс «Истоки»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Приоритетные направления современной государственной политики в области духовно-нравственного образования</dc:title>
  <dc:creator>Пользователь</dc:creator>
  <cp:lastModifiedBy>USER</cp:lastModifiedBy>
  <cp:revision>65</cp:revision>
  <dcterms:created xsi:type="dcterms:W3CDTF">2013-04-13T12:30:17Z</dcterms:created>
  <dcterms:modified xsi:type="dcterms:W3CDTF">2016-08-16T11:44:28Z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