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74" r:id="rId5"/>
    <p:sldId id="279" r:id="rId6"/>
    <p:sldId id="275" r:id="rId7"/>
    <p:sldId id="276" r:id="rId8"/>
    <p:sldId id="277" r:id="rId9"/>
    <p:sldId id="278" r:id="rId10"/>
    <p:sldId id="262" r:id="rId11"/>
    <p:sldId id="271" r:id="rId12"/>
    <p:sldId id="270" r:id="rId13"/>
    <p:sldId id="269" r:id="rId14"/>
    <p:sldId id="268" r:id="rId15"/>
    <p:sldId id="267" r:id="rId16"/>
    <p:sldId id="266" r:id="rId17"/>
    <p:sldId id="272" r:id="rId18"/>
    <p:sldId id="273" r:id="rId19"/>
    <p:sldId id="280" r:id="rId20"/>
    <p:sldId id="282" r:id="rId21"/>
    <p:sldId id="281" r:id="rId22"/>
    <p:sldId id="26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5" d="100"/>
          <a:sy n="75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31"/>
          <a:stretch/>
        </p:blipFill>
        <p:spPr bwMode="auto">
          <a:xfrm>
            <a:off x="0" y="116632"/>
            <a:ext cx="846043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31032"/>
            <a:ext cx="8460432" cy="2808312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ОГБПОУ 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  <a:t>«Костромской </a:t>
            </a:r>
            <a:r>
              <a:rPr lang="ru-RU" sz="4400" b="1" dirty="0">
                <a:solidFill>
                  <a:schemeClr val="tx2">
                    <a:lumMod val="50000"/>
                  </a:schemeClr>
                </a:solidFill>
              </a:rPr>
              <a:t>колледж </a:t>
            </a:r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  <a:t>бытового сервиса»</a:t>
            </a:r>
            <a:br>
              <a:rPr lang="ru-RU" sz="44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8460432" cy="79208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НОВОЕ ВРЕМЯ — НОВЫЕ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ВЫЗОВЫ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к.т.н. Добрынина Наталья Николаевна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12607"/>
            <a:ext cx="1784896" cy="174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6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003232" cy="1036712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endParaRPr lang="ru-RU" dirty="0" smtClean="0"/>
          </a:p>
          <a:p>
            <a:r>
              <a:rPr lang="ru-RU" sz="2800" dirty="0" smtClean="0">
                <a:latin typeface="+mj-lt"/>
              </a:rPr>
              <a:t>Цифровизация </a:t>
            </a:r>
            <a:r>
              <a:rPr lang="ru-RU" sz="2800" dirty="0">
                <a:latin typeface="+mj-lt"/>
              </a:rPr>
              <a:t>производственных процессов, сокращение количества рутинных и мелких </a:t>
            </a:r>
            <a:r>
              <a:rPr lang="ru-RU" sz="2800" dirty="0" smtClean="0">
                <a:latin typeface="+mj-lt"/>
              </a:rPr>
              <a:t>операций</a:t>
            </a:r>
            <a:r>
              <a:rPr lang="ru-RU" sz="2800" dirty="0">
                <a:latin typeface="+mj-lt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1" y="2492896"/>
            <a:ext cx="786819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2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7681664" cy="89269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Оптимизация </a:t>
            </a:r>
            <a:r>
              <a:rPr lang="ru-RU" dirty="0">
                <a:latin typeface="+mj-lt"/>
              </a:rPr>
              <a:t>использования экономических и других видов ресурсов, сокращение производственных </a:t>
            </a:r>
            <a:r>
              <a:rPr lang="ru-RU" dirty="0" smtClean="0">
                <a:latin typeface="+mj-lt"/>
              </a:rPr>
              <a:t>затрат.</a:t>
            </a:r>
            <a:endParaRPr lang="ru-RU" dirty="0">
              <a:latin typeface="+mj-lt"/>
            </a:endParaRPr>
          </a:p>
        </p:txBody>
      </p:sp>
      <p:pic>
        <p:nvPicPr>
          <p:cNvPr id="6146" name="Picture 2" descr="https://avatars.mds.yandex.net/i?id=50560c178b4977354603479f300958d60a085297fc6fba33-12720126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25060"/>
            <a:ext cx="6768752" cy="41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479" y="1556792"/>
            <a:ext cx="7620000" cy="82068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Быстрая </a:t>
            </a:r>
            <a:r>
              <a:rPr lang="ru-RU" dirty="0">
                <a:latin typeface="+mj-lt"/>
              </a:rPr>
              <a:t>разработка коллекций и сокращение сроков их выхода на </a:t>
            </a:r>
            <a:r>
              <a:rPr lang="ru-RU" dirty="0" smtClean="0">
                <a:latin typeface="+mj-lt"/>
              </a:rPr>
              <a:t>рынок.</a:t>
            </a:r>
            <a:endParaRPr lang="ru-RU" dirty="0"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29193"/>
            <a:ext cx="6264696" cy="439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326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Высокотехнологичные </a:t>
            </a:r>
            <a:r>
              <a:rPr lang="ru-RU" dirty="0">
                <a:latin typeface="+mj-lt"/>
              </a:rPr>
              <a:t>и реалистичные </a:t>
            </a:r>
            <a:r>
              <a:rPr lang="ru-RU" dirty="0" smtClean="0">
                <a:latin typeface="+mj-lt"/>
              </a:rPr>
              <a:t>3D-технологии.</a:t>
            </a:r>
            <a:endParaRPr lang="ru-RU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3" y="2143124"/>
            <a:ext cx="7790613" cy="4382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82068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+mj-lt"/>
              </a:rPr>
              <a:t>Целый </a:t>
            </a:r>
            <a:r>
              <a:rPr lang="ru-RU" dirty="0">
                <a:latin typeface="+mj-lt"/>
              </a:rPr>
              <a:t>ряд программных продуктов, полностью охватывающих производственный цикл создания </a:t>
            </a:r>
            <a:r>
              <a:rPr lang="ru-RU" dirty="0" smtClean="0">
                <a:latin typeface="+mj-lt"/>
              </a:rPr>
              <a:t>одежды</a:t>
            </a:r>
            <a:r>
              <a:rPr lang="ru-RU" dirty="0">
                <a:latin typeface="+mj-lt"/>
              </a:rPr>
              <a:t>.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" r="6627" b="10642"/>
          <a:stretch/>
        </p:blipFill>
        <p:spPr bwMode="auto">
          <a:xfrm>
            <a:off x="899592" y="2276871"/>
            <a:ext cx="6912768" cy="444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3265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Простота </a:t>
            </a:r>
            <a:r>
              <a:rPr lang="ru-RU" dirty="0">
                <a:latin typeface="+mj-lt"/>
              </a:rPr>
              <a:t>и удобство интерфейса всех продуктов </a:t>
            </a:r>
            <a:r>
              <a:rPr lang="ru-RU" dirty="0" smtClean="0">
                <a:latin typeface="+mj-lt"/>
              </a:rPr>
              <a:t>САПР.</a:t>
            </a:r>
            <a:endParaRPr lang="ru-RU" dirty="0">
              <a:latin typeface="+mj-lt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46300"/>
            <a:ext cx="7776864" cy="445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460432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Ультрасовременная САПР для швейной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промышленности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820688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latin typeface="+mj-lt"/>
              </a:rPr>
              <a:t>Совместимость </a:t>
            </a:r>
            <a:r>
              <a:rPr lang="ru-RU" dirty="0">
                <a:latin typeface="+mj-lt"/>
              </a:rPr>
              <a:t>с другим ПО и оборудованием (плоттерами, раскройными комплексами, дигитайзерами).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6144" r="4966" b="6542"/>
          <a:stretch/>
        </p:blipFill>
        <p:spPr bwMode="auto">
          <a:xfrm>
            <a:off x="683568" y="2348880"/>
            <a:ext cx="6912768" cy="430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4613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4386" r="12730" b="17946"/>
          <a:stretch/>
        </p:blipFill>
        <p:spPr bwMode="auto">
          <a:xfrm>
            <a:off x="251520" y="1608435"/>
            <a:ext cx="7848872" cy="49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5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488832" cy="503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013"/>
            <a:ext cx="84613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" y="2060848"/>
            <a:ext cx="827396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1" y="476672"/>
            <a:ext cx="84613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5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460432" cy="1584176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Специальность «Конструирование, моделирование и технология швейных изделий»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88840"/>
            <a:ext cx="7620000" cy="475252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ru-RU" b="1" dirty="0" smtClean="0">
                <a:latin typeface="+mj-lt"/>
              </a:rPr>
              <a:t>Новые образовательные результаты</a:t>
            </a:r>
            <a:r>
              <a:rPr lang="ru-RU" dirty="0" smtClean="0">
                <a:latin typeface="+mj-lt"/>
              </a:rPr>
              <a:t>: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dirty="0" smtClean="0">
                <a:latin typeface="+mj-lt"/>
              </a:rPr>
              <a:t>реализация </a:t>
            </a:r>
            <a:r>
              <a:rPr lang="ru-RU" dirty="0">
                <a:latin typeface="+mj-lt"/>
              </a:rPr>
              <a:t>своих профессиональных амбиций в творческой атмосфере колледжа</a:t>
            </a:r>
            <a:r>
              <a:rPr lang="ru-RU" dirty="0" smtClean="0">
                <a:latin typeface="+mj-lt"/>
              </a:rPr>
              <a:t>;</a:t>
            </a:r>
            <a:endParaRPr lang="ru-RU" dirty="0">
              <a:latin typeface="+mj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освоение различных техник графики и живописи, разработка собственных творческих проектов в текстильных изделиях, декоративной живописи, дизайне предметов интерьера и т. д</a:t>
            </a:r>
            <a:r>
              <a:rPr lang="ru-RU" dirty="0" smtClean="0">
                <a:latin typeface="+mj-lt"/>
              </a:rPr>
              <a:t>.;</a:t>
            </a:r>
            <a:endParaRPr lang="ru-RU" dirty="0">
              <a:latin typeface="+mj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овладение основами графического дизайна, дизайна батика</a:t>
            </a:r>
            <a:r>
              <a:rPr lang="ru-RU" dirty="0" smtClean="0">
                <a:latin typeface="+mj-lt"/>
              </a:rPr>
              <a:t>;</a:t>
            </a:r>
            <a:endParaRPr lang="ru-RU" dirty="0">
              <a:latin typeface="+mj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освоение основ проектирования и изготовления коллекций модной </a:t>
            </a:r>
            <a:r>
              <a:rPr lang="ru-RU" dirty="0" smtClean="0">
                <a:latin typeface="+mj-lt"/>
              </a:rPr>
              <a:t>одежды;</a:t>
            </a:r>
            <a:endParaRPr lang="ru-RU" dirty="0">
              <a:latin typeface="+mj-lt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dirty="0">
                <a:latin typeface="+mj-lt"/>
              </a:rPr>
              <a:t>участие в конкурсах профессионального мастерства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412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6467"/>
            <a:ext cx="8046891" cy="475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84613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9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2" y="1772816"/>
            <a:ext cx="788705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548680"/>
            <a:ext cx="846137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7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745494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0" y="4143131"/>
            <a:ext cx="8460432" cy="25237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Н​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аш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 адрес: 156019 г. Кострома,  Кинешемское шоссе, 23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​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>
              <a:spcBef>
                <a:spcPts val="1800"/>
              </a:spcBef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Телефоны: 22-05-93, 22-01-23,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22-00-03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>
              <a:spcBef>
                <a:spcPts val="1800"/>
              </a:spcBef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E-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mail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: </a:t>
            </a:r>
            <a:r>
              <a:rPr lang="ru-RU" sz="3200" b="1" dirty="0" err="1">
                <a:solidFill>
                  <a:schemeClr val="tx2">
                    <a:lumMod val="50000"/>
                  </a:schemeClr>
                </a:solidFill>
                <a:latin typeface="+mj-lt"/>
              </a:rPr>
              <a:t>kkb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​s@list.ru</a:t>
            </a:r>
          </a:p>
        </p:txBody>
      </p:sp>
    </p:spTree>
    <p:extLst>
      <p:ext uri="{BB962C8B-B14F-4D97-AF65-F5344CB8AC3E}">
        <p14:creationId xmlns:p14="http://schemas.microsoft.com/office/powerpoint/2010/main" val="24547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460432" cy="2218258"/>
          </a:xfrm>
        </p:spPr>
        <p:txBody>
          <a:bodyPr/>
          <a:lstStyle/>
          <a:p>
            <a:pPr algn="ctr"/>
            <a:r>
              <a:rPr lang="ru-RU" sz="3000" b="1" dirty="0" smtClean="0"/>
              <a:t>Мастер-класс </a:t>
            </a:r>
            <a:br>
              <a:rPr lang="ru-RU" sz="3000" b="1" dirty="0" smtClean="0"/>
            </a:b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</a:rPr>
              <a:t>«Использование систем автоматизированного проектирования </a:t>
            </a:r>
            <a:r>
              <a:rPr lang="en-US" sz="3000" b="1" dirty="0" err="1" smtClean="0">
                <a:solidFill>
                  <a:schemeClr val="tx2">
                    <a:lumMod val="50000"/>
                  </a:schemeClr>
                </a:solidFill>
              </a:rPr>
              <a:t>Assyst</a:t>
            </a:r>
            <a:r>
              <a:rPr lang="ru-RU" sz="3000" b="1" dirty="0" smtClean="0">
                <a:solidFill>
                  <a:schemeClr val="tx2">
                    <a:lumMod val="50000"/>
                  </a:schemeClr>
                </a:solidFill>
              </a:rPr>
              <a:t> при проектировании швейных изделий»</a:t>
            </a:r>
            <a:endParaRPr lang="ru-RU" sz="3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21791"/>
            <a:ext cx="7056784" cy="437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6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4" t="33634" r="12214" b="17893"/>
          <a:stretch/>
        </p:blipFill>
        <p:spPr bwMode="auto">
          <a:xfrm>
            <a:off x="312489" y="2438259"/>
            <a:ext cx="5763767" cy="286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Компьютерное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</a:rPr>
              <a:t>моделирование швейных изделий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8460432" cy="74868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3600" b="1" dirty="0">
                <a:latin typeface="+mj-lt"/>
              </a:rPr>
              <a:t>Цифровой модельер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5946" r="11446" b="16735"/>
          <a:stretch/>
        </p:blipFill>
        <p:spPr bwMode="auto">
          <a:xfrm>
            <a:off x="2555776" y="3191552"/>
            <a:ext cx="5832648" cy="35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4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7" t="21289" r="19027" b="17483"/>
          <a:stretch/>
        </p:blipFill>
        <p:spPr bwMode="auto">
          <a:xfrm>
            <a:off x="264257" y="1772816"/>
            <a:ext cx="801734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8461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3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0" t="5838" r="11962" b="16442"/>
          <a:stretch/>
        </p:blipFill>
        <p:spPr bwMode="auto">
          <a:xfrm>
            <a:off x="68757" y="1628800"/>
            <a:ext cx="832449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53"/>
            <a:ext cx="8461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6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t="5230" r="10816" b="16749"/>
          <a:stretch/>
        </p:blipFill>
        <p:spPr bwMode="auto">
          <a:xfrm>
            <a:off x="251519" y="1772816"/>
            <a:ext cx="8143875" cy="458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8461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84613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7390" r="11653" b="16995"/>
          <a:stretch/>
        </p:blipFill>
        <p:spPr bwMode="auto">
          <a:xfrm>
            <a:off x="227026" y="1700808"/>
            <a:ext cx="8007322" cy="479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5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5223"/>
            <a:ext cx="3637397" cy="262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85959"/>
            <a:ext cx="6840760" cy="377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793"/>
            <a:ext cx="3564396" cy="268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2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>
        <p:cut/>
      </p:transition>
    </mc:Choice>
    <mc:Fallback xmlns="">
      <p:transition advClick="0" advTm="3000"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Другая 15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702C1C"/>
      </a:accent1>
      <a:accent2>
        <a:srgbClr val="7F7F7F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3EB0F5-0592-4862-9FD1-EB6C2072AB9E}"/>
</file>

<file path=customXml/itemProps2.xml><?xml version="1.0" encoding="utf-8"?>
<ds:datastoreItem xmlns:ds="http://schemas.openxmlformats.org/officeDocument/2006/customXml" ds:itemID="{D3D4F253-5C30-42C7-9CD5-3F6EB9B84C12}"/>
</file>

<file path=customXml/itemProps3.xml><?xml version="1.0" encoding="utf-8"?>
<ds:datastoreItem xmlns:ds="http://schemas.openxmlformats.org/officeDocument/2006/customXml" ds:itemID="{E3329069-ECAA-49D8-A857-9463046A0D9E}"/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461</TotalTime>
  <Words>238</Words>
  <Application>Microsoft Office PowerPoint</Application>
  <PresentationFormat>Экран (4:3)</PresentationFormat>
  <Paragraphs>31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Соседство</vt:lpstr>
      <vt:lpstr>ОГБПОУ «Костромской колледж бытового сервиса» </vt:lpstr>
      <vt:lpstr>Специальность «Конструирование, моделирование и технология швейных изделий»</vt:lpstr>
      <vt:lpstr>Мастер-класс  «Использование систем автоматизированного проектирования Assyst при проектировании швейных изделий»</vt:lpstr>
      <vt:lpstr>Компьютерное моделирование швейных изделий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Ультрасовременная САПР для швейной промышленности Assyst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ОГБПОУ «Костромской колледж бытового сервиса» </dc:title>
  <dc:creator>дом</dc:creator>
  <cp:lastModifiedBy>дом</cp:lastModifiedBy>
  <cp:revision>22</cp:revision>
  <dcterms:created xsi:type="dcterms:W3CDTF">2024-07-25T07:46:45Z</dcterms:created>
  <dcterms:modified xsi:type="dcterms:W3CDTF">2024-10-30T19:11:30Z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