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08" r:id="rId2"/>
    <p:sldId id="442" r:id="rId3"/>
    <p:sldId id="481" r:id="rId4"/>
    <p:sldId id="443" r:id="rId5"/>
    <p:sldId id="444" r:id="rId6"/>
    <p:sldId id="465" r:id="rId7"/>
    <p:sldId id="467" r:id="rId8"/>
    <p:sldId id="468" r:id="rId9"/>
    <p:sldId id="482" r:id="rId10"/>
    <p:sldId id="478" r:id="rId11"/>
    <p:sldId id="479" r:id="rId12"/>
    <p:sldId id="480" r:id="rId13"/>
    <p:sldId id="459" r:id="rId14"/>
    <p:sldId id="454" r:id="rId15"/>
    <p:sldId id="486" r:id="rId16"/>
    <p:sldId id="470" r:id="rId17"/>
    <p:sldId id="484" r:id="rId18"/>
    <p:sldId id="485" r:id="rId19"/>
    <p:sldId id="487" r:id="rId20"/>
    <p:sldId id="488" r:id="rId21"/>
    <p:sldId id="475" r:id="rId22"/>
  </p:sldIdLst>
  <p:sldSz cx="9144000" cy="6858000" type="screen4x3"/>
  <p:notesSz cx="6858000" cy="9144000"/>
  <p:custDataLst>
    <p:tags r:id="rId25"/>
  </p:custDataLst>
  <p:defaultTextStyle>
    <a:defPPr>
      <a:defRPr lang="ru-RU"/>
    </a:defPPr>
    <a:lvl1pPr algn="ctr" rtl="0" fontAlgn="b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820000"/>
    <a:srgbClr val="660033"/>
    <a:srgbClr val="FFCC66"/>
    <a:srgbClr val="FFCC00"/>
    <a:srgbClr val="6666FF"/>
    <a:srgbClr val="FFCC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2" autoAdjust="0"/>
    <p:restoredTop sz="94607" autoAdjust="0"/>
  </p:normalViewPr>
  <p:slideViewPr>
    <p:cSldViewPr>
      <p:cViewPr varScale="1">
        <p:scale>
          <a:sx n="67" d="100"/>
          <a:sy n="67" d="100"/>
        </p:scale>
        <p:origin x="14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E586840-8CE7-4175-9A7C-4F38F41838B5}" type="datetimeFigureOut">
              <a:rPr lang="ru-RU"/>
              <a:pPr>
                <a:defRPr/>
              </a:pPr>
              <a:t>18.10.2015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FBDC17C-F80F-4468-A2F0-11179F1B0A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212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7030DB0-466E-439F-B571-B20097EFE839}" type="datetimeFigureOut">
              <a:rPr lang="ru-RU"/>
              <a:pPr>
                <a:defRPr/>
              </a:pPr>
              <a:t>18.10.2015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E7198C0-E348-4D84-84DA-016A266483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59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8BCF0-734A-401C-B3EC-F70A051810CC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116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8BCF0-734A-401C-B3EC-F70A051810CC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890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FAA75-2862-47E1-A049-5BC128B631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47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48A23-8049-4E3A-B006-93CA841388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94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FD053-BB0F-4FE6-B427-482D00C854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209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1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9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D11EC-DB55-4A3D-B41D-750F9294E3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785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63256-1C82-478E-B315-D1DA2AD128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811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519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>
            <a:spLocks noChangeArrowheads="1"/>
          </p:cNvSpPr>
          <p:nvPr userDrawn="1"/>
        </p:nvSpPr>
        <p:spPr bwMode="auto">
          <a:xfrm>
            <a:off x="468313" y="260350"/>
            <a:ext cx="8280400" cy="6264275"/>
          </a:xfrm>
          <a:prstGeom prst="rect">
            <a:avLst/>
          </a:prstGeom>
          <a:solidFill>
            <a:schemeClr val="bg1">
              <a:alpha val="83136"/>
            </a:schemeClr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44066-8507-475B-B4DA-E2E7F97E2B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162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A3BCE-6040-4C14-BE99-EF4CD91FF8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8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AE41C-CAF0-4439-A7E0-A0373E533D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117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26270-B1F0-4B21-8F74-BF4BD245D4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7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C0E0-0F05-434F-A21B-3D1CFE7D38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482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4C50A-F1A7-4164-A4C7-4385559E0F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3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DEA7-CE7A-453E-BC18-E0D0E70E14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57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52189-1941-4C41-A1BF-0720CB46E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883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base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defRPr sz="1400">
                <a:latin typeface="Arial" charset="0"/>
              </a:defRPr>
            </a:lvl1pPr>
          </a:lstStyle>
          <a:p>
            <a:pPr>
              <a:defRPr/>
            </a:pPr>
            <a:fld id="{CB9A6B39-E6DC-438D-801D-51EA71787F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2055" name="Picture 8" descr="http://www.tvoyrebenok.ru/images/presentation/nice/b/06.jpg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9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8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9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3.jpeg"/><Relationship Id="rId7" Type="http://schemas.openxmlformats.org/officeDocument/2006/relationships/hyperlink" Target="http://www.google.com.ua/url?sa=i&amp;rct=j&amp;q=&amp;esrc=s&amp;source=images&amp;cd=&amp;cad=rja&amp;uact=8&amp;docid=x5PTGJ2_xVFNZM&amp;tbnid=7_ECKs5-_kfc4M:&amp;ved=0CAUQjRw&amp;url=http://365psd.ru/psd/subject/day-178.html&amp;ei=5t09U-2nNqe54ASYt4CoDw&amp;bvm=bv.64125504,d.bGE&amp;psig=AFQjCNGVfNbSjDJpgPlCs9iKMAa_YxhePA&amp;ust=139664981530072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10" Type="http://schemas.openxmlformats.org/officeDocument/2006/relationships/image" Target="../media/image18.png"/><Relationship Id="rId4" Type="http://schemas.openxmlformats.org/officeDocument/2006/relationships/hyperlink" Target="http://www.google.com.ua/url?sa=i&amp;rct=j&amp;q=&amp;esrc=s&amp;source=images&amp;cd=&amp;cad=rja&amp;uact=8&amp;docid=8BD78RgpYolwQM&amp;tbnid=8gonSwSQRdSVBM:&amp;ved=0CAUQjRw&amp;url=http://kafmech.lviv.ua/&amp;ei=-t49U5jaJ87Y4QTF3oHYCQ&amp;psig=AFQjCNFnHHdKr10yLda5aoIn9MRf8lZmIQ&amp;ust=1396650049485191" TargetMode="External"/><Relationship Id="rId9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3.jpeg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.ua/url?sa=i&amp;rct=j&amp;q=&amp;esrc=s&amp;source=images&amp;cd=&amp;cad=rja&amp;uact=8&amp;docid=bHn13-rREwFhdM&amp;tbnid=1Yw9z6XFwtKOVM:&amp;ved=0CAUQjRw&amp;url=http://www.innefina-assurances-lyon.fr/rc-pro-metier-informatique-lyon.html&amp;ei=egpGU7mGJ8XiywPMiIDgAg&amp;bvm=bv.64507335,d.bGE&amp;psig=AFQjCNGuQOus9W9ef0uviblbOTL7J4vUfQ&amp;ust=1397185461855716" TargetMode="External"/><Relationship Id="rId5" Type="http://schemas.openxmlformats.org/officeDocument/2006/relationships/image" Target="../media/image19.jpeg"/><Relationship Id="rId4" Type="http://schemas.openxmlformats.org/officeDocument/2006/relationships/hyperlink" Target="http://www.google.com.ua/url?sa=i&amp;rct=j&amp;q=&amp;esrc=s&amp;source=images&amp;cd=&amp;cad=rja&amp;uact=8&amp;docid=bHn13-rREwFhdM&amp;tbnid=1Yw9z6XFwtKOVM:&amp;ved=0CAUQjRw&amp;url=http://www.maxinfoweb.com/informatique/10-tarifs-maintenance-informatique-entreprise.html&amp;ei=UwpGU4DvI8bQygP06ICQAg&amp;bvm=bv.64507335,d.bGE&amp;psig=AFQjCNGuQOus9W9ef0uviblbOTL7J4vUfQ&amp;ust=1397185461855716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07668" y="548680"/>
            <a:ext cx="597666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Непрерывное </a:t>
            </a:r>
            <a:r>
              <a:rPr lang="ru-RU" sz="4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образование</a:t>
            </a:r>
            <a:endParaRPr lang="ru-RU" sz="4400" b="1" dirty="0">
              <a:ln w="10541" cmpd="sng">
                <a:solidFill>
                  <a:sysClr val="windowText" lastClr="000000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Georgia" pitchFamily="18" charset="0"/>
            </a:endParaRPr>
          </a:p>
        </p:txBody>
      </p:sp>
      <p:pic>
        <p:nvPicPr>
          <p:cNvPr id="2050" name="Picture 2" descr="http://constructorus.ru/wp-content/uploads/2011/04/%D0%9D%D1%83%D0%B6%D0%BD%D1%8B%D0%B5-%D1%81%D0%B2%D1%8F%D0%B7%D0%B8.-%D0%A0%D0%B0%D1%81%D1%88%D0%B8%D1%80%D1%8F%D0%B9%D1%82%D0%B5-%D0%B3%D0%BE%D1%80%D0%B8%D0%B7%D0%BE%D0%BD%D1%82%D1%8B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176394"/>
            <a:ext cx="6096000" cy="26765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2395889" y="2176087"/>
            <a:ext cx="4550051" cy="30993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26851" y="4681913"/>
            <a:ext cx="2242054" cy="14507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Профессиональное обучение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6851" y="1648545"/>
            <a:ext cx="2242054" cy="14507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834" y="263769"/>
            <a:ext cx="8990166" cy="989119"/>
          </a:xfrm>
        </p:spPr>
        <p:txBody>
          <a:bodyPr/>
          <a:lstStyle/>
          <a:p>
            <a:pPr algn="ctr"/>
            <a:r>
              <a:rPr lang="ru-RU" sz="2954" dirty="0">
                <a:solidFill>
                  <a:srgbClr val="C00000"/>
                </a:solidFill>
              </a:rPr>
              <a:t>Формальное профессиональное образование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6115" y="1907751"/>
            <a:ext cx="19542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Высшее профессиональное образование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914" name="Picture 2" descr="http://www.google.com.ua/url?sa=i&amp;source=images&amp;cd=&amp;docid=PmbmV2e2cJnOHM&amp;tbnid=RDJat6uhK4OfpM:&amp;ved=0CAUQjBw4Gg&amp;url=http%3A%2F%2Fwww.photo-sborka.ru%2Fimages%2Favatars%2Fphoto-sborka.ru_0%2F0%2F0%2F0.jpg&amp;ei=_AJGU9XYIsSa4wTC0IDAAg&amp;psig=AFQjCNEjkoF7GSKp5sV0Zfd_xS0jsSyYsg&amp;ust=139718361261824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19088" y="2373934"/>
            <a:ext cx="2637692" cy="2637692"/>
          </a:xfrm>
          <a:prstGeom prst="rect">
            <a:avLst/>
          </a:prstGeom>
          <a:noFill/>
        </p:spPr>
      </p:pic>
      <p:pic>
        <p:nvPicPr>
          <p:cNvPr id="11" name="Picture 12" descr="http://kafmech.lviv.ua/uploads/posts/2011-02/thumbs/1297698976_shlyap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EFEFEF"/>
              </a:clrFrom>
              <a:clrTo>
                <a:srgbClr val="EFEFE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33421" y="2637687"/>
            <a:ext cx="1587838" cy="1255897"/>
          </a:xfrm>
          <a:prstGeom prst="rect">
            <a:avLst/>
          </a:prstGeom>
          <a:noFill/>
        </p:spPr>
      </p:pic>
      <p:pic>
        <p:nvPicPr>
          <p:cNvPr id="38918" name="Picture 6" descr="http://www.google.com.ua/url?sa=i&amp;source=images&amp;cd=&amp;docid=zhsHCqG-McBYbM&amp;tbnid=OHxHxEsYDdM4cM:&amp;ved=0CAUQjBw&amp;url=http%3A%2F%2Fcliparthouse.ru%2Fwp-content%2Fuploads%2Fstationery%2F41-stationery-hat-1.jpg&amp;ei=4QNGU7fPCIT74QSq4oHwCQ&amp;psig=AFQjCNGK2BvYOxPmjvxZv9Aj7SB_bF-Vdg&amp;ust=1397183841230533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3582858" y="2242049"/>
            <a:ext cx="2110169" cy="868362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6484340" y="1714488"/>
            <a:ext cx="2242054" cy="14507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Среднее профессиональное образование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84340" y="4615970"/>
            <a:ext cx="2242054" cy="14507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Дополнительное профессиональное образование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4" descr="http://365psd.ru/images/photos/medium/article387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4627" y="2835515"/>
            <a:ext cx="1920898" cy="1186970"/>
          </a:xfrm>
          <a:prstGeom prst="rect">
            <a:avLst/>
          </a:prstGeom>
          <a:noFill/>
        </p:spPr>
      </p:pic>
      <p:pic>
        <p:nvPicPr>
          <p:cNvPr id="38924" name="Picture 12" descr="http://www.google.com.ua/url?sa=i&amp;source=images&amp;cd=&amp;docid=9cVQ8s9hs-jYvM&amp;tbnid=NNF0BNOhY6Lx1M:&amp;ved=0CAUQjBw&amp;url=http%3A%2F%2Fwww.xn--38-vlci8ag.xn--p1ai%2Fimages%2Fcrash.jpg&amp;ei=cwZGU5fLJObh4QSHwYDIDA&amp;psig=AFQjCNE2s3zJV3v791PqixywWByi6mo7rw&amp;ust=139718449964946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8060" y="5341340"/>
            <a:ext cx="1053329" cy="1055084"/>
          </a:xfrm>
          <a:prstGeom prst="rect">
            <a:avLst/>
          </a:prstGeom>
          <a:noFill/>
        </p:spPr>
      </p:pic>
      <p:pic>
        <p:nvPicPr>
          <p:cNvPr id="25" name="Рисунок 24" descr="Безимени-2.png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339" r="7028"/>
          <a:stretch>
            <a:fillRect/>
          </a:stretch>
        </p:blipFill>
        <p:spPr>
          <a:xfrm>
            <a:off x="5824913" y="5341341"/>
            <a:ext cx="1121027" cy="1121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29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95889" y="2176087"/>
            <a:ext cx="4550051" cy="30993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26851" y="4681913"/>
            <a:ext cx="2242054" cy="14507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Профессиональные конференции, тренинги на регулярной основе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6850" y="1648545"/>
            <a:ext cx="2792237" cy="19782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7606" y="1648546"/>
            <a:ext cx="30226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Курсы по обучению любым любительским занятиям, не связанным с профессией (языковые курсы, компьютерные курсы, обучение музыке, рисованию, танцам, вязанию и т.д.)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http://www.google.com.ua/url?sa=i&amp;source=images&amp;cd=&amp;docid=PmbmV2e2cJnOHM&amp;tbnid=RDJat6uhK4OfpM:&amp;ved=0CAUQjBw4Gg&amp;url=http%3A%2F%2Fwww.photo-sborka.ru%2Fimages%2Favatars%2Fphoto-sborka.ru_0%2F0%2F0%2F0.jpg&amp;ei=_AJGU9XYIsSa4wTC0IDAAg&amp;psig=AFQjCNEjkoF7GSKp5sV0Zfd_xS0jsSyYsg&amp;ust=139718361261824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19088" y="2373934"/>
            <a:ext cx="2637692" cy="2637692"/>
          </a:xfrm>
          <a:prstGeom prst="rect">
            <a:avLst/>
          </a:prstGeom>
          <a:noFill/>
        </p:spPr>
      </p:pic>
      <p:pic>
        <p:nvPicPr>
          <p:cNvPr id="10" name="Picture 6" descr="http://www.google.com.ua/url?sa=i&amp;source=images&amp;cd=&amp;docid=zhsHCqG-McBYbM&amp;tbnid=OHxHxEsYDdM4cM:&amp;ved=0CAUQjBw&amp;url=http%3A%2F%2Fcliparthouse.ru%2Fwp-content%2Fuploads%2Fstationery%2F41-stationery-hat-1.jpg&amp;ei=4QNGU7fPCIT74QSq4oHwCQ&amp;psig=AFQjCNGK2BvYOxPmjvxZv9Aj7SB_bF-Vdg&amp;ust=1397183841230533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582858" y="2242049"/>
            <a:ext cx="2110169" cy="868362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6484340" y="1714488"/>
            <a:ext cx="2242054" cy="14507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Корпоративные курсы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54627" y="4154371"/>
            <a:ext cx="2769596" cy="19123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Единовременные (разовые) профессиональные лекции, конференции, семинары, тренинги, совещания по обмену опытом, летние школы, стажировки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0" y="263769"/>
            <a:ext cx="9144000" cy="989119"/>
          </a:xfrm>
        </p:spPr>
        <p:txBody>
          <a:bodyPr/>
          <a:lstStyle/>
          <a:p>
            <a:pPr algn="ctr"/>
            <a:r>
              <a:rPr lang="ru-RU" sz="2954" dirty="0">
                <a:solidFill>
                  <a:srgbClr val="C00000"/>
                </a:solidFill>
              </a:rPr>
              <a:t>Неформальное (дополнительное) 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168058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1145" y="2703629"/>
            <a:ext cx="3541236" cy="102215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Прохождение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online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обучения, самообразование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3769"/>
            <a:ext cx="9144000" cy="989119"/>
          </a:xfrm>
        </p:spPr>
        <p:txBody>
          <a:bodyPr/>
          <a:lstStyle/>
          <a:p>
            <a:pPr algn="ctr"/>
            <a:r>
              <a:rPr lang="ru-RU" sz="2954" dirty="0">
                <a:solidFill>
                  <a:srgbClr val="C00000"/>
                </a:solidFill>
              </a:rPr>
              <a:t>Информальное образование (самообразование)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38738" y="2637687"/>
            <a:ext cx="3551428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Обучение под руководством наставников на рабочем месте (наставничество,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shadowing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коучинг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http://www.google.com.ua/url?sa=i&amp;source=images&amp;cd=&amp;docid=PmbmV2e2cJnOHM&amp;tbnid=RDJat6uhK4OfpM:&amp;ved=0CAUQjBw4Gg&amp;url=http%3A%2F%2Fwww.photo-sborka.ru%2Fimages%2Favatars%2Fphoto-sborka.ru_0%2F0%2F0%2F0.jpg&amp;ei=_AJGU9XYIsSa4wTC0IDAAg&amp;psig=AFQjCNEjkoF7GSKp5sV0Zfd_xS0jsSyYsg&amp;ust=139718361261824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8569" y="1648545"/>
            <a:ext cx="2637692" cy="2637692"/>
          </a:xfrm>
          <a:prstGeom prst="rect">
            <a:avLst/>
          </a:prstGeom>
          <a:noFill/>
        </p:spPr>
      </p:pic>
      <p:pic>
        <p:nvPicPr>
          <p:cNvPr id="34820" name="Picture 4" descr="http://www.maxinfoweb.com/images/upload/images/formation-web-informatiqu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91716" y="4275080"/>
            <a:ext cx="1870907" cy="1791631"/>
          </a:xfrm>
          <a:prstGeom prst="rect">
            <a:avLst/>
          </a:prstGeom>
          <a:noFill/>
        </p:spPr>
      </p:pic>
      <p:pic>
        <p:nvPicPr>
          <p:cNvPr id="34822" name="Picture 6" descr="http://www.innefina-assurances-lyon.fr/images/informatique---copie0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45148" y="4062066"/>
            <a:ext cx="2136531" cy="2136531"/>
          </a:xfrm>
          <a:prstGeom prst="rect">
            <a:avLst/>
          </a:prstGeom>
          <a:noFill/>
        </p:spPr>
      </p:pic>
      <p:pic>
        <p:nvPicPr>
          <p:cNvPr id="34818" name="Picture 2" descr="http://dcmaster.ru/Computer-256x256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42286" y="2967401"/>
            <a:ext cx="1780455" cy="1780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864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/>
          </p:cNvSpPr>
          <p:nvPr/>
        </p:nvSpPr>
        <p:spPr bwMode="auto">
          <a:xfrm>
            <a:off x="457200" y="980728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ru-RU" sz="8000" b="1" i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nstantia" pitchFamily="18" charset="0"/>
              </a:rPr>
              <a:t>Непрерывное образование – образование через всю жизнь</a:t>
            </a:r>
            <a:endParaRPr lang="ru-RU" sz="8000" b="1" i="1" kern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49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/>
          </p:cNvSpPr>
          <p:nvPr/>
        </p:nvSpPr>
        <p:spPr bwMode="auto">
          <a:xfrm>
            <a:off x="0" y="1484784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ru-RU" kern="0" dirty="0" smtClean="0">
              <a:latin typeface="Constantia" pitchFamily="18" charset="0"/>
            </a:endParaRPr>
          </a:p>
          <a:p>
            <a:pPr algn="ctr">
              <a:buFontTx/>
              <a:buNone/>
            </a:pPr>
            <a:r>
              <a:rPr lang="ru-RU" kern="0" dirty="0" smtClean="0">
                <a:latin typeface="Constantia" pitchFamily="18" charset="0"/>
              </a:rPr>
              <a:t>рассматривается как </a:t>
            </a:r>
            <a:r>
              <a:rPr lang="ru-RU" b="1" i="1" kern="0" dirty="0" smtClean="0">
                <a:latin typeface="Constantia" pitchFamily="18" charset="0"/>
              </a:rPr>
              <a:t>все виды целенаправленного обучения человека на протяжении всей его жизни</a:t>
            </a:r>
            <a:r>
              <a:rPr lang="ru-RU" i="1" kern="0" dirty="0" smtClean="0">
                <a:latin typeface="Constantia" pitchFamily="18" charset="0"/>
              </a:rPr>
              <a:t>, </a:t>
            </a:r>
            <a:r>
              <a:rPr lang="ru-RU" kern="0" dirty="0" smtClean="0">
                <a:latin typeface="Constantia" pitchFamily="18" charset="0"/>
              </a:rPr>
              <a:t>которые находятся за рамками базовых  программ профессионального образования и обеспечивают непрерывное обновление профессиональных знаний, навыков и действий </a:t>
            </a:r>
          </a:p>
          <a:p>
            <a:pPr algn="ctr"/>
            <a:endParaRPr lang="ru-RU" kern="0" dirty="0">
              <a:latin typeface="Constant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359465"/>
            <a:ext cx="9144000" cy="1143000"/>
          </a:xfrm>
        </p:spPr>
        <p:txBody>
          <a:bodyPr>
            <a:noAutofit/>
          </a:bodyPr>
          <a:lstStyle/>
          <a:p>
            <a:pPr algn="r"/>
            <a:r>
              <a:rPr lang="ru-RU" sz="40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nstantia" pitchFamily="18" charset="0"/>
              </a:rPr>
              <a:t>Непрерывное профессиональное образование</a:t>
            </a:r>
            <a:endParaRPr lang="ru-RU" sz="4000" b="1" dirty="0">
              <a:ln w="1905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55000" endA="300" endPos="45500" dir="5400000" sy="-100000" algn="bl" rotWithShape="0"/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04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1"/>
          <p:cNvSpPr txBox="1">
            <a:spLocks/>
          </p:cNvSpPr>
          <p:nvPr/>
        </p:nvSpPr>
        <p:spPr bwMode="auto">
          <a:xfrm>
            <a:off x="457200" y="21891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b="1" u="sng" kern="0" smtClean="0">
                <a:solidFill>
                  <a:srgbClr val="000000"/>
                </a:solidFill>
                <a:latin typeface="Constantia" panose="02030602050306030303" pitchFamily="18" charset="0"/>
              </a:rPr>
              <a:t>постоянное развитие (обновление</a:t>
            </a:r>
            <a:r>
              <a:rPr lang="ru-RU" kern="0" smtClean="0">
                <a:solidFill>
                  <a:srgbClr val="000000"/>
                </a:solidFill>
                <a:latin typeface="Constantia" panose="02030602050306030303" pitchFamily="18" charset="0"/>
              </a:rPr>
              <a:t>) или </a:t>
            </a:r>
            <a:r>
              <a:rPr lang="ru-RU" b="1" u="sng" kern="0" smtClean="0">
                <a:solidFill>
                  <a:srgbClr val="000000"/>
                </a:solidFill>
                <a:latin typeface="Constantia" panose="02030602050306030303" pitchFamily="18" charset="0"/>
              </a:rPr>
              <a:t>смена компетенций </a:t>
            </a:r>
            <a:r>
              <a:rPr lang="ru-RU" kern="0" smtClean="0">
                <a:solidFill>
                  <a:srgbClr val="000000"/>
                </a:solidFill>
                <a:latin typeface="Constantia" panose="02030602050306030303" pitchFamily="18" charset="0"/>
              </a:rPr>
              <a:t>человека, позволяющих ему адаптироваться к изменениям рынка труда, к меняющимся требованиям к профессиональной деятельности в соответствии с развитием техники и технологий</a:t>
            </a:r>
          </a:p>
          <a:p>
            <a:pPr>
              <a:spcBef>
                <a:spcPct val="0"/>
              </a:spcBef>
            </a:pPr>
            <a:endParaRPr lang="ru-RU" kern="0" smtClean="0">
              <a:solidFill>
                <a:srgbClr val="000000"/>
              </a:solidFill>
            </a:endParaRPr>
          </a:p>
        </p:txBody>
      </p:sp>
      <p:sp>
        <p:nvSpPr>
          <p:cNvPr id="7" name="Заголовок 2"/>
          <p:cNvSpPr>
            <a:spLocks noGrp="1"/>
          </p:cNvSpPr>
          <p:nvPr>
            <p:ph type="title"/>
          </p:nvPr>
        </p:nvSpPr>
        <p:spPr>
          <a:xfrm>
            <a:off x="0" y="359465"/>
            <a:ext cx="9144000" cy="1143000"/>
          </a:xfrm>
        </p:spPr>
        <p:txBody>
          <a:bodyPr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905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nstantia" pitchFamily="18" charset="0"/>
              </a:rPr>
              <a:t>Ведущая цель непрерывного профобразования</a:t>
            </a:r>
            <a:endParaRPr lang="ru-RU" sz="4400" b="1" dirty="0">
              <a:ln w="1905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642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285750" y="1600200"/>
            <a:ext cx="8715375" cy="5043488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002060"/>
              </a:buClr>
              <a:buFont typeface="Wingdings 2" panose="05020102010507070707" pitchFamily="18" charset="2"/>
              <a:buChar char="$"/>
            </a:pPr>
            <a:r>
              <a:rPr lang="ru-RU" sz="28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Социализация подрастающих поколений</a:t>
            </a:r>
          </a:p>
          <a:p>
            <a:pPr>
              <a:spcBef>
                <a:spcPct val="0"/>
              </a:spcBef>
              <a:buClr>
                <a:srgbClr val="002060"/>
              </a:buClr>
              <a:buFontTx/>
              <a:buNone/>
            </a:pPr>
            <a:endParaRPr lang="ru-RU" sz="2800" dirty="0" smtClean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>
              <a:spcBef>
                <a:spcPct val="0"/>
              </a:spcBef>
              <a:buClr>
                <a:srgbClr val="002060"/>
              </a:buClr>
              <a:buFont typeface="Wingdings 2" panose="05020102010507070707" pitchFamily="18" charset="2"/>
              <a:buChar char="$"/>
            </a:pPr>
            <a:r>
              <a:rPr lang="ru-RU" sz="28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Приобщение к профессии (профориентация)</a:t>
            </a:r>
          </a:p>
          <a:p>
            <a:pPr>
              <a:spcBef>
                <a:spcPct val="0"/>
              </a:spcBef>
              <a:buClr>
                <a:srgbClr val="002060"/>
              </a:buClr>
              <a:buFontTx/>
              <a:buNone/>
            </a:pPr>
            <a:endParaRPr lang="ru-RU" sz="2800" dirty="0" smtClean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>
              <a:spcBef>
                <a:spcPct val="0"/>
              </a:spcBef>
              <a:buClr>
                <a:srgbClr val="002060"/>
              </a:buClr>
              <a:buFont typeface="Wingdings 2" panose="05020102010507070707" pitchFamily="18" charset="2"/>
              <a:buChar char="$"/>
            </a:pPr>
            <a:r>
              <a:rPr lang="ru-RU" sz="28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Расширение профессиональных навыков и знаний (повышение квалификации)</a:t>
            </a:r>
          </a:p>
          <a:p>
            <a:pPr>
              <a:spcBef>
                <a:spcPct val="0"/>
              </a:spcBef>
              <a:buClr>
                <a:srgbClr val="002060"/>
              </a:buClr>
              <a:buFontTx/>
              <a:buNone/>
            </a:pPr>
            <a:endParaRPr lang="ru-RU" sz="2800" dirty="0" smtClean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>
              <a:spcBef>
                <a:spcPct val="0"/>
              </a:spcBef>
              <a:buClr>
                <a:srgbClr val="002060"/>
              </a:buClr>
              <a:buFont typeface="Wingdings 2" panose="05020102010507070707" pitchFamily="18" charset="2"/>
              <a:buChar char="$"/>
            </a:pPr>
            <a:r>
              <a:rPr lang="ru-RU" sz="28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Достижение определённого  статуса </a:t>
            </a:r>
          </a:p>
          <a:p>
            <a:pPr>
              <a:spcBef>
                <a:spcPct val="0"/>
              </a:spcBef>
              <a:buClr>
                <a:srgbClr val="002060"/>
              </a:buClr>
              <a:buFontTx/>
              <a:buNone/>
            </a:pPr>
            <a:endParaRPr lang="ru-RU" sz="2800" dirty="0" smtClean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>
              <a:spcBef>
                <a:spcPct val="0"/>
              </a:spcBef>
              <a:buClr>
                <a:srgbClr val="002060"/>
              </a:buClr>
              <a:buFont typeface="Wingdings 2" panose="05020102010507070707" pitchFamily="18" charset="2"/>
              <a:buChar char="$"/>
            </a:pPr>
            <a:r>
              <a:rPr lang="ru-RU" sz="28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Общее развитие личности  (определение и реализация жизненных целей и ценностей)</a:t>
            </a: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0" y="71422"/>
            <a:ext cx="9144000" cy="1143000"/>
          </a:xfrm>
          <a:prstGeom prst="rect">
            <a:avLst/>
          </a:prstGeom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kern="0" dirty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nstantia" pitchFamily="18" charset="0"/>
              </a:rPr>
              <a:t>Задачи: для чего нужно непрерывное профобразование?</a:t>
            </a:r>
            <a:endParaRPr lang="ru-RU" sz="4000" b="1" kern="0" dirty="0">
              <a:ln w="1905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55000" endA="300" endPos="45500" dir="5400000" sy="-100000" algn="bl" rotWithShape="0"/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99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2"/>
          <p:cNvSpPr>
            <a:spLocks noGrp="1"/>
          </p:cNvSpPr>
          <p:nvPr>
            <p:ph type="title"/>
          </p:nvPr>
        </p:nvSpPr>
        <p:spPr>
          <a:xfrm>
            <a:off x="467544" y="91421"/>
            <a:ext cx="8229600" cy="1143000"/>
          </a:xfrm>
        </p:spPr>
        <p:txBody>
          <a:bodyPr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905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nstantia" pitchFamily="18" charset="0"/>
              </a:rPr>
              <a:t>Функции непрерывного </a:t>
            </a:r>
            <a:r>
              <a:rPr lang="ru-RU" sz="4800" b="1" dirty="0" smtClean="0">
                <a:ln w="1905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nstantia" pitchFamily="18" charset="0"/>
              </a:rPr>
              <a:t>образования взрослых</a:t>
            </a:r>
            <a:endParaRPr lang="ru-RU" sz="4800" b="1" dirty="0">
              <a:ln w="1905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nstantia" pitchFamily="18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265808" y="5269812"/>
            <a:ext cx="5072062" cy="571500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"/>
              <a:defRPr/>
            </a:pPr>
            <a:r>
              <a:rPr lang="ru-RU" sz="3600" i="1" dirty="0">
                <a:latin typeface="Constantia" pitchFamily="18" charset="0"/>
              </a:rPr>
              <a:t>  </a:t>
            </a:r>
            <a:r>
              <a:rPr lang="ru-RU" sz="3600" i="1" dirty="0" smtClean="0">
                <a:latin typeface="Constantia" pitchFamily="18" charset="0"/>
              </a:rPr>
              <a:t>личностная</a:t>
            </a:r>
            <a:endParaRPr lang="ru-RU" sz="3600" i="1" dirty="0">
              <a:latin typeface="Constantia" pitchFamily="18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251520" y="1412776"/>
            <a:ext cx="5072063" cy="571500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"/>
              <a:defRPr/>
            </a:pPr>
            <a:r>
              <a:rPr lang="ru-RU" sz="3600" i="1" dirty="0">
                <a:latin typeface="Constantia" pitchFamily="18" charset="0"/>
              </a:rPr>
              <a:t>  </a:t>
            </a:r>
            <a:r>
              <a:rPr lang="ru-RU" sz="3600" i="1" dirty="0" smtClean="0">
                <a:latin typeface="Constantia" pitchFamily="18" charset="0"/>
              </a:rPr>
              <a:t>профессиональная</a:t>
            </a:r>
            <a:endParaRPr lang="ru-RU" sz="3600" i="1" dirty="0">
              <a:latin typeface="Constantia" pitchFamily="18" charset="0"/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265808" y="2821782"/>
            <a:ext cx="5072063" cy="571500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"/>
              <a:defRPr/>
            </a:pPr>
            <a:r>
              <a:rPr lang="ru-RU" sz="3600" i="1" dirty="0">
                <a:latin typeface="Constantia" pitchFamily="18" charset="0"/>
              </a:rPr>
              <a:t>  </a:t>
            </a:r>
            <a:r>
              <a:rPr lang="ru-RU" sz="3600" i="1" dirty="0" smtClean="0">
                <a:latin typeface="Constantia" pitchFamily="18" charset="0"/>
              </a:rPr>
              <a:t>социальная </a:t>
            </a:r>
            <a:endParaRPr lang="ru-RU" sz="3600" i="1" dirty="0">
              <a:latin typeface="Constanti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380332" y="2002103"/>
            <a:ext cx="67504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у взрослого человека необходимых профессиональных компетенций и квалификаций, и, как следствие, приобретение взрослым человеком новых профессиональных возможностей, повышение его трудовой мобильности.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80332" y="3467154"/>
            <a:ext cx="67504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дополнять и обогащать процесс взаимодействия взрослого человека с обществом, экономической сферой, государством в целом за счет ознакомления с общечеловеческими ценностями, языком, культурой, новыми видами деятельности, современными технологиями социального взаимодействия, 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информационными, формируя функциональную грамотность взрослого человека в различных сферах (финансовая, бюджетная, языковая, информационная, экологическая, правовая грамотность, грамотность в сфере жилищно-коммунального хозяйства и так далее).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80332" y="6009423"/>
            <a:ext cx="67504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обеспечивает удовлетворение индивидуальных познавательных потребностей взрослого человека, интересов, увлечений и, как правило, сопровождает повседневную жизнь.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277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приобретению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необходимых квалификаций на протяжении всей трудовой деятельности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600" dirty="0" smtClean="0"/>
              <a:t>Обеспечение </a:t>
            </a:r>
            <a:r>
              <a:rPr lang="ru-RU" sz="1600" dirty="0"/>
              <a:t>реализации индивидуальных образовательных траекторий (маршрутов) при обучении взрослых в течение всей жизни. </a:t>
            </a:r>
          </a:p>
          <a:p>
            <a:pPr algn="just"/>
            <a:r>
              <a:rPr lang="ru-RU" sz="1600" dirty="0" smtClean="0"/>
              <a:t>Развитие </a:t>
            </a:r>
            <a:r>
              <a:rPr lang="ru-RU" sz="1600" dirty="0"/>
              <a:t>инфраструктуры и механизмов независимой оценки и признания квалификаций и результатов неформального обучения.</a:t>
            </a:r>
          </a:p>
          <a:p>
            <a:pPr algn="just"/>
            <a:r>
              <a:rPr lang="ru-RU" sz="1600" dirty="0" smtClean="0"/>
              <a:t>Создание </a:t>
            </a:r>
            <a:r>
              <a:rPr lang="ru-RU" sz="1600" dirty="0"/>
              <a:t>условий для обучения на рабочем месте, формирования систем корпоративного обучения.</a:t>
            </a:r>
          </a:p>
          <a:p>
            <a:pPr algn="just"/>
            <a:r>
              <a:rPr lang="ru-RU" sz="1600" dirty="0" smtClean="0"/>
              <a:t>Развитие </a:t>
            </a:r>
            <a:r>
              <a:rPr lang="ru-RU" sz="1600" dirty="0"/>
              <a:t>механизмов мотивации профессионального роста взрослого населения.</a:t>
            </a:r>
          </a:p>
          <a:p>
            <a:pPr algn="just"/>
            <a:r>
              <a:rPr lang="ru-RU" sz="1600" dirty="0" smtClean="0"/>
              <a:t>Разработка </a:t>
            </a:r>
            <a:r>
              <a:rPr lang="ru-RU" sz="1600" dirty="0"/>
              <a:t>и актуализация образовательных программ в соответствии с требованиями профессиональных стандартов, учетом передового отечественного и международного опыта.</a:t>
            </a:r>
          </a:p>
          <a:p>
            <a:pPr algn="just"/>
            <a:r>
              <a:rPr lang="ru-RU" sz="1600" dirty="0" smtClean="0"/>
              <a:t>Развитие </a:t>
            </a:r>
            <a:r>
              <a:rPr lang="ru-RU" sz="1600" dirty="0"/>
              <a:t>нормативно-правовых механизмов отраслевой подготовки кадров.</a:t>
            </a:r>
          </a:p>
          <a:p>
            <a:pPr algn="just"/>
            <a:r>
              <a:rPr lang="ru-RU" sz="1600" dirty="0" smtClean="0"/>
              <a:t>Создание </a:t>
            </a:r>
            <a:r>
              <a:rPr lang="ru-RU" sz="1600" dirty="0"/>
              <a:t>условий для развития смешанного обучения, формирование и внедрение адаптивных систем управления обучением в рамках непрерывного образования.</a:t>
            </a:r>
          </a:p>
          <a:p>
            <a:pPr algn="just"/>
            <a:r>
              <a:rPr lang="ru-RU" sz="1600" dirty="0" smtClean="0"/>
              <a:t>Формирование </a:t>
            </a:r>
            <a:r>
              <a:rPr lang="ru-RU" sz="1600" dirty="0"/>
              <a:t>системы обеспечения качества непрерывного образования взрослых.</a:t>
            </a:r>
          </a:p>
          <a:p>
            <a:pPr algn="just"/>
            <a:r>
              <a:rPr lang="ru-RU" sz="1600" dirty="0" smtClean="0"/>
              <a:t>Развитие </a:t>
            </a:r>
            <a:r>
              <a:rPr lang="ru-RU" sz="1600" dirty="0"/>
              <a:t>кадрового потенциала системы непрерывного образования взрослых.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36221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содействию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социализации граждан и улучшению качества жизни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600" dirty="0" smtClean="0"/>
              <a:t>Разработаны </a:t>
            </a:r>
            <a:r>
              <a:rPr lang="ru-RU" sz="1600" dirty="0"/>
              <a:t>и реализованы целевые программы по формированию у взрослого населения современных видов функциональной грамотности взрослого населения (финансовой, бюджетной, информационной, правовой, экологической грамотности и других видов). </a:t>
            </a:r>
          </a:p>
          <a:p>
            <a:pPr algn="just"/>
            <a:r>
              <a:rPr lang="ru-RU" sz="1600" dirty="0" smtClean="0"/>
              <a:t>Поддержаны </a:t>
            </a:r>
            <a:r>
              <a:rPr lang="ru-RU" sz="1600" dirty="0"/>
              <a:t>программы, направленные на подготовку предпринимателей, в том числе реализующих проекты и программы в сфере социального предпринимательства.</a:t>
            </a:r>
          </a:p>
          <a:p>
            <a:pPr algn="just"/>
            <a:r>
              <a:rPr lang="ru-RU" sz="1600" dirty="0" smtClean="0"/>
              <a:t>Разработаны </a:t>
            </a:r>
            <a:r>
              <a:rPr lang="ru-RU" sz="1600" dirty="0"/>
              <a:t>и реализованы образовательные  программы, обеспечивающих социальную адаптацию граждан </a:t>
            </a:r>
            <a:r>
              <a:rPr lang="ru-RU" sz="1600" i="1" dirty="0"/>
              <a:t>(программы, направленные на помощь лицам, ищущим работу, программы для лиц с ограниченными возможностями здоровья, для женщин, находящихся в отпуске по уходу за ребенком, программы, направленные на социокультурную адаптацию мигрантов и т.д.)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 smtClean="0"/>
              <a:t>Разработаны </a:t>
            </a:r>
            <a:r>
              <a:rPr lang="ru-RU" sz="1600" dirty="0"/>
              <a:t>и реализованы дополнительные общеобразовательные общеразвивающие программы для взрослого населения.</a:t>
            </a:r>
          </a:p>
          <a:p>
            <a:pPr algn="just"/>
            <a:r>
              <a:rPr lang="ru-RU" sz="1600" dirty="0" smtClean="0"/>
              <a:t>Обновление </a:t>
            </a:r>
            <a:r>
              <a:rPr lang="ru-RU" sz="1600" dirty="0"/>
              <a:t>и адаптация содержания образования и образовательных технологий, обеспечивающих учет запросов лиц с особыми потребностями.</a:t>
            </a:r>
          </a:p>
          <a:p>
            <a:pPr algn="just"/>
            <a:r>
              <a:rPr lang="ru-RU" sz="1600" dirty="0" smtClean="0"/>
              <a:t>Расширение </a:t>
            </a:r>
            <a:r>
              <a:rPr lang="ru-RU" sz="1600" dirty="0"/>
              <a:t>участия граждан старшего возраста в непрерывном образовании, в том числе на основе поддержки добровольчества и </a:t>
            </a:r>
            <a:r>
              <a:rPr lang="ru-RU" sz="1600" dirty="0" err="1"/>
              <a:t>волонтерства</a:t>
            </a:r>
            <a:r>
              <a:rPr lang="ru-RU" sz="1600" dirty="0"/>
              <a:t>, использование технологий </a:t>
            </a:r>
            <a:r>
              <a:rPr lang="ru-RU" sz="1600" dirty="0" err="1"/>
              <a:t>краудсорсинга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35908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1"/>
          <p:cNvSpPr txBox="1">
            <a:spLocks/>
          </p:cNvSpPr>
          <p:nvPr/>
        </p:nvSpPr>
        <p:spPr bwMode="auto">
          <a:xfrm>
            <a:off x="-23486" y="1476427"/>
            <a:ext cx="7043758" cy="5768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ru-RU" b="1" kern="0" dirty="0" smtClean="0">
                <a:latin typeface="Courier New" pitchFamily="49" charset="0"/>
                <a:cs typeface="Courier New" pitchFamily="49" charset="0"/>
              </a:rPr>
              <a:t>«Результатом нашей </a:t>
            </a:r>
          </a:p>
          <a:p>
            <a:pPr algn="ctr">
              <a:buFontTx/>
              <a:buNone/>
            </a:pPr>
            <a:r>
              <a:rPr lang="ru-RU" b="1" kern="0" dirty="0" smtClean="0">
                <a:latin typeface="Courier New" pitchFamily="49" charset="0"/>
                <a:cs typeface="Courier New" pitchFamily="49" charset="0"/>
              </a:rPr>
              <a:t>работы должна стать </a:t>
            </a:r>
          </a:p>
          <a:p>
            <a:pPr algn="ctr">
              <a:buFontTx/>
              <a:buNone/>
            </a:pPr>
            <a:r>
              <a:rPr lang="ru-RU" b="1" kern="0" dirty="0" smtClean="0">
                <a:latin typeface="Courier New" pitchFamily="49" charset="0"/>
                <a:cs typeface="Courier New" pitchFamily="49" charset="0"/>
              </a:rPr>
              <a:t>система непрерывного образования, доступного для каждого человека. Образования, которое развивается на протяжении всей жизни наших людей»</a:t>
            </a:r>
          </a:p>
          <a:p>
            <a:pPr algn="ctr">
              <a:buFontTx/>
              <a:buNone/>
            </a:pPr>
            <a:endParaRPr lang="ru-RU" i="1" kern="0" dirty="0" smtClean="0">
              <a:latin typeface="Georgia" pitchFamily="18" charset="0"/>
            </a:endParaRPr>
          </a:p>
          <a:p>
            <a:pPr algn="r">
              <a:buFontTx/>
              <a:buNone/>
            </a:pPr>
            <a:r>
              <a:rPr lang="ru-RU" sz="2400" i="1" kern="0" dirty="0" smtClean="0">
                <a:latin typeface="Times New Roman" pitchFamily="18" charset="0"/>
                <a:cs typeface="Times New Roman" pitchFamily="18" charset="0"/>
              </a:rPr>
              <a:t>Красноярский экономический форум, </a:t>
            </a:r>
          </a:p>
          <a:p>
            <a:pPr algn="r">
              <a:buFontTx/>
              <a:buNone/>
            </a:pPr>
            <a:r>
              <a:rPr lang="ru-RU" sz="2400" i="1" kern="0" dirty="0" smtClean="0">
                <a:latin typeface="Times New Roman" pitchFamily="18" charset="0"/>
                <a:cs typeface="Times New Roman" pitchFamily="18" charset="0"/>
              </a:rPr>
              <a:t>15 февраля 2008 года</a:t>
            </a:r>
            <a:endParaRPr lang="ru-RU" sz="2400" kern="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sz="2400" kern="0" dirty="0" smtClean="0">
                <a:latin typeface="Georgia" pitchFamily="18" charset="0"/>
              </a:rPr>
              <a:t>  </a:t>
            </a:r>
          </a:p>
        </p:txBody>
      </p:sp>
      <p:pic>
        <p:nvPicPr>
          <p:cNvPr id="5" name="Picture 1" descr="C:\Documents and Settings\Hamster\Рабочий стол\непрерывное образование\medvede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214290"/>
            <a:ext cx="3194057" cy="23966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6215074" y="2643182"/>
            <a:ext cx="27146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Д.А. Медведев, </a:t>
            </a:r>
          </a:p>
          <a:p>
            <a:pPr algn="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Премьер-министр РФ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96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реализации широких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 для личностного роста и самореализации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взрослых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600" dirty="0" smtClean="0"/>
              <a:t>Формирование </a:t>
            </a:r>
            <a:r>
              <a:rPr lang="ru-RU" sz="1600" dirty="0"/>
              <a:t>современной системы профессиональной ориентации и консультирования взрослого населения по вопросам карьеры.</a:t>
            </a:r>
          </a:p>
          <a:p>
            <a:pPr algn="just"/>
            <a:r>
              <a:rPr lang="ru-RU" sz="1600" dirty="0" smtClean="0"/>
              <a:t>Создание </a:t>
            </a:r>
            <a:r>
              <a:rPr lang="ru-RU" sz="1600" dirty="0"/>
              <a:t>открытых образовательных ресурсов, обеспечивающих условия для получения гражданами различных форм непрерывного образования взрослых, повышения их общекультурного уровня и самореализации.</a:t>
            </a:r>
          </a:p>
          <a:p>
            <a:pPr algn="just"/>
            <a:r>
              <a:rPr lang="ru-RU" sz="1600" dirty="0" smtClean="0"/>
              <a:t>Совершенствование </a:t>
            </a:r>
            <a:r>
              <a:rPr lang="ru-RU" sz="1600" dirty="0"/>
              <a:t>образовательных технологий, обеспечивающих свободный доступ граждан к образовательному контенту, в том числе технологий обучения с использованием мобильных устройств.</a:t>
            </a:r>
          </a:p>
          <a:p>
            <a:pPr algn="just"/>
            <a:r>
              <a:rPr lang="ru-RU" sz="1600" dirty="0" smtClean="0"/>
              <a:t>Формирование </a:t>
            </a:r>
            <a:r>
              <a:rPr lang="ru-RU" sz="1600" dirty="0"/>
              <a:t>общественных механизмов, обеспечивающих стимулирование спроса со стороны взрослого населения на получение образования в течение всей жизни.</a:t>
            </a:r>
          </a:p>
          <a:p>
            <a:pPr algn="just"/>
            <a:r>
              <a:rPr lang="ru-RU" sz="1600" dirty="0" smtClean="0"/>
              <a:t>Формирование </a:t>
            </a:r>
            <a:r>
              <a:rPr lang="ru-RU" sz="1600" dirty="0"/>
              <a:t>нормативно-правовой базы, создание единых правил для традиционных и новых провайдеров на рынке образовательных услуг непрерывного образования.</a:t>
            </a:r>
          </a:p>
          <a:p>
            <a:pPr algn="just"/>
            <a:r>
              <a:rPr lang="ru-RU" sz="1600" dirty="0" smtClean="0"/>
              <a:t>Развитие </a:t>
            </a:r>
            <a:r>
              <a:rPr lang="ru-RU" sz="1600" dirty="0"/>
              <a:t>системы информационного обеспечения непрерывного образования, включая социальную рекламу, использование ресурсов социальных сетей, контекстной рекламы, целевых информационных сервисов.</a:t>
            </a:r>
          </a:p>
          <a:p>
            <a:pPr algn="just"/>
            <a:r>
              <a:rPr lang="ru-RU" sz="1600" dirty="0"/>
              <a:t> </a:t>
            </a:r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880359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C:\Documents and Settings\Hamster\Рабочий стол\непрерывное образование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50"/>
            <a:ext cx="91440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3689350"/>
            <a:ext cx="9144000" cy="4525963"/>
          </a:xfrm>
        </p:spPr>
        <p:txBody>
          <a:bodyPr>
            <a:norm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Значение непрерывного образования столь велико, что в состязании стран, лидером станет страна, которая сумеет раньше других осознать неизбежность и лучше других организовать непрерывное образование населения</a:t>
            </a: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0" y="4572008"/>
            <a:ext cx="785818" cy="1000132"/>
          </a:xfrm>
          <a:prstGeom prst="stripedRightArrow">
            <a:avLst>
              <a:gd name="adj1" fmla="val 50000"/>
              <a:gd name="adj2" fmla="val 3784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73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 декабря 2012 г. № 273-ФЗ «Об образовании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Федерации»;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долгосрочного социально-экономического развития Российской Федерации на период до 2020 года, утвержденная распоряжением Правительства Российской Федерации от 17 ноября 2008 г. № 1662-р;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инновационного развития Российской Федерации на период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2020 года, утвержденная распоряжением Правительства Российской Федерации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декабря 2011 г. № 2227-р;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Российской Федерации «Развитие образования» на 2013-2020 годы, утвержденная постановлением Правительства Российской Федерации от 15 апреля 2015 г. № 295;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целевая программа развития образования на 2016-2020 годы, утвержденная постановлением Правительства Российской Федерации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23 мая 2015 г. №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497;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непрерывного профессионального образования до 2020 года (утверждена распоряжением администрации Костромской области от 26 ноября 2010 года №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334-ра);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Ведомственная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программа «Развитие профессионального образования Костромской области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2014 – 2016 годы»</a:t>
            </a: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496" y="153650"/>
            <a:ext cx="93610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nstantia" pitchFamily="18" charset="0"/>
              </a:rPr>
              <a:t>Нормативно-правовые основы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583282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0" y="1357298"/>
            <a:ext cx="1928826" cy="2543250"/>
            <a:chOff x="428596" y="1714488"/>
            <a:chExt cx="1928826" cy="2543250"/>
          </a:xfrm>
        </p:grpSpPr>
        <p:pic>
          <p:nvPicPr>
            <p:cNvPr id="71682" name="Picture 2" descr="C:\Documents and Settings\Hamster\Рабочий стол\непрерывное образование\images.jpg"/>
            <p:cNvPicPr>
              <a:picLocks noChangeAspect="1" noChangeArrowheads="1"/>
            </p:cNvPicPr>
            <p:nvPr/>
          </p:nvPicPr>
          <p:blipFill>
            <a:blip r:embed="rId2">
              <a:grayscl/>
            </a:blip>
            <a:srcRect t="2953" r="-1760" b="5511"/>
            <a:stretch>
              <a:fillRect/>
            </a:stretch>
          </p:blipFill>
          <p:spPr bwMode="auto">
            <a:xfrm>
              <a:off x="428596" y="1714488"/>
              <a:ext cx="1928826" cy="221457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0" name="TextBox 9"/>
            <p:cNvSpPr txBox="1"/>
            <p:nvPr/>
          </p:nvSpPr>
          <p:spPr>
            <a:xfrm>
              <a:off x="428596" y="3857628"/>
              <a:ext cx="185738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latin typeface="Constantia" pitchFamily="18" charset="0"/>
                </a:rPr>
                <a:t>Платон</a:t>
              </a:r>
              <a:endParaRPr lang="ru-RU" sz="2000" b="1" dirty="0">
                <a:latin typeface="Constantia" pitchFamily="18" charset="0"/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1928794" y="1857364"/>
            <a:ext cx="2143140" cy="2543250"/>
            <a:chOff x="3428992" y="857232"/>
            <a:chExt cx="2143140" cy="2543250"/>
          </a:xfrm>
        </p:grpSpPr>
        <p:pic>
          <p:nvPicPr>
            <p:cNvPr id="71683" name="Picture 3" descr="C:\Documents and Settings\Hamster\Рабочий стол\непрерывное образование\конфуций.jpg"/>
            <p:cNvPicPr>
              <a:picLocks noChangeAspect="1"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3428992" y="857232"/>
              <a:ext cx="2114550" cy="216217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1" name="TextBox 10"/>
            <p:cNvSpPr txBox="1"/>
            <p:nvPr/>
          </p:nvSpPr>
          <p:spPr>
            <a:xfrm>
              <a:off x="3571868" y="3000372"/>
              <a:ext cx="20002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latin typeface="Constantia" pitchFamily="18" charset="0"/>
                </a:rPr>
                <a:t>Конфуций</a:t>
              </a:r>
              <a:endParaRPr lang="ru-RU" sz="2000" b="1" dirty="0">
                <a:latin typeface="Constantia" pitchFamily="18" charset="0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4000496" y="2428868"/>
            <a:ext cx="1857388" cy="2471812"/>
            <a:chOff x="6572264" y="1714488"/>
            <a:chExt cx="1857388" cy="2471812"/>
          </a:xfrm>
        </p:grpSpPr>
        <p:pic>
          <p:nvPicPr>
            <p:cNvPr id="71684" name="Picture 4" descr="C:\Documents and Settings\Hamster\Рабочий стол\непрерывное образование\сократ.jpg"/>
            <p:cNvPicPr>
              <a:picLocks noChangeAspect="1"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6572264" y="1714488"/>
              <a:ext cx="1714512" cy="210838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2" name="TextBox 11"/>
            <p:cNvSpPr txBox="1"/>
            <p:nvPr/>
          </p:nvSpPr>
          <p:spPr>
            <a:xfrm>
              <a:off x="6572264" y="3786190"/>
              <a:ext cx="185738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latin typeface="Constantia" pitchFamily="18" charset="0"/>
                </a:rPr>
                <a:t>Сократ</a:t>
              </a:r>
              <a:endParaRPr lang="ru-RU" sz="2000" b="1" dirty="0">
                <a:latin typeface="Constantia" pitchFamily="18" charset="0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7143768" y="4357694"/>
            <a:ext cx="2000232" cy="2500306"/>
            <a:chOff x="5357818" y="4357694"/>
            <a:chExt cx="2113000" cy="2500306"/>
          </a:xfrm>
        </p:grpSpPr>
        <p:pic>
          <p:nvPicPr>
            <p:cNvPr id="71686" name="Picture 6" descr="C:\Documents and Settings\Hamster\Рабочий стол\непрерывное образование\сенека.jpg"/>
            <p:cNvPicPr>
              <a:picLocks noChangeAspect="1" noChangeArrowheads="1"/>
            </p:cNvPicPr>
            <p:nvPr/>
          </p:nvPicPr>
          <p:blipFill>
            <a:blip r:embed="rId5">
              <a:grayscl/>
            </a:blip>
            <a:srcRect b="29752"/>
            <a:stretch>
              <a:fillRect/>
            </a:stretch>
          </p:blipFill>
          <p:spPr bwMode="auto">
            <a:xfrm>
              <a:off x="5357818" y="4357694"/>
              <a:ext cx="2113000" cy="214315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3" name="TextBox 12"/>
            <p:cNvSpPr txBox="1"/>
            <p:nvPr/>
          </p:nvSpPr>
          <p:spPr>
            <a:xfrm>
              <a:off x="5429256" y="6457890"/>
              <a:ext cx="185738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latin typeface="Constantia" pitchFamily="18" charset="0"/>
                </a:rPr>
                <a:t>Сенека</a:t>
              </a:r>
              <a:endParaRPr lang="ru-RU" sz="2000" b="1" dirty="0">
                <a:latin typeface="Constantia" pitchFamily="18" charset="0"/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5500694" y="3143248"/>
            <a:ext cx="1928826" cy="2428868"/>
            <a:chOff x="2000232" y="4429132"/>
            <a:chExt cx="1928826" cy="2428868"/>
          </a:xfrm>
        </p:grpSpPr>
        <p:pic>
          <p:nvPicPr>
            <p:cNvPr id="71685" name="Picture 5" descr="C:\Documents and Settings\Hamster\Рабочий стол\непрерывное образование\аристотель.jpg"/>
            <p:cNvPicPr>
              <a:picLocks noChangeAspect="1" noChangeArrowheads="1"/>
            </p:cNvPicPr>
            <p:nvPr/>
          </p:nvPicPr>
          <p:blipFill>
            <a:blip r:embed="rId6">
              <a:grayscl/>
            </a:blip>
            <a:srcRect l="-4688" b="12382"/>
            <a:stretch>
              <a:fillRect/>
            </a:stretch>
          </p:blipFill>
          <p:spPr bwMode="auto">
            <a:xfrm>
              <a:off x="2000232" y="4429132"/>
              <a:ext cx="1786891" cy="200026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6" name="TextBox 15"/>
            <p:cNvSpPr txBox="1"/>
            <p:nvPr/>
          </p:nvSpPr>
          <p:spPr>
            <a:xfrm>
              <a:off x="2071670" y="6457890"/>
              <a:ext cx="185738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latin typeface="Constantia" pitchFamily="18" charset="0"/>
                </a:rPr>
                <a:t>Аристотель</a:t>
              </a:r>
              <a:endParaRPr lang="ru-RU" sz="2000" b="1" dirty="0">
                <a:latin typeface="Constantia" pitchFamily="18" charset="0"/>
              </a:endParaRPr>
            </a:p>
          </p:txBody>
        </p:sp>
      </p:grpSp>
      <p:sp>
        <p:nvSpPr>
          <p:cNvPr id="22" name="Прямоугольник 21"/>
          <p:cNvSpPr/>
          <p:nvPr/>
        </p:nvSpPr>
        <p:spPr>
          <a:xfrm>
            <a:off x="2071670" y="188640"/>
            <a:ext cx="79296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nstantia" pitchFamily="18" charset="0"/>
              </a:rPr>
              <a:t>Первые ростки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8691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214282" y="2928934"/>
            <a:ext cx="1933575" cy="3186192"/>
            <a:chOff x="214282" y="1500174"/>
            <a:chExt cx="1933575" cy="3186192"/>
          </a:xfrm>
        </p:grpSpPr>
        <p:pic>
          <p:nvPicPr>
            <p:cNvPr id="72706" name="Picture 2" descr="C:\Documents and Settings\Hamster\Рабочий стол\непрерывное образование\вольтер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500174"/>
              <a:ext cx="1933575" cy="236220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7" name="TextBox 6"/>
            <p:cNvSpPr txBox="1"/>
            <p:nvPr/>
          </p:nvSpPr>
          <p:spPr>
            <a:xfrm>
              <a:off x="285720" y="4286256"/>
              <a:ext cx="185738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latin typeface="Constantia" pitchFamily="18" charset="0"/>
                </a:rPr>
                <a:t>Вольтер</a:t>
              </a:r>
              <a:endParaRPr lang="ru-RU" sz="2000" b="1" dirty="0">
                <a:latin typeface="Constantia" pitchFamily="18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6858016" y="2928934"/>
            <a:ext cx="1928826" cy="3257630"/>
            <a:chOff x="3286116" y="1500174"/>
            <a:chExt cx="1928826" cy="3257630"/>
          </a:xfrm>
        </p:grpSpPr>
        <p:pic>
          <p:nvPicPr>
            <p:cNvPr id="72707" name="Picture 3" descr="C:\Documents and Settings\Hamster\Рабочий стол\непрерывное образование\гете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86116" y="1500174"/>
              <a:ext cx="1876425" cy="2428875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8" name="TextBox 7"/>
            <p:cNvSpPr txBox="1"/>
            <p:nvPr/>
          </p:nvSpPr>
          <p:spPr>
            <a:xfrm>
              <a:off x="3357554" y="4357694"/>
              <a:ext cx="185738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latin typeface="Constantia" pitchFamily="18" charset="0"/>
                </a:rPr>
                <a:t>Гёте</a:t>
              </a:r>
              <a:endParaRPr lang="ru-RU" sz="2000" b="1" dirty="0">
                <a:latin typeface="Constantia" pitchFamily="18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3571868" y="2928934"/>
            <a:ext cx="2098948" cy="3186192"/>
            <a:chOff x="6215074" y="1571612"/>
            <a:chExt cx="2098948" cy="3186192"/>
          </a:xfrm>
        </p:grpSpPr>
        <p:pic>
          <p:nvPicPr>
            <p:cNvPr id="72708" name="Picture 4" descr="C:\Documents and Settings\Hamster\Рабочий стол\непрерывное образование\руссо.jpg"/>
            <p:cNvPicPr>
              <a:picLocks noChangeAspect="1" noChangeArrowheads="1"/>
            </p:cNvPicPr>
            <p:nvPr/>
          </p:nvPicPr>
          <p:blipFill>
            <a:blip r:embed="rId4"/>
            <a:srcRect r="6683"/>
            <a:stretch>
              <a:fillRect/>
            </a:stretch>
          </p:blipFill>
          <p:spPr bwMode="auto">
            <a:xfrm>
              <a:off x="6215074" y="1571612"/>
              <a:ext cx="2098948" cy="242889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11" name="TextBox 10"/>
            <p:cNvSpPr txBox="1"/>
            <p:nvPr/>
          </p:nvSpPr>
          <p:spPr>
            <a:xfrm>
              <a:off x="6286512" y="4357694"/>
              <a:ext cx="185738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latin typeface="Constantia" pitchFamily="18" charset="0"/>
                </a:rPr>
                <a:t>Руссо</a:t>
              </a:r>
              <a:endParaRPr lang="ru-RU" sz="2000" b="1" dirty="0">
                <a:latin typeface="Constantia" pitchFamily="18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0" y="0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nstantia" pitchFamily="18" charset="0"/>
              </a:rPr>
              <a:t>Идеи НО, связанные с достижением полноты человеческого развития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74908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2" descr="C:\Documents and Settings\Hamster\Рабочий стол\непрерывное образование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285860"/>
            <a:ext cx="4214810" cy="5572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67" name="Прямоугольник 4"/>
          <p:cNvSpPr>
            <a:spLocks noChangeArrowheads="1"/>
          </p:cNvSpPr>
          <p:nvPr/>
        </p:nvSpPr>
        <p:spPr bwMode="auto">
          <a:xfrm>
            <a:off x="428625" y="2143125"/>
            <a:ext cx="4572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r>
              <a:rPr lang="ru-RU" sz="3200">
                <a:latin typeface="Constantia" panose="02030602050306030303" pitchFamily="18" charset="0"/>
              </a:rPr>
              <a:t>ХIII-XIV вв. </a:t>
            </a:r>
          </a:p>
          <a:p>
            <a:r>
              <a:rPr lang="ru-RU" sz="3200">
                <a:latin typeface="Constantia" panose="02030602050306030303" pitchFamily="18" charset="0"/>
              </a:rPr>
              <a:t>Цеховые школы при ремесленных цехах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nstantia" pitchFamily="18" charset="0"/>
              </a:rPr>
              <a:t>Первые попытки реализации</a:t>
            </a:r>
            <a:endParaRPr lang="ru-RU" sz="4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42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28625" y="1928813"/>
            <a:ext cx="8229600" cy="4525962"/>
          </a:xfrm>
        </p:spPr>
        <p:txBody>
          <a:bodyPr/>
          <a:lstStyle/>
          <a:p>
            <a:pPr>
              <a:spcBef>
                <a:spcPct val="0"/>
              </a:spcBef>
              <a:buFont typeface="Wingdings" panose="05000000000000000000" pitchFamily="2" charset="2"/>
              <a:buChar char=""/>
            </a:pPr>
            <a:r>
              <a:rPr lang="ru-RU" smtClean="0">
                <a:solidFill>
                  <a:srgbClr val="000000"/>
                </a:solidFill>
                <a:latin typeface="Constantia" panose="02030602050306030303" pitchFamily="18" charset="0"/>
              </a:rPr>
              <a:t>Формирование новой системы образования.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"/>
            </a:pPr>
            <a:r>
              <a:rPr lang="ru-RU" smtClean="0">
                <a:solidFill>
                  <a:srgbClr val="000000"/>
                </a:solidFill>
                <a:latin typeface="Constantia" panose="02030602050306030303" pitchFamily="18" charset="0"/>
              </a:rPr>
              <a:t>Новые формы и виды образовательных учреждений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"/>
            </a:pPr>
            <a:r>
              <a:rPr lang="ru-RU" smtClean="0">
                <a:solidFill>
                  <a:srgbClr val="000000"/>
                </a:solidFill>
                <a:latin typeface="Constantia" panose="02030602050306030303" pitchFamily="18" charset="0"/>
              </a:rPr>
              <a:t>К концу 60-х годов прошлого века концепция  провалена, так и не успев стать центральной образовательной системой.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"/>
            </a:pPr>
            <a:r>
              <a:rPr lang="ru-RU" smtClean="0">
                <a:solidFill>
                  <a:srgbClr val="000000"/>
                </a:solidFill>
                <a:latin typeface="Constantia" panose="02030602050306030303" pitchFamily="18" charset="0"/>
              </a:rPr>
              <a:t>Эпизодические обращения проблеме основаны были скорее на интуиции отдельных ученых и практиков.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nstantia" pitchFamily="18" charset="0"/>
              </a:rPr>
              <a:t>Новые интерпретации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nstantia" pitchFamily="18" charset="0"/>
              </a:rPr>
              <a:t>(после 1917 г.)</a:t>
            </a:r>
            <a:endParaRPr lang="ru-RU" sz="4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071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 2" panose="05020102010507070707" pitchFamily="18" charset="2"/>
              <a:buChar char=""/>
            </a:pPr>
            <a:r>
              <a:rPr lang="ru-RU" smtClean="0">
                <a:solidFill>
                  <a:srgbClr val="000000"/>
                </a:solidFill>
                <a:latin typeface="Constantia" panose="02030602050306030303" pitchFamily="18" charset="0"/>
              </a:rPr>
              <a:t>Впервые употребляется в 1968 году в материалах ЮНЕСКО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ru-RU" smtClean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 algn="just">
              <a:spcBef>
                <a:spcPct val="0"/>
              </a:spcBef>
              <a:buFont typeface="Wingdings 2" panose="05020102010507070707" pitchFamily="18" charset="2"/>
              <a:buChar char=""/>
            </a:pPr>
            <a:r>
              <a:rPr lang="ru-RU" smtClean="0">
                <a:solidFill>
                  <a:srgbClr val="000000"/>
                </a:solidFill>
                <a:latin typeface="Constantia" panose="02030602050306030303" pitchFamily="18" charset="0"/>
              </a:rPr>
              <a:t>После опубликования доклада комиссии под руководством Э. Фора (1972) принято решение ЮНЕСКО, признавшее непрерывное образование основным принципом, "руководящей конструкцией" для нововведений или реформ образования во всех странах мира.</a:t>
            </a:r>
          </a:p>
          <a:p>
            <a:pPr algn="just">
              <a:spcBef>
                <a:spcPct val="0"/>
              </a:spcBef>
              <a:buFont typeface="Wingdings 2" panose="05020102010507070707" pitchFamily="18" charset="2"/>
              <a:buChar char=""/>
            </a:pPr>
            <a:endParaRPr lang="ru-RU" smtClean="0">
              <a:solidFill>
                <a:srgbClr val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nstantia" pitchFamily="18" charset="0"/>
              </a:rPr>
              <a:t>Появление термина «Непрерывное образование»</a:t>
            </a:r>
            <a:endParaRPr lang="ru-RU" sz="4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964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Непрерывное образование взрослых осуществляется через: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образовательных программ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организациях, осуществляющих образовательную деятельность («формальное образование»);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вне организаций, осуществляющих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 деятельность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 числе по месту работы (в форме наставничества, стажировки, инструктажа, тренинга, через реализацию различных программ подготовки, обмена опытом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т.д.), а также просвещение в рамках деятельности общественных и иных социально ориентированных организаций («неформальное образование»);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индивидуальную познавательную деятельность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(«самообразование» или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информальное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/спонтанное образование»).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1580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85deab9aee1819e897ebd5f8b11750bf4ae5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1E4D453-AE98-4885-9F45-E9C117C61BA9}"/>
</file>

<file path=customXml/itemProps2.xml><?xml version="1.0" encoding="utf-8"?>
<ds:datastoreItem xmlns:ds="http://schemas.openxmlformats.org/officeDocument/2006/customXml" ds:itemID="{5FACFD2C-3EDD-473B-8186-7DC3D6EE9B98}"/>
</file>

<file path=customXml/itemProps3.xml><?xml version="1.0" encoding="utf-8"?>
<ds:datastoreItem xmlns:ds="http://schemas.openxmlformats.org/officeDocument/2006/customXml" ds:itemID="{322A3223-E3B9-4CDD-9061-A928C0A617FE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1664</TotalTime>
  <Words>973</Words>
  <Application>Microsoft Office PowerPoint</Application>
  <PresentationFormat>Экран (4:3)</PresentationFormat>
  <Paragraphs>109</Paragraphs>
  <Slides>21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0" baseType="lpstr">
      <vt:lpstr>Arial</vt:lpstr>
      <vt:lpstr>Calibri</vt:lpstr>
      <vt:lpstr>Constantia</vt:lpstr>
      <vt:lpstr>Courier New</vt:lpstr>
      <vt:lpstr>Georgia</vt:lpstr>
      <vt:lpstr>Times New Roman</vt:lpstr>
      <vt:lpstr>Wingdings</vt:lpstr>
      <vt:lpstr>Wingdings 2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Непрерывное образование взрослых осуществляется через:</vt:lpstr>
      <vt:lpstr>Формальное профессиональное образование</vt:lpstr>
      <vt:lpstr>Неформальное (дополнительное) образование</vt:lpstr>
      <vt:lpstr>Информальное образование (самообразование)</vt:lpstr>
      <vt:lpstr>Презентация PowerPoint</vt:lpstr>
      <vt:lpstr>Непрерывное профессиональное образование</vt:lpstr>
      <vt:lpstr>Ведущая цель непрерывного профобразования</vt:lpstr>
      <vt:lpstr>Презентация PowerPoint</vt:lpstr>
      <vt:lpstr>Функции непрерывного образования взрослых</vt:lpstr>
      <vt:lpstr>Мероприятия по приобретению необходимых квалификаций на протяжении всей трудовой деятельности</vt:lpstr>
      <vt:lpstr>Мероприятия по содействию социализации граждан и улучшению качества жизни </vt:lpstr>
      <vt:lpstr>Мероприятия по реализации широких возможностей для личностного роста и самореализации взрослых</vt:lpstr>
      <vt:lpstr>Презентация PowerPoint</vt:lpstr>
    </vt:vector>
  </TitlesOfParts>
  <Company>School 26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Class40u05</dc:creator>
  <cp:lastModifiedBy>Надежда Комисарова</cp:lastModifiedBy>
  <cp:revision>175</cp:revision>
  <cp:lastPrinted>2013-11-18T02:39:15Z</cp:lastPrinted>
  <dcterms:created xsi:type="dcterms:W3CDTF">2007-08-16T02:52:23Z</dcterms:created>
  <dcterms:modified xsi:type="dcterms:W3CDTF">2015-10-18T13:05:20Z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