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60" r:id="rId3"/>
    <p:sldId id="262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1" y="3814309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1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7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1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57" y="0"/>
            <a:ext cx="7470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7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35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2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2" y="4467452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535" y="6356350"/>
            <a:ext cx="1951263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229416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80265" y="6356351"/>
            <a:ext cx="177164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6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2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-7482"/>
            <a:ext cx="789486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3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482"/>
            <a:ext cx="82459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8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4725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506" y="6011014"/>
            <a:ext cx="20574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257" y="6011013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7806" y="6011014"/>
            <a:ext cx="20574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9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2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00" r:id="rId3"/>
    <p:sldLayoutId id="2147483711" r:id="rId4"/>
    <p:sldLayoutId id="2147483712" r:id="rId5"/>
    <p:sldLayoutId id="2147483713" r:id="rId6"/>
    <p:sldLayoutId id="2147483701" r:id="rId7"/>
    <p:sldLayoutId id="2147483714" r:id="rId8"/>
    <p:sldLayoutId id="2147483715" r:id="rId9"/>
    <p:sldLayoutId id="2147483702" r:id="rId10"/>
    <p:sldLayoutId id="2147483716" r:id="rId11"/>
    <p:sldLayoutId id="2147483717" r:id="rId12"/>
    <p:sldLayoutId id="2147483718" r:id="rId13"/>
    <p:sldLayoutId id="2147483704" r:id="rId14"/>
    <p:sldLayoutId id="2147483719" r:id="rId15"/>
    <p:sldLayoutId id="214748370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5627" y="568572"/>
            <a:ext cx="7692469" cy="297311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Требования к подготовке и проведению аттестации на 1 и высшую квалификационную категории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9414" y="6297768"/>
            <a:ext cx="7200901" cy="408673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Веселов В.М.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064646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336" y="-7482"/>
            <a:ext cx="7677664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Процедура и формы аттестации педагогических работников </a:t>
            </a:r>
            <a:br>
              <a:rPr lang="ru-RU" sz="2800" dirty="0" smtClean="0"/>
            </a:br>
            <a:r>
              <a:rPr lang="ru-RU" sz="2800" dirty="0" smtClean="0"/>
              <a:t>на 1 и высшую кв. категори</a:t>
            </a:r>
            <a:r>
              <a:rPr lang="ru-RU" sz="2800" dirty="0"/>
              <a:t>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78" y="1515761"/>
            <a:ext cx="8979244" cy="5263980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/>
              <a:t>Формы и процедура аттестации педагогических работников Костромской области регламентируется: </a:t>
            </a:r>
          </a:p>
          <a:p>
            <a:pPr marL="0" indent="0" algn="just">
              <a:buNone/>
            </a:pPr>
            <a:r>
              <a:rPr lang="ru-RU" dirty="0"/>
              <a:t>1) Законом Российской Федерации «Об образовании в Российской Федерации» от 29 декабря 2012 года № 273-ФЗ;</a:t>
            </a:r>
          </a:p>
          <a:p>
            <a:pPr marL="0" indent="0" algn="just">
              <a:buNone/>
            </a:pPr>
            <a:r>
              <a:rPr lang="ru-RU" dirty="0"/>
              <a:t>2) Приказом Министерства образования и науки Российской Федерации от 07 апреля 2014 года № 276 «Об утверждении Порядка аттестации педагогических работников организаций, осуществляющих образовательную деятельность» </a:t>
            </a:r>
          </a:p>
          <a:p>
            <a:pPr marL="0" indent="0" algn="just">
              <a:buNone/>
            </a:pPr>
            <a:r>
              <a:rPr lang="ru-RU" dirty="0"/>
              <a:t>3) Приказом департамента образования и науки Костромской области от 10.07.15. №1494 «Об утверждении Положения о формах и процедурах аттестации  педагогических работников организаций, осуществляющих образовательную деятельность  на территории Костромской области».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424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098" y="57666"/>
            <a:ext cx="7578810" cy="126041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Процедура и формы аттестации педагогических работников </a:t>
            </a:r>
            <a:br>
              <a:rPr lang="ru-RU" sz="2800" dirty="0">
                <a:solidFill>
                  <a:srgbClr val="181818"/>
                </a:solidFill>
              </a:rPr>
            </a:br>
            <a:r>
              <a:rPr lang="ru-RU" sz="2800" dirty="0">
                <a:solidFill>
                  <a:srgbClr val="181818"/>
                </a:solidFill>
              </a:rPr>
              <a:t>на 1 и высшую кв. категорию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03" y="1507524"/>
            <a:ext cx="8971005" cy="526397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Аттестация педагогических работников в целях установления  квалификационной категории (первой или высшей) проводится  на основе всестороннего анализа профессиональной  деятельности педагогических работников. </a:t>
            </a:r>
          </a:p>
          <a:p>
            <a:pPr algn="just"/>
            <a:r>
              <a:rPr lang="ru-RU" dirty="0"/>
              <a:t>Оценка профессиональной деятельности педагогических работников  осуществляется на основе результатов их работы.</a:t>
            </a:r>
          </a:p>
          <a:p>
            <a:pPr algn="just"/>
            <a:r>
              <a:rPr lang="ru-RU" b="1" dirty="0"/>
              <a:t>Формы проведения аттестации:</a:t>
            </a:r>
          </a:p>
          <a:p>
            <a:pPr marL="0" indent="0" algn="just">
              <a:buNone/>
            </a:pPr>
            <a:r>
              <a:rPr lang="ru-RU" dirty="0"/>
              <a:t>1) </a:t>
            </a:r>
            <a:r>
              <a:rPr lang="ru-RU" b="1" dirty="0"/>
              <a:t>посещение  и анализ уроков (занятий) </a:t>
            </a:r>
            <a:r>
              <a:rPr lang="ru-RU" dirty="0"/>
              <a:t>аттестуемого работника (не менее 3-х), в исключительных случаях представление видеоуроков (</a:t>
            </a:r>
            <a:r>
              <a:rPr lang="ru-RU" dirty="0" err="1"/>
              <a:t>видеозанятий</a:t>
            </a:r>
            <a:r>
              <a:rPr lang="ru-RU" dirty="0"/>
              <a:t>) аттестуемого работника (не более 2-х) </a:t>
            </a:r>
            <a:r>
              <a:rPr lang="ru-RU" b="1" dirty="0"/>
              <a:t>и представление результатов профессиональной деятельности в форме аналитического отчета  </a:t>
            </a:r>
          </a:p>
          <a:p>
            <a:pPr marL="0" indent="0" algn="just">
              <a:buNone/>
            </a:pPr>
            <a:r>
              <a:rPr lang="ru-RU" dirty="0"/>
              <a:t>2) </a:t>
            </a:r>
            <a:r>
              <a:rPr lang="ru-RU" b="1" dirty="0"/>
              <a:t>электронное портфолио</a:t>
            </a:r>
            <a:r>
              <a:rPr lang="ru-RU" dirty="0"/>
              <a:t>, в ходе  проведения аттестации может быть использовано собеседование с администрацией образовательной организации, родителями, представителями общественности. 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b="1" dirty="0" smtClean="0"/>
              <a:t>ВНИМАНИЕ!!! </a:t>
            </a:r>
            <a:r>
              <a:rPr lang="ru-RU" dirty="0" smtClean="0"/>
              <a:t>Для </a:t>
            </a:r>
            <a:r>
              <a:rPr lang="ru-RU" dirty="0"/>
              <a:t>педагогического работника, проходящего аттестацию  в целях установления квалификационной категории (первой или высшей)  впервые, посещение уроков/занятий (не менее 3-х) специалистами является обязательным!!!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478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336" y="65903"/>
            <a:ext cx="7355286" cy="125217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Требования к установлению 1 кв. категории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41" y="1515762"/>
            <a:ext cx="8987481" cy="528045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/>
              <a:t>Первая квалификационная категория устанавливается педагогическим работникам на основе:</a:t>
            </a:r>
          </a:p>
          <a:p>
            <a:pPr marL="0" indent="0" algn="just">
              <a:buNone/>
            </a:pPr>
            <a:r>
              <a:rPr lang="ru-RU" dirty="0"/>
              <a:t>- стабильных положительных результатов освоения обучающимися образовательных программ по итогам мониторингов, проводимых организацией;</a:t>
            </a:r>
          </a:p>
          <a:p>
            <a:pPr marL="0" indent="0" algn="just">
              <a:buNone/>
            </a:pPr>
            <a:r>
              <a:rPr lang="ru-RU" dirty="0"/>
              <a:t>- стабильных положительных результатов освоения обучающимися образовательных программам по итогам мониторинга системы образования;</a:t>
            </a:r>
          </a:p>
          <a:p>
            <a:pPr marL="0" indent="0" algn="just">
              <a:buNone/>
            </a:pPr>
            <a:r>
              <a:rPr lang="ru-RU" dirty="0"/>
              <a:t>- выявления развития у обучающихся способностей к научной (интеллектуальной), творческой, физкультурно-спортивной деятельности;</a:t>
            </a:r>
          </a:p>
          <a:p>
            <a:pPr marL="0" indent="0" algn="just">
              <a:buNone/>
            </a:pPr>
            <a:r>
              <a:rPr lang="ru-RU" dirty="0"/>
              <a:t>- личного вклада в повышение качества образования, совершенствования  методов обучения и воспитания, транслирования в педагогических коллективах опыта практических результатов своей профессиональной деятельности;</a:t>
            </a:r>
          </a:p>
          <a:p>
            <a:pPr marL="0" indent="0" algn="just">
              <a:buNone/>
            </a:pPr>
            <a:r>
              <a:rPr lang="ru-RU" dirty="0"/>
              <a:t>- активного участия в работе методических объединений педагогических работников организации.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465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573" y="57665"/>
            <a:ext cx="7595285" cy="126041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Требования к установлению </a:t>
            </a:r>
            <a:r>
              <a:rPr lang="ru-RU" sz="2800" dirty="0" smtClean="0">
                <a:solidFill>
                  <a:srgbClr val="181818"/>
                </a:solidFill>
              </a:rPr>
              <a:t>высшей </a:t>
            </a:r>
            <a:r>
              <a:rPr lang="ru-RU" sz="2800" dirty="0">
                <a:solidFill>
                  <a:srgbClr val="181818"/>
                </a:solidFill>
              </a:rPr>
              <a:t>кв. категории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41" y="1515761"/>
            <a:ext cx="8995717" cy="526397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/>
              <a:t>Высшая квалификационная категория устанавливается педагогическим работникам на основе:</a:t>
            </a:r>
          </a:p>
          <a:p>
            <a:pPr marL="0" indent="0" algn="just">
              <a:buNone/>
            </a:pPr>
            <a:r>
              <a:rPr lang="ru-RU" dirty="0"/>
              <a:t>- достижения обучающимися  положительной динамики результатов освоения образовательных программ по итогам мониторингов, проводимых организацией;</a:t>
            </a:r>
          </a:p>
          <a:p>
            <a:pPr marL="0" indent="0" algn="just">
              <a:buNone/>
            </a:pPr>
            <a:r>
              <a:rPr lang="ru-RU" dirty="0"/>
              <a:t>- достижения обучающимися положительных результатов освоения образовательных программ по итогам мониторинга системы образования;</a:t>
            </a:r>
          </a:p>
          <a:p>
            <a:pPr marL="0" indent="0" algn="just">
              <a:buNone/>
            </a:pPr>
            <a:r>
              <a:rPr lang="ru-RU" dirty="0"/>
              <a:t>- выявления и развития у обучающихся способностей к научной (интеллектуальной), творческой, физкультурно-спортивной деятельности;</a:t>
            </a:r>
          </a:p>
          <a:p>
            <a:pPr marL="0" indent="0" algn="just">
              <a:buNone/>
            </a:pPr>
            <a:r>
              <a:rPr lang="ru-RU" dirty="0"/>
              <a:t>- личного вклада в повышение качества образования, совершенствования  методов обучения и воспитания, транслирования в педагогических коллективах опыта практических результатов своей профессиональной деятельности, в том числе экспериментальной и инновационной;</a:t>
            </a:r>
          </a:p>
          <a:p>
            <a:pPr marL="0" indent="0" algn="just">
              <a:buNone/>
            </a:pPr>
            <a:r>
              <a:rPr lang="ru-RU" dirty="0"/>
              <a:t>- активного участия в работе методических объединений педагогических работников организаций; </a:t>
            </a:r>
          </a:p>
          <a:p>
            <a:pPr marL="0" indent="0" algn="just">
              <a:buNone/>
            </a:pPr>
            <a:r>
              <a:rPr lang="ru-RU" dirty="0"/>
              <a:t>- в разработке программно-методического сопровождения образовательного процесса, профессиональных конкурсах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931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286" y="98854"/>
            <a:ext cx="7570573" cy="121922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Процедура аттестации учителей ОБЖ на 1 и высшую кв. категорию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5" y="1507524"/>
            <a:ext cx="9012194" cy="524750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Основанием для проведения аттестации педагогических работников на квалификационные категории (первую и высшую) является заявление педагогического работника. </a:t>
            </a:r>
          </a:p>
          <a:p>
            <a:pPr algn="just"/>
            <a:r>
              <a:rPr lang="ru-RU" dirty="0"/>
              <a:t>В заявлении указывается обоснование на заявленную квалификационную категорию с учетом требований, предъявляемых к данной квалификационной категории, результатов личных достижений.</a:t>
            </a:r>
          </a:p>
          <a:p>
            <a:pPr algn="just"/>
            <a:r>
              <a:rPr lang="ru-RU" dirty="0"/>
              <a:t>Заявление подается работником в Главную аттестационную комиссию департамента образования и науки Костромской области (ул. Ленина, </a:t>
            </a:r>
            <a:r>
              <a:rPr lang="ru-RU" dirty="0" smtClean="0"/>
              <a:t>20 кабинет №4. </a:t>
            </a:r>
            <a:r>
              <a:rPr lang="ru-RU" dirty="0"/>
              <a:t>Ереминой Г.И.) в любое время в течение календарного года, но не менее чем за 3 месяца до истечения срока действия имеющейся квалификационной категории.</a:t>
            </a:r>
          </a:p>
          <a:p>
            <a:pPr algn="just"/>
            <a:r>
              <a:rPr lang="ru-RU" dirty="0"/>
              <a:t>Заявление рассматривается аттестационной комиссией в срок не более 30 календарных дней со дня получения. </a:t>
            </a:r>
          </a:p>
          <a:p>
            <a:pPr algn="just"/>
            <a:r>
              <a:rPr lang="ru-RU" dirty="0"/>
              <a:t>Продолжительность аттестации для каждого работника составляет 60 календарных дней. </a:t>
            </a:r>
          </a:p>
          <a:p>
            <a:pPr algn="just"/>
            <a:r>
              <a:rPr lang="ru-RU" dirty="0"/>
              <a:t>При определении конкретного срока проведения аттестации для каждого работника  ГАК учитывается срок  действия  ранее установленной  педагогическому работнику квалификационной категории.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357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286" y="90616"/>
            <a:ext cx="7587049" cy="1227465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Процедура аттестации учителей ОБЖ на 1 и высшую кв. категорию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482811"/>
            <a:ext cx="9086334" cy="530516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По результатам аттестации  ГАК  выносит одно из следующих решений: </a:t>
            </a:r>
          </a:p>
          <a:p>
            <a:pPr marL="0" indent="0" algn="just">
              <a:buNone/>
            </a:pPr>
            <a:r>
              <a:rPr lang="ru-RU" dirty="0"/>
              <a:t>1) установить первую (высшую) квалификационную категорию (указывается должность, по которой устанавливается квалификационная категория); </a:t>
            </a:r>
          </a:p>
          <a:p>
            <a:pPr marL="0" indent="0" algn="just">
              <a:buNone/>
            </a:pPr>
            <a:r>
              <a:rPr lang="ru-RU" dirty="0"/>
              <a:t>2) отказать в установлении первой (высшей) квалификационной категории (указывается должность, по которой педагогическому работнику отказывается в установлении  квалификационной категории). </a:t>
            </a:r>
          </a:p>
          <a:p>
            <a:pPr algn="just"/>
            <a:r>
              <a:rPr lang="ru-RU" dirty="0"/>
              <a:t>Решение Главной аттестационной комиссией оформляется протоколом, который подписывается председателем, заместителем председателя, ответственным секретарем и членами </a:t>
            </a:r>
            <a:r>
              <a:rPr lang="ru-RU" dirty="0" smtClean="0"/>
              <a:t>комиссии.</a:t>
            </a:r>
          </a:p>
          <a:p>
            <a:pPr algn="just"/>
            <a:r>
              <a:rPr lang="ru-RU" dirty="0" smtClean="0"/>
              <a:t> Департаментом образования и науки издается приказы </a:t>
            </a:r>
            <a:r>
              <a:rPr lang="ru-RU" dirty="0"/>
              <a:t>об установлении педагогическим работникам первой или высшей квалификационной категории со дня вынесения решения аттестационной комиссией, которые размещаются на официальных сайтах указанных органов в сети "Интернет« </a:t>
            </a:r>
            <a:r>
              <a:rPr lang="ru-RU" i="1" dirty="0"/>
              <a:t>*(на сайте Департамента образования и науки Костромской области</a:t>
            </a:r>
            <a:r>
              <a:rPr lang="ru-RU" i="1" dirty="0" smtClean="0"/>
              <a:t>».</a:t>
            </a:r>
            <a:endParaRPr lang="ru-RU" i="1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642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7524" y="74141"/>
            <a:ext cx="7578811" cy="124394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Подготовка к аттестации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5" y="1491049"/>
            <a:ext cx="9028670" cy="5280454"/>
          </a:xfrm>
        </p:spPr>
        <p:txBody>
          <a:bodyPr>
            <a:normAutofit/>
          </a:bodyPr>
          <a:lstStyle/>
          <a:p>
            <a:pPr marL="274320" lvl="0" indent="-274320" algn="just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000" dirty="0">
                <a:solidFill>
                  <a:prstClr val="black"/>
                </a:solidFill>
                <a:latin typeface="Century Schoolbook"/>
              </a:rPr>
              <a:t>Педагогу </a:t>
            </a:r>
            <a:r>
              <a:rPr lang="ru-RU" sz="2000" dirty="0" smtClean="0">
                <a:solidFill>
                  <a:prstClr val="black"/>
                </a:solidFill>
                <a:latin typeface="Century Schoolbook"/>
              </a:rPr>
              <a:t>проходящему аттестацию на </a:t>
            </a:r>
            <a:r>
              <a:rPr lang="ru-RU" sz="2000" dirty="0">
                <a:solidFill>
                  <a:prstClr val="black"/>
                </a:solidFill>
                <a:latin typeface="Century Schoolbook"/>
              </a:rPr>
              <a:t>1 </a:t>
            </a:r>
            <a:r>
              <a:rPr lang="ru-RU" sz="2000" dirty="0" smtClean="0">
                <a:solidFill>
                  <a:prstClr val="black"/>
                </a:solidFill>
                <a:latin typeface="Century Schoolbook"/>
              </a:rPr>
              <a:t>или </a:t>
            </a:r>
            <a:r>
              <a:rPr lang="ru-RU" sz="2000" dirty="0">
                <a:solidFill>
                  <a:prstClr val="black"/>
                </a:solidFill>
                <a:latin typeface="Century Schoolbook"/>
              </a:rPr>
              <a:t>высшую квалификационную категорию </a:t>
            </a:r>
            <a:r>
              <a:rPr lang="ru-RU" sz="2000" b="1" dirty="0" smtClean="0">
                <a:solidFill>
                  <a:prstClr val="black"/>
                </a:solidFill>
                <a:latin typeface="Century Schoolbook"/>
              </a:rPr>
              <a:t>необходимо в указанные сроки </a:t>
            </a:r>
            <a:r>
              <a:rPr lang="ru-RU" sz="2000" b="1" dirty="0">
                <a:solidFill>
                  <a:prstClr val="black"/>
                </a:solidFill>
                <a:latin typeface="Century Schoolbook"/>
              </a:rPr>
              <a:t>предоставить следующие материалы: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000" b="1" dirty="0">
                <a:solidFill>
                  <a:prstClr val="black"/>
                </a:solidFill>
                <a:latin typeface="Century Schoolbook"/>
              </a:rPr>
              <a:t>1)Папку- скоросшиватель бумажную (картонную</a:t>
            </a:r>
            <a:r>
              <a:rPr lang="ru-RU" sz="2000" b="1" dirty="0" smtClean="0">
                <a:solidFill>
                  <a:prstClr val="black"/>
                </a:solidFill>
                <a:latin typeface="Century Schoolbook"/>
              </a:rPr>
              <a:t>) + 3</a:t>
            </a:r>
            <a:r>
              <a:rPr lang="ru-RU" sz="2000" dirty="0" smtClean="0">
                <a:solidFill>
                  <a:prstClr val="black"/>
                </a:solidFill>
                <a:latin typeface="Century Schoolbook"/>
              </a:rPr>
              <a:t> вложенных в </a:t>
            </a:r>
            <a:r>
              <a:rPr lang="ru-RU" sz="2000" dirty="0">
                <a:solidFill>
                  <a:prstClr val="black"/>
                </a:solidFill>
                <a:latin typeface="Century Schoolbook"/>
              </a:rPr>
              <a:t>нее пустых файла. </a:t>
            </a:r>
            <a:r>
              <a:rPr lang="ru-RU" sz="2000" dirty="0" smtClean="0">
                <a:solidFill>
                  <a:prstClr val="black"/>
                </a:solidFill>
                <a:latin typeface="Century Schoolbook"/>
              </a:rPr>
              <a:t>Пластиковые папки не принимаются!!!!</a:t>
            </a:r>
            <a:endParaRPr lang="ru-RU" sz="2000" dirty="0">
              <a:solidFill>
                <a:prstClr val="black"/>
              </a:solidFill>
              <a:latin typeface="Century Schoolbook"/>
            </a:endParaRP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000" dirty="0">
                <a:solidFill>
                  <a:prstClr val="black"/>
                </a:solidFill>
                <a:latin typeface="Century Schoolbook"/>
              </a:rPr>
              <a:t>На папку наклеивается лист бумаги на котором должно быть напечатано: 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000" dirty="0">
                <a:solidFill>
                  <a:prstClr val="black"/>
                </a:solidFill>
                <a:latin typeface="Century Schoolbook"/>
              </a:rPr>
              <a:t>«Аттестационные материалы преподавателя-организатора (или учителя) ОБЖ, название образовательного учреждения, ФИО в родительном падеже, квалификационная категория на которую претендует педагог</a:t>
            </a:r>
            <a:r>
              <a:rPr lang="ru-RU" sz="2000" dirty="0" smtClean="0">
                <a:solidFill>
                  <a:prstClr val="black"/>
                </a:solidFill>
                <a:latin typeface="Century Schoolbook"/>
              </a:rPr>
              <a:t>.</a:t>
            </a:r>
            <a:endParaRPr lang="ru-RU" sz="2000" b="1" dirty="0">
              <a:solidFill>
                <a:prstClr val="black"/>
              </a:solidFill>
              <a:latin typeface="Century Schoolbook"/>
            </a:endParaRP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000" dirty="0" smtClean="0">
                <a:solidFill>
                  <a:prstClr val="black"/>
                </a:solidFill>
                <a:latin typeface="Century Schoolbook"/>
              </a:rPr>
              <a:t>2</a:t>
            </a:r>
            <a:r>
              <a:rPr lang="ru-RU" sz="2000" dirty="0">
                <a:solidFill>
                  <a:prstClr val="black"/>
                </a:solidFill>
                <a:latin typeface="Century Schoolbook"/>
              </a:rPr>
              <a:t>) </a:t>
            </a:r>
            <a:r>
              <a:rPr lang="ru-RU" sz="2000" b="1" dirty="0">
                <a:solidFill>
                  <a:prstClr val="black"/>
                </a:solidFill>
                <a:latin typeface="Century Schoolbook"/>
              </a:rPr>
              <a:t>Аналитический отчет (в печатной виде) или электронное портфолио на диске (</a:t>
            </a:r>
            <a:r>
              <a:rPr lang="en-US" sz="2000" b="1" dirty="0">
                <a:solidFill>
                  <a:prstClr val="black"/>
                </a:solidFill>
                <a:latin typeface="Century Schoolbook"/>
              </a:rPr>
              <a:t>CD-R)</a:t>
            </a:r>
            <a:r>
              <a:rPr lang="ru-RU" sz="2000" b="1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entury Schoolbook"/>
              </a:rPr>
              <a:t>в зависимости от выбранной педагогом формы аттестации.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624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762" y="90616"/>
            <a:ext cx="7521146" cy="1227465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Подготовка к аттестации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03" y="1474572"/>
            <a:ext cx="8971005" cy="5383427"/>
          </a:xfrm>
        </p:spPr>
        <p:txBody>
          <a:bodyPr>
            <a:normAutofit fontScale="70000" lnSpcReduction="20000"/>
          </a:bodyPr>
          <a:lstStyle/>
          <a:p>
            <a:pPr marL="274320" lvl="0" indent="-274320" algn="just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400" b="1" dirty="0">
                <a:solidFill>
                  <a:prstClr val="black"/>
                </a:solidFill>
                <a:latin typeface="Century Schoolbook"/>
              </a:rPr>
              <a:t>Для более качественной подготовки к аттестации педагогу необходимо:</a:t>
            </a:r>
          </a:p>
          <a:p>
            <a:pPr marL="274320" lvl="0" indent="-274320" algn="just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1</a:t>
            </a:r>
            <a:r>
              <a:rPr lang="ru-RU" sz="2400" dirty="0" smtClean="0">
                <a:solidFill>
                  <a:prstClr val="black"/>
                </a:solidFill>
                <a:latin typeface="Century Schoolbook"/>
              </a:rPr>
              <a:t>) После </a:t>
            </a: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получения уведомления о сроках </a:t>
            </a:r>
            <a:r>
              <a:rPr lang="ru-RU" sz="2400" dirty="0" smtClean="0">
                <a:solidFill>
                  <a:prstClr val="black"/>
                </a:solidFill>
                <a:latin typeface="Century Schoolbook"/>
              </a:rPr>
              <a:t>аттестации </a:t>
            </a: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позвонить специалисту, осуществляющему экспертизу аттестационных материалов (Веселову В.М.)  </a:t>
            </a:r>
            <a:r>
              <a:rPr lang="ru-RU" sz="2400" dirty="0" smtClean="0">
                <a:solidFill>
                  <a:prstClr val="black"/>
                </a:solidFill>
                <a:latin typeface="Century Schoolbook"/>
              </a:rPr>
              <a:t>и указав </a:t>
            </a: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выбранную форму </a:t>
            </a:r>
            <a:r>
              <a:rPr lang="ru-RU" sz="2400" dirty="0" smtClean="0">
                <a:solidFill>
                  <a:prstClr val="black"/>
                </a:solidFill>
                <a:latin typeface="Century Schoolbook"/>
              </a:rPr>
              <a:t>аттестации, узнать о сроках и процедуре аттестации. В </a:t>
            </a:r>
            <a:r>
              <a:rPr lang="ru-RU" sz="2400" dirty="0">
                <a:solidFill>
                  <a:prstClr val="black"/>
                </a:solidFill>
                <a:latin typeface="Century Schoolbook"/>
              </a:rPr>
              <a:t>случае необходимости получить консультацию по подготовке аттестационных материалов и сроках аттестации. </a:t>
            </a:r>
            <a:r>
              <a:rPr lang="ru-RU" sz="2400" b="1" dirty="0" smtClean="0">
                <a:solidFill>
                  <a:prstClr val="black"/>
                </a:solidFill>
                <a:latin typeface="Century Schoolbook"/>
              </a:rPr>
              <a:t>т. </a:t>
            </a:r>
            <a:r>
              <a:rPr lang="ru-RU" sz="2400" b="1" dirty="0">
                <a:solidFill>
                  <a:prstClr val="black"/>
                </a:solidFill>
                <a:latin typeface="Century Schoolbook"/>
              </a:rPr>
              <a:t>31 – 77- 91. </a:t>
            </a:r>
          </a:p>
          <a:p>
            <a:pPr marL="274320" lvl="0" indent="-274320" algn="just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400" dirty="0" smtClean="0">
                <a:solidFill>
                  <a:prstClr val="black"/>
                </a:solidFill>
                <a:latin typeface="Century Schoolbook"/>
              </a:rPr>
              <a:t>2) Подготовить совместно с администрацией ОУ аттестационные материалы (заполнить аналитический отчет, подготовить электронное портфолио), на основании формы аналитического отчета, критериев оценки профессиональной деятельности педагога.</a:t>
            </a:r>
          </a:p>
          <a:p>
            <a:pPr marL="274320" lvl="0" indent="-274320" algn="just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Century Schoolbook"/>
              </a:rPr>
              <a:t>ВНИМАНИЕ!!! </a:t>
            </a:r>
            <a:r>
              <a:rPr lang="ru-RU" sz="2400" dirty="0" smtClean="0">
                <a:solidFill>
                  <a:prstClr val="black"/>
                </a:solidFill>
                <a:latin typeface="Century Schoolbook"/>
              </a:rPr>
              <a:t>При подготовке аттестационных материалов педагогу следует внимательно познакомиться с экспертной картой учетом </a:t>
            </a: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критериев экспертной </a:t>
            </a:r>
            <a:r>
              <a:rPr lang="ru-RU" sz="2400" dirty="0" smtClean="0">
                <a:solidFill>
                  <a:prstClr val="black"/>
                </a:solidFill>
                <a:latin typeface="Century Schoolbook"/>
              </a:rPr>
              <a:t>карты для анализа проф. деятельности учителя (преподавателя) и формой аналитического </a:t>
            </a: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отчета</a:t>
            </a:r>
            <a:r>
              <a:rPr lang="ru-RU" sz="2400" dirty="0" smtClean="0">
                <a:solidFill>
                  <a:prstClr val="black"/>
                </a:solidFill>
                <a:latin typeface="Century Schoolbook"/>
              </a:rPr>
              <a:t>. Данные материалы размещены на образовательном портале Костромской области (офиц. сайт департамента образования и науки Костромской области или странице регионального ДМО учителей ОБЖ)</a:t>
            </a:r>
            <a:endParaRPr lang="ru-RU" sz="2400" dirty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just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400" dirty="0" smtClean="0">
                <a:solidFill>
                  <a:prstClr val="black"/>
                </a:solidFill>
                <a:latin typeface="Century Schoolbook"/>
              </a:rPr>
              <a:t>3) После подготовки аналитического отчета (или электронного портфолио) следует предварительно подсчитать </a:t>
            </a: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кол-во набранных </a:t>
            </a:r>
            <a:r>
              <a:rPr lang="ru-RU" sz="2400" dirty="0" smtClean="0">
                <a:solidFill>
                  <a:prstClr val="black"/>
                </a:solidFill>
                <a:latin typeface="Century Schoolbook"/>
              </a:rPr>
              <a:t>баллов по каждому из критериев анализа профессиональной деятельности педагога.  </a:t>
            </a:r>
          </a:p>
          <a:p>
            <a:pPr marL="274320" lvl="0" indent="-274320" algn="just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400" dirty="0" smtClean="0">
                <a:solidFill>
                  <a:prstClr val="black"/>
                </a:solidFill>
                <a:latin typeface="Century Schoolbook"/>
              </a:rPr>
              <a:t>4. В указанные, согласованные сроки предоставить аттестационные материалы для проведения экспертизы по адресу: г. Кострома, ул. И. Сусанина, 52, </a:t>
            </a:r>
            <a:r>
              <a:rPr lang="ru-RU" sz="2400" dirty="0" err="1" smtClean="0">
                <a:solidFill>
                  <a:prstClr val="black"/>
                </a:solidFill>
                <a:latin typeface="Century Schoolbook"/>
              </a:rPr>
              <a:t>каб</a:t>
            </a:r>
            <a:r>
              <a:rPr lang="ru-RU" sz="2400" dirty="0" smtClean="0">
                <a:solidFill>
                  <a:prstClr val="black"/>
                </a:solidFill>
                <a:latin typeface="Century Schoolbook"/>
              </a:rPr>
              <a:t> №18. Веселову В.М.</a:t>
            </a:r>
          </a:p>
          <a:p>
            <a:pPr marL="274320" lvl="0" indent="-274320" algn="just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5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50673" y="123395"/>
            <a:ext cx="7598535" cy="12028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31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3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Н</a:t>
            </a:r>
            <a:r>
              <a:rPr lang="ru-RU" sz="31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ормативно-правовая база аттестации педагогических работников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5903" y="1481069"/>
            <a:ext cx="9078097" cy="529867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/>
              <a:t>Приказ Минобрнауки России от 07.04.2014 N 276 "Об утверждении Порядка проведения аттестации педагогических работников организаций, осуществляющих образовательную деятельность</a:t>
            </a:r>
            <a:r>
              <a:rPr lang="ru-RU" sz="2000" b="1" dirty="0" smtClean="0"/>
              <a:t>»</a:t>
            </a:r>
            <a:endParaRPr lang="ru-RU" sz="2000" b="1" dirty="0"/>
          </a:p>
          <a:p>
            <a:pPr algn="just"/>
            <a:r>
              <a:rPr lang="ru-RU" sz="2000" dirty="0"/>
              <a:t>Профессиональный стандарт «Педагог  (педагогическая деятельность в сфере дошкольного, начального общего, основного общего, среднего общего образования) (воспитатель, учитель)",  утвержденным  приказом Министерства труда и социальной защиты Российской Федерации от 18 октября 2013 г. N </a:t>
            </a:r>
            <a:r>
              <a:rPr lang="ru-RU" sz="2000" dirty="0" smtClean="0"/>
              <a:t>544н</a:t>
            </a:r>
          </a:p>
          <a:p>
            <a:pPr algn="just"/>
            <a:r>
              <a:rPr lang="ru-RU" sz="2000" dirty="0" smtClean="0"/>
              <a:t>Приказ </a:t>
            </a:r>
            <a:r>
              <a:rPr lang="ru-RU" sz="2000" dirty="0"/>
              <a:t>Минпросвещения РФ </a:t>
            </a:r>
            <a:r>
              <a:rPr lang="ru-RU" sz="2000" dirty="0" smtClean="0"/>
              <a:t>от </a:t>
            </a:r>
            <a:r>
              <a:rPr lang="ru-RU" sz="2000" dirty="0"/>
              <a:t>11 декабря 2020 г. N </a:t>
            </a:r>
            <a:r>
              <a:rPr lang="ru-RU" sz="2000" dirty="0" smtClean="0"/>
              <a:t>713 «Об особенностях аттестации педагогических работников организаций, осуществляющих образовательную деятельность»</a:t>
            </a:r>
            <a:endParaRPr lang="ru-RU" sz="2000" dirty="0"/>
          </a:p>
          <a:p>
            <a:pPr algn="just" hangingPunct="0"/>
            <a:r>
              <a:rPr lang="ru-RU" sz="2000" b="1" dirty="0"/>
              <a:t>Приказ департамента образования и науки Костромской области от 10.07.15. №1494 «Об утверждении Положения о формах и процедурах аттестации  педагогических работников организаций, осуществляющих образовательную деятельность  на территории Костромской области</a:t>
            </a:r>
            <a:r>
              <a:rPr lang="ru-RU" sz="2000" b="1" dirty="0" smtClean="0"/>
              <a:t>»</a:t>
            </a:r>
            <a:endParaRPr lang="ru-RU" sz="2000" b="1" dirty="0"/>
          </a:p>
          <a:p>
            <a:pPr algn="just" hangingPunct="0"/>
            <a:r>
              <a:rPr lang="ru-RU" sz="2000" dirty="0"/>
              <a:t>Приказ департамента образования и науки Костромской области от 31.03.15. №678 «Об утверждении Регламента работы Главной аттестационной комиссии и её состава».</a:t>
            </a: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844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950" y="57666"/>
            <a:ext cx="7559898" cy="123022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Порядок проведения аттестации педагогических работников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5" y="1482811"/>
            <a:ext cx="8996183" cy="5313405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Аттестация педагогических работников проводится в целях подтверждения соответствия педагогических работников занимаемым ими должностям на основе оценки их профессиональной </a:t>
            </a:r>
            <a:r>
              <a:rPr lang="ru-RU" sz="2400" dirty="0" smtClean="0"/>
              <a:t>деятельности.</a:t>
            </a:r>
            <a:endParaRPr lang="ru-RU" sz="2400" dirty="0"/>
          </a:p>
          <a:p>
            <a:pPr algn="just"/>
            <a:r>
              <a:rPr lang="ru-RU" sz="2400" dirty="0" smtClean="0"/>
              <a:t>Аттестация </a:t>
            </a:r>
            <a:r>
              <a:rPr lang="ru-RU" sz="2400" dirty="0"/>
              <a:t>педагогических работников в целях установления квалификационной категории проводится </a:t>
            </a:r>
            <a:r>
              <a:rPr lang="ru-RU" sz="2400" b="1" dirty="0"/>
              <a:t>по их желанию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По результатам аттестации педагогическим работникам устанавливается </a:t>
            </a:r>
            <a:r>
              <a:rPr lang="ru-RU" sz="2400" b="1" dirty="0"/>
              <a:t>первая или высшая квалификационная категория.</a:t>
            </a:r>
          </a:p>
          <a:p>
            <a:pPr algn="just"/>
            <a:r>
              <a:rPr lang="ru-RU" sz="2400" dirty="0"/>
              <a:t>Квалификационная категория устанавливается </a:t>
            </a:r>
            <a:r>
              <a:rPr lang="ru-RU" sz="2400" b="1" dirty="0"/>
              <a:t>сроком на 5 </a:t>
            </a:r>
            <a:r>
              <a:rPr lang="ru-RU" sz="2400" b="1" dirty="0" smtClean="0"/>
              <a:t>лет и продлению не подлежит.</a:t>
            </a:r>
          </a:p>
          <a:p>
            <a:pPr algn="just"/>
            <a:r>
              <a:rPr lang="ru-RU" sz="2400" dirty="0" smtClean="0"/>
              <a:t> Аттестация </a:t>
            </a:r>
            <a:r>
              <a:rPr lang="ru-RU" sz="2400" dirty="0"/>
              <a:t>педагогических работников организаций, </a:t>
            </a:r>
            <a:r>
              <a:rPr lang="ru-RU" sz="2400" b="1" dirty="0"/>
              <a:t>осуществляется аттестационными </a:t>
            </a:r>
            <a:r>
              <a:rPr lang="ru-RU" sz="2400" b="1" dirty="0" smtClean="0"/>
              <a:t>комиссиями </a:t>
            </a:r>
            <a:r>
              <a:rPr lang="ru-RU" sz="2400" dirty="0" smtClean="0"/>
              <a:t>формируемыми в субъектах Российской Федерации.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211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098" y="82378"/>
            <a:ext cx="7611760" cy="123570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Порядок проведения аттестации педагогических работников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329" y="1466334"/>
            <a:ext cx="8954529" cy="532164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/>
              <a:t>Аттестация педагогических работников проводится на основании их заявлений</a:t>
            </a:r>
            <a:r>
              <a:rPr lang="ru-RU" dirty="0"/>
              <a:t>, подаваемых непосредственно в аттестационную комиссию либо направляемых педагогическими работниками в адрес аттестационной комиссии по почте письмом с уведомлением о вручении или с уведомлением в форме электронного документа с использованием в том числе сети "Интернет</a:t>
            </a:r>
            <a:r>
              <a:rPr lang="ru-RU" dirty="0" smtClean="0"/>
              <a:t>».</a:t>
            </a:r>
          </a:p>
          <a:p>
            <a:pPr algn="just"/>
            <a:r>
              <a:rPr lang="ru-RU" dirty="0" smtClean="0"/>
              <a:t>Заявления </a:t>
            </a:r>
            <a:r>
              <a:rPr lang="ru-RU" dirty="0"/>
              <a:t>о проведении аттестации подаются </a:t>
            </a:r>
            <a:r>
              <a:rPr lang="ru-RU" b="1" dirty="0" smtClean="0"/>
              <a:t>независимо </a:t>
            </a:r>
            <a:r>
              <a:rPr lang="ru-RU" b="1" dirty="0"/>
              <a:t>от продолжительности </a:t>
            </a:r>
            <a:r>
              <a:rPr lang="ru-RU" b="1" dirty="0" smtClean="0"/>
              <a:t>работы педагога </a:t>
            </a:r>
            <a:r>
              <a:rPr lang="ru-RU" b="1" dirty="0"/>
              <a:t>в организации</a:t>
            </a:r>
            <a:r>
              <a:rPr lang="ru-RU" dirty="0"/>
              <a:t>, в том числе в период нахождения в отпуске по уходу за </a:t>
            </a:r>
            <a:r>
              <a:rPr lang="ru-RU" dirty="0" smtClean="0"/>
              <a:t>ребенком.</a:t>
            </a:r>
          </a:p>
          <a:p>
            <a:pPr algn="just"/>
            <a:r>
              <a:rPr lang="ru-RU" dirty="0" smtClean="0"/>
              <a:t>Заявления </a:t>
            </a:r>
            <a:r>
              <a:rPr lang="ru-RU" dirty="0"/>
              <a:t>педагогических работников о проведении аттестации рассматриваются аттестационными комиссиями в </a:t>
            </a:r>
            <a:r>
              <a:rPr lang="ru-RU" b="1" dirty="0"/>
              <a:t>срок не более 30 календарных дней со дня их </a:t>
            </a:r>
            <a:r>
              <a:rPr lang="ru-RU" b="1" dirty="0" smtClean="0"/>
              <a:t>получения.</a:t>
            </a:r>
          </a:p>
          <a:p>
            <a:pPr algn="just"/>
            <a:r>
              <a:rPr lang="ru-RU" dirty="0"/>
              <a:t>Продолжительность аттестации для каждого педагогического работника от начала ее проведения и до принятия решения аттестационной комиссией составляет </a:t>
            </a:r>
            <a:r>
              <a:rPr lang="ru-RU" b="1" dirty="0"/>
              <a:t>не более 60 календарных дней.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37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098" y="82378"/>
            <a:ext cx="7628236" cy="1235703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Порядок проведения аттестации педагогических работников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853" y="1581665"/>
            <a:ext cx="8987481" cy="51898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Аттестация может проводится на заседании </a:t>
            </a:r>
            <a:r>
              <a:rPr lang="ru-RU" dirty="0"/>
              <a:t>аттестационной комиссии </a:t>
            </a:r>
            <a:r>
              <a:rPr lang="ru-RU" dirty="0" smtClean="0"/>
              <a:t> в присутствии педагогического работника, так и без его участия (по уважительной причине).</a:t>
            </a:r>
          </a:p>
          <a:p>
            <a:pPr algn="just"/>
            <a:r>
              <a:rPr lang="ru-RU" dirty="0" smtClean="0"/>
              <a:t>По </a:t>
            </a:r>
            <a:r>
              <a:rPr lang="ru-RU" dirty="0"/>
              <a:t>результатам аттестации аттестационная комиссия принимает одно из следующих решений:</a:t>
            </a:r>
          </a:p>
          <a:p>
            <a:pPr marL="0" indent="0" algn="just">
              <a:buNone/>
            </a:pPr>
            <a:r>
              <a:rPr lang="ru-RU" dirty="0" smtClean="0"/>
              <a:t>- установить квалификационную </a:t>
            </a:r>
            <a:r>
              <a:rPr lang="ru-RU" dirty="0"/>
              <a:t>категорию (указывается должность педагогического работника, по которой устанавливается квалификационная категория);</a:t>
            </a:r>
          </a:p>
          <a:p>
            <a:pPr marL="0" indent="0" algn="just">
              <a:buNone/>
            </a:pPr>
            <a:r>
              <a:rPr lang="ru-RU" dirty="0" smtClean="0"/>
              <a:t>- отказать </a:t>
            </a:r>
            <a:r>
              <a:rPr lang="ru-RU" dirty="0"/>
              <a:t>в установлении </a:t>
            </a:r>
            <a:r>
              <a:rPr lang="ru-RU" dirty="0" smtClean="0"/>
              <a:t>квалификационной </a:t>
            </a:r>
            <a:r>
              <a:rPr lang="ru-RU" dirty="0"/>
              <a:t>категории (указывается должность, по которой педагогическому работнику отказывается в установлении квалификационной категории).</a:t>
            </a:r>
          </a:p>
          <a:p>
            <a:pPr algn="just"/>
            <a:r>
              <a:rPr lang="ru-RU" dirty="0"/>
              <a:t>Результаты аттестации педагогического работника, непосредственно присутствующего на заседании аттестационной комиссии, сообщаются ему после подведения итогов голосования.</a:t>
            </a:r>
          </a:p>
          <a:p>
            <a:pPr algn="just"/>
            <a:r>
              <a:rPr lang="ru-RU" dirty="0"/>
              <a:t>Решение аттестационной комиссии оформляется протоколом, который подписывается председателем, заместителем председателя, секретарем и членами аттестационной комиссии, принимавшими участие в голосовании.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811" y="107092"/>
            <a:ext cx="7603523" cy="1210989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Порядок проведения аттестации педагогических работников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68" y="1507524"/>
            <a:ext cx="8962766" cy="524750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Результаты аттестации педагогических работников заносятся в протокол, подписываемый председателем, заместителем председателя, секретарем и членами аттестационной комиссии организации, присутствовавшими на </a:t>
            </a:r>
            <a:r>
              <a:rPr lang="ru-RU" dirty="0" smtClean="0"/>
              <a:t>заседании</a:t>
            </a:r>
            <a:r>
              <a:rPr lang="ru-RU" dirty="0"/>
              <a:t>.</a:t>
            </a:r>
            <a:endParaRPr lang="ru-RU" dirty="0" smtClean="0"/>
          </a:p>
          <a:p>
            <a:pPr algn="just"/>
            <a:r>
              <a:rPr lang="ru-RU" dirty="0" smtClean="0"/>
              <a:t>На </a:t>
            </a:r>
            <a:r>
              <a:rPr lang="ru-RU" dirty="0"/>
              <a:t>педагогического работника, прошедшего аттестацию, не позднее </a:t>
            </a:r>
            <a:r>
              <a:rPr lang="ru-RU" dirty="0" smtClean="0"/>
              <a:t>2 рабочих </a:t>
            </a:r>
            <a:r>
              <a:rPr lang="ru-RU" dirty="0"/>
              <a:t>дней со дня ее проведения секретарем аттестационной комиссии организации составляется выписка из протокола, </a:t>
            </a:r>
            <a:r>
              <a:rPr lang="ru-RU" dirty="0" smtClean="0"/>
              <a:t>о </a:t>
            </a:r>
            <a:r>
              <a:rPr lang="ru-RU" dirty="0"/>
              <a:t>принятом аттестационной комиссией организации решении. Работодатель знакомит педагогического работника с выпиской из протокола под роспись в течение трех рабочих дней после ее составления. Выписка из протокола хранится в личном деле педагогического работника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Решение </a:t>
            </a:r>
            <a:r>
              <a:rPr lang="ru-RU" dirty="0"/>
              <a:t>аттестационной комиссии вступает в силу со дня его </a:t>
            </a:r>
            <a:r>
              <a:rPr lang="ru-RU" dirty="0" smtClean="0"/>
              <a:t>вынесения.</a:t>
            </a:r>
          </a:p>
          <a:p>
            <a:pPr algn="just"/>
            <a:r>
              <a:rPr lang="ru-RU" dirty="0" smtClean="0"/>
              <a:t>В случае если по результатам аттестации педагогу отказано в установлении высшей категории, то за </a:t>
            </a:r>
            <a:r>
              <a:rPr lang="ru-RU" dirty="0"/>
              <a:t>ним сохраняется первая квалификационная категория до истечения срока ее </a:t>
            </a:r>
            <a:r>
              <a:rPr lang="ru-RU" dirty="0" smtClean="0"/>
              <a:t>действия.</a:t>
            </a:r>
          </a:p>
          <a:p>
            <a:pPr algn="just"/>
            <a:r>
              <a:rPr lang="ru-RU" dirty="0" smtClean="0"/>
              <a:t>Педагогические </a:t>
            </a:r>
            <a:r>
              <a:rPr lang="ru-RU" dirty="0"/>
              <a:t>работники, которым при проведении аттестации отказано в установлении квалификационной категории, обращаются по их желанию в аттестационную комиссию с заявлением о проведении аттестации на ту же квалификационную категорию не ранее чем через </a:t>
            </a:r>
            <a:r>
              <a:rPr lang="ru-RU" dirty="0" smtClean="0"/>
              <a:t>1 год </a:t>
            </a:r>
            <a:r>
              <a:rPr lang="ru-RU" dirty="0"/>
              <a:t>со дня принятия аттестационной комиссией соответствующего решения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Заявления о проведении аттестации в целях установления высшей квалификационной категории по должности, по которой аттестация будет проводиться впервые, подаются педагогическими работниками не ранее чем через два года после установления по этой должности первой квалификационной категории.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304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050" y="57665"/>
            <a:ext cx="7595285" cy="1210989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Порядок проведения аттестации педагогических работников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77" y="1515762"/>
            <a:ext cx="9003957" cy="525574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На основании решений аттестационных комиссий о результатах аттестации педагогических </a:t>
            </a:r>
            <a:r>
              <a:rPr lang="ru-RU" dirty="0" smtClean="0"/>
              <a:t>работников, соответствующие органы исполнительной власти издают </a:t>
            </a:r>
            <a:r>
              <a:rPr lang="ru-RU" dirty="0"/>
              <a:t>распорядительные </a:t>
            </a:r>
            <a:r>
              <a:rPr lang="ru-RU" dirty="0" smtClean="0"/>
              <a:t>акты (приказы) </a:t>
            </a:r>
            <a:r>
              <a:rPr lang="ru-RU" dirty="0"/>
              <a:t>об установлении педагогическим работникам первой или высшей квалификационной категории со дня вынесения решения аттестационной комиссией, которые размещаются на официальных сайтах указанных органов в сети "</a:t>
            </a:r>
            <a:r>
              <a:rPr lang="ru-RU" dirty="0" smtClean="0"/>
              <a:t>Интернет« </a:t>
            </a:r>
            <a:r>
              <a:rPr lang="ru-RU" i="1" dirty="0" smtClean="0"/>
              <a:t>*(на сайте Департамента образования и науки Костромской области»</a:t>
            </a:r>
          </a:p>
          <a:p>
            <a:pPr algn="just"/>
            <a:r>
              <a:rPr lang="ru-RU" dirty="0" smtClean="0"/>
              <a:t>Результаты </a:t>
            </a:r>
            <a:r>
              <a:rPr lang="ru-RU" dirty="0"/>
              <a:t>аттестации </a:t>
            </a:r>
            <a:r>
              <a:rPr lang="ru-RU" dirty="0" smtClean="0"/>
              <a:t>педагогический </a:t>
            </a:r>
            <a:r>
              <a:rPr lang="ru-RU" dirty="0"/>
              <a:t>работник вправе обжаловать в соответствии с законодательством Российской Федерации.</a:t>
            </a:r>
          </a:p>
          <a:p>
            <a:pPr algn="just"/>
            <a:r>
              <a:rPr lang="ru-RU" dirty="0" smtClean="0"/>
              <a:t>Квалификационные </a:t>
            </a:r>
            <a:r>
              <a:rPr lang="ru-RU" dirty="0"/>
              <a:t>категории, установленные педагогическим работникам, сохраняются до окончания срока их действия при переходе в другую организацию, в том числе расположенную в другом субъекте Российской Федерации.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222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3508" b="768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 rot="13423585">
            <a:off x="922824" y="4193391"/>
            <a:ext cx="299915" cy="30051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487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390" t="6247" r="5361" b="487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 rot="13501545">
            <a:off x="844796" y="5788778"/>
            <a:ext cx="336678" cy="32833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65806"/>
      </p:ext>
    </p:extLst>
  </p:cSld>
  <p:clrMapOvr>
    <a:masterClrMapping/>
  </p:clrMapOvr>
</p:sld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7C9030-8114-4BF0-99FE-9786EF85B39A}"/>
</file>

<file path=customXml/itemProps2.xml><?xml version="1.0" encoding="utf-8"?>
<ds:datastoreItem xmlns:ds="http://schemas.openxmlformats.org/officeDocument/2006/customXml" ds:itemID="{E6BBF276-D1F0-46AB-A789-A106143F38F9}"/>
</file>

<file path=customXml/itemProps3.xml><?xml version="1.0" encoding="utf-8"?>
<ds:datastoreItem xmlns:ds="http://schemas.openxmlformats.org/officeDocument/2006/customXml" ds:itemID="{FECDF444-14B8-42F1-8A3D-4F58B5598E45}"/>
</file>

<file path=docProps/app.xml><?xml version="1.0" encoding="utf-8"?>
<Properties xmlns="http://schemas.openxmlformats.org/officeDocument/2006/extended-properties" xmlns:vt="http://schemas.openxmlformats.org/officeDocument/2006/docPropsVTypes">
  <Template>КОИРО2</Template>
  <TotalTime>724</TotalTime>
  <Words>1711</Words>
  <Application>Microsoft Office PowerPoint</Application>
  <PresentationFormat>Экран (4:3)</PresentationFormat>
  <Paragraphs>92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Century Schoolbook</vt:lpstr>
      <vt:lpstr>Garamond</vt:lpstr>
      <vt:lpstr>Times New Roman</vt:lpstr>
      <vt:lpstr>КОИРО2</vt:lpstr>
      <vt:lpstr>Требования к подготовке и проведению аттестации на 1 и высшую квалификационную категории</vt:lpstr>
      <vt:lpstr> Нормативно-правовая база аттестации педагогических работников</vt:lpstr>
      <vt:lpstr>Порядок проведения аттестации педагогических работников</vt:lpstr>
      <vt:lpstr>Порядок проведения аттестации педагогических работников</vt:lpstr>
      <vt:lpstr>Порядок проведения аттестации педагогических работников</vt:lpstr>
      <vt:lpstr>Порядок проведения аттестации педагогических работников</vt:lpstr>
      <vt:lpstr>Порядок проведения аттестации педагогических работников</vt:lpstr>
      <vt:lpstr>Презентация PowerPoint</vt:lpstr>
      <vt:lpstr>Презентация PowerPoint</vt:lpstr>
      <vt:lpstr>Процедура и формы аттестации педагогических работников  на 1 и высшую кв. категорию</vt:lpstr>
      <vt:lpstr>Процедура и формы аттестации педагогических работников  на 1 и высшую кв. категорию</vt:lpstr>
      <vt:lpstr>Требования к установлению 1 кв. категории</vt:lpstr>
      <vt:lpstr>Требования к установлению высшей кв. категории</vt:lpstr>
      <vt:lpstr>Процедура аттестации учителей ОБЖ на 1 и высшую кв. категорию</vt:lpstr>
      <vt:lpstr>Процедура аттестации учителей ОБЖ на 1 и высшую кв. категорию</vt:lpstr>
      <vt:lpstr>Подготовка к аттестации</vt:lpstr>
      <vt:lpstr>Подготовка к аттестации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антитеррористической защищенности и охраны образовательной организации</dc:title>
  <dc:creator>Пользователь</dc:creator>
  <cp:lastModifiedBy>Администратор</cp:lastModifiedBy>
  <cp:revision>80</cp:revision>
  <dcterms:created xsi:type="dcterms:W3CDTF">2018-01-20T14:51:57Z</dcterms:created>
  <dcterms:modified xsi:type="dcterms:W3CDTF">2021-03-10T12:13:34Z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