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28.xml" ContentType="application/vnd.openxmlformats-officedocument.presentationml.slide+xml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  <p:sldMasterId id="2147483709" r:id="rId4"/>
  </p:sldMasterIdLst>
  <p:notesMasterIdLst>
    <p:notesMasterId r:id="rId33"/>
  </p:notesMasterIdLst>
  <p:handoutMasterIdLst>
    <p:handoutMasterId r:id="rId34"/>
  </p:handoutMasterIdLst>
  <p:sldIdLst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8" r:id="rId13"/>
    <p:sldId id="279" r:id="rId14"/>
    <p:sldId id="280" r:id="rId15"/>
    <p:sldId id="282" r:id="rId16"/>
    <p:sldId id="283" r:id="rId17"/>
    <p:sldId id="284" r:id="rId18"/>
    <p:sldId id="285" r:id="rId19"/>
    <p:sldId id="299" r:id="rId20"/>
    <p:sldId id="300" r:id="rId21"/>
    <p:sldId id="301" r:id="rId22"/>
    <p:sldId id="286" r:id="rId23"/>
    <p:sldId id="287" r:id="rId24"/>
    <p:sldId id="288" r:id="rId25"/>
    <p:sldId id="289" r:id="rId26"/>
    <p:sldId id="292" r:id="rId27"/>
    <p:sldId id="293" r:id="rId28"/>
    <p:sldId id="295" r:id="rId29"/>
    <p:sldId id="296" r:id="rId30"/>
    <p:sldId id="297" r:id="rId31"/>
    <p:sldId id="298" r:id="rId32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17" autoAdjust="0"/>
  </p:normalViewPr>
  <p:slideViewPr>
    <p:cSldViewPr>
      <p:cViewPr varScale="1">
        <p:scale>
          <a:sx n="92" d="100"/>
          <a:sy n="92" d="100"/>
        </p:scale>
        <p:origin x="21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openxmlformats.org/officeDocument/2006/relationships/customXml" Target="../customXml/item2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B4A56-5450-40D8-9E26-8EAA772226FE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2CABD-608C-4F18-9CBE-5AF22108EF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78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pPr/>
              <a:t>10/7/2017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27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Контроль позволяет получить информацию педагогу о результатах учебной деятельности  учащегося.  Контроль позволяет ученику и педагогу понять, каких успехов он добился в усвоении знаний и увидеть его пробелы и недостатки. Постоянный контроль дисциплинирует учащихся, приучает к определенному ритму, развивает волевые качества.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Основой для оценки знаний учащихся являются результаты контроля и проверки. Оценка имеет различные способы выражения: устные суждения педагога, письменные качественные характеристики, систематизированные  по определенным параметрам аналитические данные.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Функции оценки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мотивационная оценка – стимулирует познавательную деятельность ученика;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диагностическая оценка – указывает на причины тех или иных результатов ученика;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воспитательная оценка – формирует самосознание и адекватную самооценку;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информационная оценка -  свидетельствует о степени успешности ученика в достижении образовательных стандартов, овладения ЗУН.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Оценке, прежде всего, подлежит уровень достижения учениками образовательных стандартов. Оценку необходимо отличать от отметки.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88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72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После подготовки тестовых заданий необходимо проверить их объективность и корректность формулировки. Задачу или вопрос можно считать объективными или корректно сформулированными, если мнения экспертов о назначении задания, правильности формулировки совпадают. Количество экспертов, которых необходимо привлекать для работы над тестами колеблется от 3 до 8 человек.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Экспертиза тестовых заданий является обязательным условием для создания тестов вне зависимости от уровня их применения. Для тестов локального применения достаточно и одного-двух экспертов; для тестов более широкого масштаба, количество экспертов должно быть не менее трех-пяти.  Экспертизу тестов могут проводить педагоги и методисты. При этом учителей лучше привлекать к разработке заданий, поскольку они лучше могут определить уровень, они знают из опыта возможные варианты ответов экзаменуемых. Лучше всего в качестве экспертов тестовых заданий использовать методистов. Они могут лучше проанализировать соответствие заданий программам обучения. При любом варианте и учителям и методистам необходимо дать подробные инструкции по процедуре проведения экспертизы тестовых заданий.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91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Методическое оснащение тестирования направлено на обеспечение объективности получаемых результатов и одинаковость условий для всех испытуемых.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Разработка методического оснащения будет отличаться в зависимости от того, какой способ предъявления теста выбран – индивидуальные, тесты с использованием тестовых тетрадей или бланков, тесты, выполняемые на компьютере.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71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Разработка методического оснащения будет отличаться в зависимости от того, какой способ предъявления теста выбран – индивидуальные, тесты с использованием тестовых тетрадей или бланков, тесты, выполняемые на компьютере. </a:t>
            </a:r>
            <a:endParaRPr lang="ru-RU" sz="1200" i="1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Индивидуальные тесты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рекомендуется применять в следующих случаях: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большое количество заданий с открытыми вопросами;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требуется повысить достоверность результатов;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требуется непрерывное наблюдение за работой испытуемых;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испытуемые не умеют читать и писать;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тестирование проводится для лиц с соматическими и нервно-психическими расстройствами.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Бланковые тесты</a:t>
            </a:r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обеспечивают большую экономичность процедуры и массовость выборок. Бланковые тесты можно поделить на 2 группы: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 использованием тестовых тетрадей (самый надежный, качественный и объективный способ заполнения теста);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 использованием бланков, в которые вписываются правильные ответы. Бланки предъявляются отдельно от заданий.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Тесты с использованием бланков позволяют сэкономить значительные материальные ресурсы, и этим они чрезвычайно привлекательны.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29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Изложение инструкций должно быть четким, доступным и подробным. От этого зависит понимание их испытуемым и отсутствие лишних вопросов.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Разработка теста, предполагает учет условий, необходимых для его успешного проведения. Результаты теста во многом зависят от внешних условий его проведения – физических, психологических, технологических.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выявлении условий проведения теста нужно учитывать следующие характеристики помещений: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удельный объем помещения на 1 человека (не менее 2 кв.м на 1 человека);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освещенность (равномерное распределение света по поверхности стола, при интенсивности освещения не ниже 500 люксов);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вентилируемость помещения;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уровень шума (не выше 4 сонов);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акустические характеристики.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Требования к проведению группового тестирования: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обеспечение инструментарием в необходимых количествах (ручки, карандаши, ластики);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наличие столов и стульев в необходимом количестве;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оборудовать место ведущего тест с необходимым обзором учащихся.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Особое место среди факторов, влияющих на работоспособность учащихся,  занимает время проведения тестирования. Наиболее благоприятным временем является с 9 до 12 часов или с 16 до 18 часов. При организации тестирования важно учитывать ситуативные отвлекающие факторы: шумы, звонки, стук, гудение ламп, неопрятность столов и помещения и т.д. Перед началом тестирования важно оценить психологическое состояние учащихся (возбуждения, депрессии). Учащиеся, у которых отмечается депрессия или крайнее возбуждение, желательно не допускать к тестированию.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Непосредственная подготовка к проведению теста заключается в проверке состояния помещения, его оснащения, пригодности для разрешения определенного числа испытуемых, а также устранения или уменьшения ситуативных отвлекающих факторов.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Предварительный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контроль осуществляется вначале учебного года, или перед изучением новых разделов с целью зафиксировать начальный уровень подготовки ученика, уровень его ЗУН, связанные с предстоящей деятельностью. 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Текущий контроль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это систематическая проверка и оценка образовательных результатов ученика по конкретным темам на отдельных занятиях. Желательно, чтобы текущий контроль проходил на каждом уроке. Возможными формами такого контроля выступают: опрос, выполнение тестов, решение задач, взаимоконтроль учеников в парах, самоконтроль ученика. 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Повторный контроль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проверка знаний учеников параллельно с изучением нового материала. 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Периодический контроль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осуществляется по целому разделу учебного курса с целью диагностирования качеств усвоения учеником структурных основ и взаимосвязей изученного материала.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Тематический контроль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осуществляется после изучения  темы или раздела и направлен на систематизацию знаний учащихся.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Итоговый контроль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проводится в конце четверти, полугодия или учебного года. Он может иметь форму контрольной работы, зачета, экзамена, защиты творческой работы. Данный вид контроля направлен на комплексную проверку ЗУН по всем ключевым целям и направлениям.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Контроль осуществляется в различных формах и подразделяется на индивидуальный, групповой и фронтальный.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7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Формально определить тесты от не тестов достаточно легко. Тест должен иметь систему заданий, зафиксированную документально технологию предъявления и отработанную систему проверки, обработки и анализа результатов, которые должны составлять единство.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Объективной контроль и оценка качества знаний учащихся является одной из важнейших задач настоящего времени.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Педагогическое тестирование является одной из наиболее стандартизированных и объективных методов контроля и оценивания знаний учащихся. Этот метод лишен недостатков традиционной системы контроля и оценки знаний таких как: неоднородность требований, субъективность экзаменаторов, неопределенность системы оценки знаний и т.п.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Тестирование является одним из средств контроля и оценки знаний учащихся, который позволяет проверить значительный объем знаний учащихся и учитывает их индивидуальные особенности. Систематическое применение тестов формирует у учащихся дисциплинированность, самостоятельность. Этот метод широко используется как в России, так и за рубежом. Вместе с тем тестирование имеет и ряд недостатков: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трудно проверить глубину понимания вопроса;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логику мышления;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вероятность случайности;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нет возможности проверить творческое применение усвоенных знаний в новых ситуациях.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Использование педагогического тестирования как средства контроля и оценки знаний учащихся имеет ряд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особенностей и преимуществ от традиционной системы контроля и оценки знаний учащихся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Тесты оказываются значительно более качественным и объективным способом оценивания  знаний учащихся. За счет стандартизации процедуры его проведения невозможно внести субъективную составляющую в  оценку.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Тесты более емкий инструмент – показатели тестов ориентированы на измерение степени, определение уровня усвоения материала, понятий, умений, навыков, а не на простую констатацию наличия определенных ЗУН.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Тесты более объемный инструмент позволяющий определить и оценить уровень ЗУН учащихся по всем темам предусмотренным программой.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 более мягкий инструмент, ставящий всех учащихся в равные условия, используя единую процедуру и критерии оценки, что несколько снижает предэкзаменационное напряжение.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  - широкий инструмент с точки зрения интервала оценивания, т.к. дает возможность расширить шкалу оценивания как вверх, так и вниз.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Можно отметить и гуманизм тестирования, который заключается в том, что всем учащимся предоставляются равные условия, а широта теста позволяет показать свои знания на широком поле изучаемого материала.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Несмотря на ряд преимуществ, тесты не являются инструментом для определения всего спектра школьных достижений учащихся. Одним из существенных ограничений в применении тестирования являются ограничения, которые накладываются на ответы. В силу чего анализ и способы решения задач, мыслительных операций, которые использует ученик при решении задач, в большинстве случаев достаточно затруднены, но не невозможны.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Педагогические тесты в отличие от психологических направлены на выявление новообразований, которые получены в результате систематического  обучения, а психологические – на выявление особенностей (качеств) личности в результате всей жизнедеятельности.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0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/>
              <a:t>В классификации тестов в настоящее время сложились 2 подхода:</a:t>
            </a:r>
          </a:p>
          <a:p>
            <a:pPr>
              <a:buNone/>
            </a:pPr>
            <a:r>
              <a:rPr lang="ru-RU" sz="1200" dirty="0" smtClean="0"/>
              <a:t>- </a:t>
            </a:r>
            <a:r>
              <a:rPr lang="ru-RU" sz="1200" b="1" i="1" u="sng" dirty="0" smtClean="0">
                <a:solidFill>
                  <a:schemeClr val="accent1"/>
                </a:solidFill>
              </a:rPr>
              <a:t>тесты, ориентированные на критерий</a:t>
            </a:r>
            <a:r>
              <a:rPr lang="ru-RU" sz="1200" b="1" dirty="0" smtClean="0">
                <a:solidFill>
                  <a:schemeClr val="accent1"/>
                </a:solidFill>
              </a:rPr>
              <a:t> </a:t>
            </a:r>
            <a:r>
              <a:rPr lang="ru-RU" sz="1200" dirty="0" smtClean="0">
                <a:solidFill>
                  <a:schemeClr val="accent1"/>
                </a:solidFill>
              </a:rPr>
              <a:t>(критериально - ориентированные тесты); </a:t>
            </a:r>
          </a:p>
          <a:p>
            <a:pPr>
              <a:buNone/>
            </a:pPr>
            <a:r>
              <a:rPr lang="ru-RU" sz="1200" dirty="0" smtClean="0">
                <a:solidFill>
                  <a:schemeClr val="accent1"/>
                </a:solidFill>
              </a:rPr>
              <a:t>- </a:t>
            </a:r>
            <a:r>
              <a:rPr lang="ru-RU" sz="1200" b="1" i="1" u="sng" dirty="0" smtClean="0">
                <a:solidFill>
                  <a:schemeClr val="accent1"/>
                </a:solidFill>
              </a:rPr>
              <a:t>тесты, ориентированные на норму</a:t>
            </a:r>
            <a:r>
              <a:rPr lang="ru-RU" sz="1200" b="1" dirty="0" smtClean="0">
                <a:solidFill>
                  <a:schemeClr val="accent1"/>
                </a:solidFill>
              </a:rPr>
              <a:t> </a:t>
            </a:r>
            <a:r>
              <a:rPr lang="ru-RU" sz="1200" dirty="0" smtClean="0">
                <a:solidFill>
                  <a:schemeClr val="accent1"/>
                </a:solidFill>
              </a:rPr>
              <a:t>(нормативно-ориентированные тесты).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точки зрения интерпретации результатов для критериально-ориентированного теста вывод выстраивается вдоль логической цепочки: задания, ответы, выводы о соответствии испытуемого заданному критерию.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нормативно-ориентированного теста вывод достраивается рейтингом: задания, ответы, выводы о знаниях испытуемого, рейтинг, понимаемый как вывод о месте или ранге испытуемого.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2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Американский психолог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Б. Блум предложил классификацию тестов по учебным целям.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 выделено 6 категорий учебных целей:</a:t>
            </a:r>
          </a:p>
          <a:p>
            <a:pPr lvl="0"/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воспроизведение учебного материала. Ключевые слова для тестовых заданий этого уровня: соотнесите, сформулируйте, назовите, расскажите.</a:t>
            </a:r>
          </a:p>
          <a:p>
            <a:pPr lvl="0"/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Понимание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способность понимать значение изучаемого. Ключевые слова: объясните смысл, покажите взаимосвязь, суммируйте.</a:t>
            </a:r>
          </a:p>
          <a:p>
            <a:pPr lvl="0"/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Применение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умение использовать изученный материал в конкретных условиях. Ключевые слова: продемонстрируйте, объясните цель применения.</a:t>
            </a:r>
          </a:p>
          <a:p>
            <a:pPr lvl="0"/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Анализ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умение разбивать материал на составляющие. Ключевые слова: объясните причины, классифицируйте, сравните, объясните, как и почему.</a:t>
            </a:r>
          </a:p>
          <a:p>
            <a:pPr lvl="0"/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Синтез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умение комбинировать элементы. Ключевые слова: предложите, придумайте, установите причины и предложите закономерность. </a:t>
            </a:r>
          </a:p>
          <a:p>
            <a:pPr lvl="0"/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умение оценивать значение того или иного материала для данной конкретной цели. Ключевые слова: установите критерий, оцените проблему, выскажите замечания и т.п.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63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13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Инструкция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должна содержать указания на то, что испытуемый должен сделать, каким образом выполнять задание, где и как делать пометки и записи, описывать то, что ученик должен сделать руками и т.п. Инструкция должна сделать так чтобы задание и способ его выполнения были понятны испытуемым и не приводили к ошибкам.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тестах допускается делать одну инструкцию для группы однотипных заданий, которая помещается в начале теста или данной группы заданий в тесте.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Текст задания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(вопроса) представляет собой содержательной наполнение задания.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Правильный ответ (оценочная схема)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-  обязательный атрибут любого тестового задания, без которого задание теряет всякий смысл, поскольку не может быть проанализировано и оценено.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80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Результаты тестирования заносятся в сводную таблицу, которая учитывает учебные элементы, уровень усвоения, соответствующий каждому учащемуся. При подсчете общих данных можно говорить о качестве обучения данного класса.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82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заданиям </a:t>
            </a:r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открытого типа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относятся два вида -  задания дополнения и задания свободного изложения. Для их выполнения ученику необходимо записать одно или несколько слов (цифр, букв, или предложений). Этот тип заданий не имеет вариантов правильных ответов.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Тестовые задания </a:t>
            </a:r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закрытого типа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предусматривают различные варианты ответа на поставленный вопрос: из ряда предлагаемых выбираются один или несколько правильных вариантов из предложенного списка. Это задания с предписанными ответами, что предполагает наличие ряда предварительно разработанных вариантов ответа на заданный вопрос. Иногда варианты неверных ответов называют дистракторами.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Задания альтернативных ответов (АО)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(верно-неверно, правильно-неправильно).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каждому заданию АО дается только два варианта ответов. Испытуемый должен выбрать одно из них – «да»  - «нет», «правильно – неправильно» и пр. Задания АО применяются для оценки одного элемента знаний. Чтобы  избежать угадывания правильного ответа целесообразно давать длинные серии вопросов. В такой форме задания АО в большей степени подходят для выявления уровня овладения сложными определениями, знания достаточно сложных графиков, диаграмм и т.п. Особенностью заданий АО является, то, что вопрос должен быть сформулирован в форме утверждения, поскольку он предполагает согласие или несогласие, которое можно отнести к утверждению.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Обведи ответ «да» или «нет». (Если ты согласен с утверждением – обведи кружком «да»  в клеточке таблицы ответов, а если не согласен – обведи «нет»).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Вопрос: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Сумма квадратов катетов равна квадрату гипотенузы прямоугольного треугольника.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Варианты ответа: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Задания множественного выбора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предполагают наличие вариативности в выборе. Учащийся может выбрать один из предложенных вариантов ответа, среди которых чаще всего один правильный.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Обведи кружком букву, соответствующую правильному ответу.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Вопрос: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Укажите основные причины затопления жилища.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Варианты ответа: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неисправность запорных устройств (кранов);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б) неисправность электропроводки и освещения;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протечки крыши;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г) сквозные трещины в перегородках;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аварийное состояние водопровода;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е) засорение системы канализации.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Задания на восстановление соответствия,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которых необходимо найти или приравнять части элементы, понятия – конструкциям, фигурам, утверждениям; восстановить соответствие элементов двух списков.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 помощи стрелок установите соответствие между  номерами телефонов и специальными службами защиты населения: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Задания на восстановление последовательности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можно рассматривать как вариант задания на восстановление соответствия, когда одним из рядов является время, расстояние либо другой элемент. Этот вид заданий отличается краткостью, простотой проверки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Вопрос: Перед вами перечень действий осуществляемых при использовании углекислотного огнетушителя. Очередность действий в списке нарушена: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нажать на рычаг;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сорвать пломбу;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направить раструб на пламя;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выдернуть чеку;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поднести огнетушитель к очагу пожара.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Инструкция: Укажите в таблице цифрами правильную последовательность действий при использовании углекислотного огнетушителя: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Преимущества заданий закрытого типа: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задания могут быть надежны, так как нет факторов связанных с субъективными оценками, снижающими надежность;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оценивание заданий полностью объективно: между оценками проверяющих не может быть различий;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неважно владение учащихся умением формулировать ответы;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тестирование проводится быстро, задания легко обрабатываются;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простой алгоритм заполнения снижает количество случайных ошибок;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задания позволяют охватить большой объем учебного материала;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низкая вероятность угадывания правильных ответов.</a:t>
            </a:r>
          </a:p>
          <a:p>
            <a:r>
              <a:rPr lang="ru-RU" sz="1200" i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Задания открытого типа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ним относятся задания двух видов: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дополнения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(в них учащиеся должны самостоятельно давать ответы на вопросы с ограничением на ответы, но формулировка задания должна дать возможность однозначного оценивания);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свободного изложения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(свободные ответы учащихся по сути задания и на ответы не накладываются ограничения, но формулировки задания должны обеспечивать наличие одного правильного ответа).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 для заданий дополнения: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вместо каждого многоточия впишите только одно слово (символ, знак, и т.д.).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 для заданий свободного изложения: закончите предложения (фразу), впишите вместо многоточия правильный ответ; дополните определения.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 задания свободного изложения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Закончи предложение.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Вопрос: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Сумма квадратов катета прямоугольного треугольника равна……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силу однозначного определения существует только один ответ, что обеспечит надежность тесту.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 задания дополнения.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Инструкция: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Впиши пропущенное слово (впиши ответ в отведенное место). Одному пропуску соответствует только одно слово.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Вопрос: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Сумма квадратов катетов равна………. Прямоугольного треугольника.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Основными трудностями при составлении заданий открытого типа является соблюдение основного требования к тестовым заданиям – наличия однозначного правильного ответа.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8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3623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88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28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34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60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85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20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97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687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1936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73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7236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81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15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dirty="0" smtClean="0"/>
              <a:t>щелкните, чтобы…</a:t>
            </a:r>
          </a:p>
        </p:txBody>
      </p:sp>
    </p:spTree>
    <p:extLst>
      <p:ext uri="{BB962C8B-B14F-4D97-AF65-F5344CB8AC3E}">
        <p14:creationId xmlns:p14="http://schemas.microsoft.com/office/powerpoint/2010/main" val="15801144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08499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pic>
        <p:nvPicPr>
          <p:cNvPr id="4" name="Рисунок 3" descr="footer_graphic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13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8064896" cy="504055"/>
          </a:xfrm>
        </p:spPr>
        <p:txBody>
          <a:bodyPr/>
          <a:lstStyle/>
          <a:p>
            <a:pPr algn="ctr"/>
            <a:r>
              <a:rPr lang="ru-RU" sz="2000" dirty="0" smtClean="0">
                <a:latin typeface="+mn-lt"/>
                <a:cs typeface="Times New Roman" pitchFamily="18" charset="0"/>
              </a:rPr>
              <a:t>Костромской  областной  институт  развития  образования  </a:t>
            </a:r>
            <a:endParaRPr lang="ru-RU" sz="2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16213" y="5589240"/>
            <a:ext cx="4848275" cy="115212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Веселов Виктор Михайлович,</a:t>
            </a:r>
            <a:r>
              <a:rPr lang="ru-RU" sz="2000" dirty="0" smtClean="0">
                <a:cs typeface="Times New Roman" pitchFamily="18" charset="0"/>
              </a:rPr>
              <a:t> методист отдела здоровьесбережения и безопасности жизнедеятельности</a:t>
            </a:r>
          </a:p>
          <a:p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323528" y="1124744"/>
            <a:ext cx="8640960" cy="3096344"/>
          </a:xfrm>
        </p:spPr>
        <p:txBody>
          <a:bodyPr/>
          <a:lstStyle/>
          <a:p>
            <a:pPr algn="ctr"/>
            <a:endParaRPr lang="ru-RU" sz="2800" i="0" cap="small" spc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2800" i="0" cap="small" spc="0" dirty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3200" i="0" cap="small" spc="0" dirty="0" smtClean="0">
                <a:ln>
                  <a:noFill/>
                </a:ln>
                <a:solidFill>
                  <a:schemeClr val="accent1"/>
                </a:solidFill>
                <a:effectLst/>
                <a:ea typeface="+mj-ea"/>
                <a:cs typeface="Times New Roman" pitchFamily="18" charset="0"/>
              </a:rPr>
              <a:t>Теория </a:t>
            </a:r>
            <a:r>
              <a:rPr lang="ru-RU" sz="3200" i="0" cap="small" spc="0" dirty="0">
                <a:ln>
                  <a:noFill/>
                </a:ln>
                <a:solidFill>
                  <a:schemeClr val="accent1"/>
                </a:solidFill>
                <a:effectLst/>
                <a:ea typeface="+mj-ea"/>
                <a:cs typeface="Times New Roman" pitchFamily="18" charset="0"/>
              </a:rPr>
              <a:t>и практика использования тестов, как средства контроля и оценки уровня знаний учащихся в курсе </a:t>
            </a:r>
            <a:r>
              <a:rPr lang="ru-RU" sz="3200" i="0" cap="small" spc="0" dirty="0" smtClean="0">
                <a:ln>
                  <a:noFill/>
                </a:ln>
                <a:solidFill>
                  <a:schemeClr val="accent1"/>
                </a:solidFill>
                <a:effectLst/>
                <a:ea typeface="+mj-ea"/>
                <a:cs typeface="Times New Roman" pitchFamily="18" charset="0"/>
              </a:rPr>
              <a:t>ОБЖ</a:t>
            </a:r>
            <a:r>
              <a:rPr lang="ru-RU" sz="2800" i="0" cap="small" spc="0" dirty="0">
                <a:ln>
                  <a:noFill/>
                </a:ln>
                <a:solidFill>
                  <a:srgbClr val="575F6D"/>
                </a:solidFill>
                <a:effectLst/>
                <a:ea typeface="+mj-ea"/>
                <a:cs typeface="Times New Roman" pitchFamily="18" charset="0"/>
              </a:rPr>
              <a:t/>
            </a:r>
            <a:br>
              <a:rPr lang="ru-RU" sz="2800" i="0" cap="small" spc="0" dirty="0">
                <a:ln>
                  <a:noFill/>
                </a:ln>
                <a:solidFill>
                  <a:srgbClr val="575F6D"/>
                </a:solidFill>
                <a:effectLst/>
                <a:ea typeface="+mj-ea"/>
                <a:cs typeface="Times New Roman" pitchFamily="18" charset="0"/>
              </a:rPr>
            </a:b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5044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Классификация тестов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504430"/>
            <a:ext cx="8784976" cy="635357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ru-RU" sz="2400" dirty="0" smtClean="0">
                <a:cs typeface="Times New Roman" pitchFamily="18" charset="0"/>
              </a:rPr>
              <a:t>Подходы В. Беспалько и Б. Блума широко используются при составлении тестовых заданий. В практике  чаще всего применяются </a:t>
            </a:r>
            <a:r>
              <a:rPr 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тесты трех уровней</a:t>
            </a:r>
            <a:r>
              <a:rPr lang="ru-RU" sz="2400" dirty="0" smtClean="0"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Уровень А</a:t>
            </a:r>
            <a:r>
              <a:rPr lang="ru-RU" sz="2400" dirty="0" smtClean="0">
                <a:cs typeface="Times New Roman" pitchFamily="18" charset="0"/>
              </a:rPr>
              <a:t> – задание рассчитанное на усвоение основных понятий, на простое отображение материала.</a:t>
            </a:r>
          </a:p>
          <a:p>
            <a:pPr algn="just"/>
            <a:endParaRPr lang="ru-RU" sz="2400" dirty="0" smtClean="0"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Уровень В</a:t>
            </a:r>
            <a:r>
              <a:rPr lang="ru-RU" sz="2400" dirty="0" smtClean="0">
                <a:cs typeface="Times New Roman" pitchFamily="18" charset="0"/>
              </a:rPr>
              <a:t> – включает более сложные задания на 2 - 4 логических шага. Их выполнение требует умения применять знания в стандартных ситуациях. </a:t>
            </a:r>
          </a:p>
          <a:p>
            <a:pPr algn="just"/>
            <a:endParaRPr lang="ru-RU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Уровни А и В </a:t>
            </a:r>
            <a:r>
              <a:rPr lang="ru-RU" sz="2400" dirty="0" smtClean="0">
                <a:cs typeface="Times New Roman" pitchFamily="18" charset="0"/>
              </a:rPr>
              <a:t>содержат упражнения и вопросы обязательных результатов обучения.</a:t>
            </a:r>
          </a:p>
          <a:p>
            <a:pPr algn="just">
              <a:buFont typeface="Wingdings" pitchFamily="2" charset="2"/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Уровень С</a:t>
            </a:r>
            <a:r>
              <a:rPr lang="ru-RU" sz="2400" dirty="0" smtClean="0">
                <a:cs typeface="Times New Roman" pitchFamily="18" charset="0"/>
              </a:rPr>
              <a:t> – это задания, решение которых требует творческого использования приобретенных знаний, позволяет выявить умения применять знания на практике.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309"/>
            <a:ext cx="8784976" cy="43204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b="1" dirty="0"/>
              <a:t>Общие подходы к разработке тестов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450356"/>
            <a:ext cx="8856984" cy="64076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1"/>
                </a:solidFill>
              </a:rPr>
              <a:t>Требования к процедуре тестирования</a:t>
            </a:r>
          </a:p>
          <a:p>
            <a:pPr lvl="0"/>
            <a:r>
              <a:rPr lang="ru-RU" sz="2000" dirty="0" smtClean="0"/>
              <a:t>Обязательное составление инструкции по проведению тестирования </a:t>
            </a:r>
          </a:p>
          <a:p>
            <a:pPr lvl="0"/>
            <a:r>
              <a:rPr lang="ru-RU" sz="2000" dirty="0" smtClean="0"/>
              <a:t>Время выполнения теста должно точно соответствовать тому, которое предусмотрено инструкцией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lvl="0"/>
            <a:r>
              <a:rPr lang="ru-RU" sz="2000" dirty="0" smtClean="0"/>
              <a:t>Тестирование не должно прерываться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lvl="0"/>
            <a:r>
              <a:rPr lang="ru-RU" sz="2000" dirty="0" smtClean="0"/>
              <a:t>Состав работающих с данным классом в течение тестирования должен быть постоянным: никто не должен покидать помещение и в него входить</a:t>
            </a:r>
            <a:r>
              <a:rPr lang="ru-RU" sz="2000" dirty="0" smtClean="0"/>
              <a:t>.</a:t>
            </a:r>
          </a:p>
          <a:p>
            <a:pPr marL="0" lvl="0" indent="0" algn="ctr">
              <a:buNone/>
            </a:pPr>
            <a:r>
              <a:rPr lang="ru-RU" sz="2000" b="1" dirty="0" smtClean="0">
                <a:solidFill>
                  <a:schemeClr val="accent1"/>
                </a:solidFill>
              </a:rPr>
              <a:t>Требования к тексту теста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Тестовое задание должно включать в себя достаточное количество вопросов, позволяющий охватить материал проверяемой темы.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Формулировки заданий должны быть однозначны.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В число неправильных ответов нужно в первую очередь включать те, которые являются результатом типичных ошибок учащихся.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Вопросы должны быть сформулированы ясно, на языке учащихся.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Ответы на одни вопросы не должны зависеть от ответов на другие и не быть для них подсказкой, вопрос не стоит перегружать второстепенными деталями.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Не следует правильные предложения, взятые из учебника, переделывать в неправильные с прибавлением частицы «не».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Следует избегать таких слов, как иногда обычно, часто в правильных утверждениях и слов всегда, никогда, невозможно - в неправильных.</a:t>
            </a:r>
          </a:p>
          <a:p>
            <a:pPr algn="just"/>
            <a:r>
              <a:rPr lang="ru-RU" sz="2000" dirty="0">
                <a:cs typeface="Times New Roman" pitchFamily="18" charset="0"/>
              </a:rPr>
              <a:t>Объем теста: 9 – 15 заданий </a:t>
            </a:r>
            <a:r>
              <a:rPr lang="ru-RU" sz="2000" dirty="0"/>
              <a:t>в старших классах – не более 21.</a:t>
            </a:r>
          </a:p>
          <a:p>
            <a:pPr lvl="0"/>
            <a:endParaRPr lang="ru-RU" sz="2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3877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Общие подходы к разработке тестов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07504" y="692696"/>
            <a:ext cx="9001000" cy="61653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В самом общем виде тестовые задания должны: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- соответствовать содержанию учебного материала курса ОБЖ;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- составлены с учетом соответствующих правил;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- проверены на практике (апробированы);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cs typeface="Times New Roman" pitchFamily="18" charset="0"/>
              </a:rPr>
              <a:t>быть понятными для испытуемого.</a:t>
            </a:r>
          </a:p>
          <a:p>
            <a:pPr marL="0" indent="0" algn="just"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Минимальные требования к составу тестового задания состоят в наличии: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cs typeface="Times New Roman" pitchFamily="18" charset="0"/>
              </a:rPr>
              <a:t>инструкции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cs typeface="Times New Roman" pitchFamily="18" charset="0"/>
              </a:rPr>
              <a:t>текста задания (вопроса)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cs typeface="Times New Roman" pitchFamily="18" charset="0"/>
              </a:rPr>
              <a:t> правильного </a:t>
            </a:r>
            <a:r>
              <a:rPr lang="ru-RU" sz="2400" dirty="0" smtClean="0">
                <a:cs typeface="Times New Roman" pitchFamily="18" charset="0"/>
              </a:rPr>
              <a:t>ответа (ключи, решения)</a:t>
            </a:r>
            <a:endParaRPr lang="ru-RU" sz="2400" dirty="0" smtClean="0"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6632"/>
            <a:ext cx="8382000" cy="443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Общие подходы к разработке тесто</a:t>
            </a:r>
            <a:r>
              <a:rPr lang="ru-RU" sz="3200" b="1" dirty="0"/>
              <a:t>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92696"/>
            <a:ext cx="8964488" cy="6048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1"/>
                </a:solidFill>
              </a:rPr>
              <a:t>Оценка выполнения заданий</a:t>
            </a:r>
          </a:p>
          <a:p>
            <a:pPr>
              <a:buNone/>
            </a:pPr>
            <a:r>
              <a:rPr lang="ru-RU" sz="2000" dirty="0" smtClean="0"/>
              <a:t>Выполнение заданий оценивается в баллах.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accent1"/>
                </a:solidFill>
              </a:rPr>
              <a:t>Уровень А:</a:t>
            </a:r>
            <a:endParaRPr lang="ru-RU" sz="20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000" dirty="0" smtClean="0"/>
              <a:t>- правильный ответ – 1 балл;</a:t>
            </a:r>
          </a:p>
          <a:p>
            <a:pPr>
              <a:buNone/>
            </a:pPr>
            <a:r>
              <a:rPr lang="ru-RU" sz="2000" dirty="0" smtClean="0"/>
              <a:t>- неправильный ответ или его отсутствие – 0 баллов.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accent1"/>
                </a:solidFill>
              </a:rPr>
              <a:t>Уровень В:</a:t>
            </a:r>
            <a:endParaRPr lang="ru-RU" sz="20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000" dirty="0" smtClean="0"/>
              <a:t>- правильный ответ – 2 балла;</a:t>
            </a:r>
          </a:p>
          <a:p>
            <a:pPr>
              <a:buNone/>
            </a:pPr>
            <a:r>
              <a:rPr lang="ru-RU" sz="2000" dirty="0" smtClean="0"/>
              <a:t>- неправильный ответ при наличии записей, содержащих верные логические шаги по решению задачи – 1 балл;</a:t>
            </a:r>
          </a:p>
          <a:p>
            <a:pPr>
              <a:buNone/>
            </a:pPr>
            <a:r>
              <a:rPr lang="ru-RU" sz="2000" dirty="0" smtClean="0"/>
              <a:t>- в остальных случаях – 0 баллов.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accent1"/>
                </a:solidFill>
              </a:rPr>
              <a:t>Уровень С:</a:t>
            </a:r>
            <a:endParaRPr lang="ru-RU" sz="20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000" dirty="0" smtClean="0"/>
              <a:t>- правильный ответ и записи без ошибок – 3 балла;</a:t>
            </a:r>
          </a:p>
          <a:p>
            <a:pPr>
              <a:buNone/>
            </a:pPr>
            <a:r>
              <a:rPr lang="ru-RU" sz="2000" dirty="0" smtClean="0"/>
              <a:t>- правильный ответ, сопровождающийся с записями с ошибками, и за неправильный ответ, записи к которому свидетельствуют о правильном ходе размышлений – 2 балла;</a:t>
            </a:r>
          </a:p>
          <a:p>
            <a:pPr>
              <a:buNone/>
            </a:pPr>
            <a:r>
              <a:rPr lang="ru-RU" sz="2000" dirty="0" smtClean="0"/>
              <a:t>- частичное решение или ответ, недоведение до логического завершения – 1 балл;</a:t>
            </a:r>
          </a:p>
          <a:p>
            <a:pPr>
              <a:buNone/>
            </a:pPr>
            <a:r>
              <a:rPr lang="ru-RU" sz="2000" dirty="0" smtClean="0"/>
              <a:t>- в остальных случаях – 0 баллов.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3877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Общие подходы к разработке тестов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908720"/>
            <a:ext cx="8856984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Перевод баллов в оценку:</a:t>
            </a:r>
          </a:p>
          <a:p>
            <a:pPr>
              <a:buNone/>
            </a:pPr>
            <a:r>
              <a:rPr lang="ru-RU" sz="2400" dirty="0" smtClean="0"/>
              <a:t>- выше 90% из максимально возможных – оценка «5»;</a:t>
            </a:r>
          </a:p>
          <a:p>
            <a:pPr>
              <a:buNone/>
            </a:pPr>
            <a:r>
              <a:rPr lang="ru-RU" sz="2400" dirty="0" smtClean="0"/>
              <a:t>- от 90% до 75% - «4»;</a:t>
            </a:r>
          </a:p>
          <a:p>
            <a:pPr>
              <a:buNone/>
            </a:pPr>
            <a:r>
              <a:rPr lang="ru-RU" sz="2400" dirty="0" smtClean="0"/>
              <a:t>- от 75% до 50% - «3»;</a:t>
            </a:r>
          </a:p>
          <a:p>
            <a:pPr>
              <a:buNone/>
            </a:pPr>
            <a:r>
              <a:rPr lang="ru-RU" sz="2400" dirty="0" smtClean="0"/>
              <a:t>- менее 50% - «2».</a:t>
            </a:r>
          </a:p>
          <a:p>
            <a:pPr>
              <a:buNone/>
            </a:pPr>
            <a:endParaRPr lang="ru-RU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Другие методы оценки результатов тестирования:</a:t>
            </a:r>
          </a:p>
          <a:p>
            <a:pPr>
              <a:buNone/>
            </a:pPr>
            <a:r>
              <a:rPr lang="ru-RU" sz="2400" dirty="0" smtClean="0"/>
              <a:t>- 50% правильных ответов + 1 балл – общая оценка «3»;</a:t>
            </a:r>
          </a:p>
          <a:p>
            <a:pPr>
              <a:buNone/>
            </a:pPr>
            <a:r>
              <a:rPr lang="ru-RU" sz="2400" dirty="0" smtClean="0"/>
              <a:t>- 75% - оценка «4»;</a:t>
            </a:r>
          </a:p>
          <a:p>
            <a:pPr>
              <a:buNone/>
            </a:pPr>
            <a:r>
              <a:rPr lang="ru-RU" sz="2400" dirty="0" smtClean="0"/>
              <a:t>- все ответы правильные (при большом объеме текста одна ошибка) -  оценка «5».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51" y="43269"/>
            <a:ext cx="8856984" cy="46078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b="1" dirty="0"/>
              <a:t>Виды и типы тестовых заданий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07504" y="620688"/>
            <a:ext cx="8928992" cy="612068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987824" y="1196752"/>
            <a:ext cx="3074640" cy="720080"/>
          </a:xfrm>
          <a:prstGeom prst="roundRect">
            <a:avLst/>
          </a:prstGeom>
          <a:solidFill>
            <a:schemeClr val="accent6"/>
          </a:solidFill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Тестовые задания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79512" y="2132856"/>
            <a:ext cx="2160240" cy="720080"/>
          </a:xfrm>
          <a:prstGeom prst="roundRect">
            <a:avLst/>
          </a:prstGeom>
          <a:solidFill>
            <a:srgbClr val="00B0F0"/>
          </a:solidFill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Открытого типа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4932040" y="2348880"/>
            <a:ext cx="2232248" cy="720080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Закрытого типа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2123728" y="3068960"/>
            <a:ext cx="1944216" cy="576064"/>
          </a:xfrm>
          <a:prstGeom prst="roundRect">
            <a:avLst/>
          </a:prstGeom>
          <a:solidFill>
            <a:srgbClr val="00B0F0"/>
          </a:solidFill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Свободного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изложения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79512" y="3789040"/>
            <a:ext cx="1872208" cy="576064"/>
          </a:xfrm>
          <a:prstGeom prst="roundRect">
            <a:avLst/>
          </a:prstGeom>
          <a:solidFill>
            <a:srgbClr val="00B0F0"/>
          </a:solidFill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Дополнения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3347864" y="3933056"/>
            <a:ext cx="2088232" cy="576064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Альтернативных ответов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6804248" y="3933056"/>
            <a:ext cx="2160240" cy="576064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Множественного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выбора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6300192" y="4869160"/>
            <a:ext cx="2592288" cy="576064"/>
          </a:xfrm>
          <a:prstGeom prst="roundRect">
            <a:avLst/>
          </a:prstGeom>
          <a:solidFill>
            <a:schemeClr val="accent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Восстановление соответствия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3491880" y="4869160"/>
            <a:ext cx="2570584" cy="576064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Восстановление последовательности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4355976" y="3068960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876256" y="3068960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580112" y="3068960"/>
            <a:ext cx="72008" cy="1800200"/>
          </a:xfrm>
          <a:prstGeom prst="straightConnector1">
            <a:avLst/>
          </a:prstGeom>
          <a:ln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156176" y="3068960"/>
            <a:ext cx="504056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4" idx="1"/>
          </p:cNvCxnSpPr>
          <p:nvPr/>
        </p:nvCxnSpPr>
        <p:spPr>
          <a:xfrm flipH="1">
            <a:off x="1187624" y="1556792"/>
            <a:ext cx="180020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012160" y="1916832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043608" y="292494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5" idx="3"/>
          </p:cNvCxnSpPr>
          <p:nvPr/>
        </p:nvCxnSpPr>
        <p:spPr>
          <a:xfrm>
            <a:off x="2339752" y="2492896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332"/>
            <a:ext cx="8856984" cy="432048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Виды и типы тестовых заданий</a:t>
            </a:r>
            <a:endParaRPr lang="ru-RU" sz="25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54046"/>
            <a:ext cx="8964487" cy="2307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АО: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Составьте по одному заданию для каждого вида теста по следующей схеме: инструкция, вопрос, вариант ответа.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Инструкция: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Обведи ответ «да» или «нет». (Если ты согласен с утверждением – обведи кружком «да» в клеточке таблицы ответов, а если не согласен – обведи «нет»).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Вопрос: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Сумма квадратов катетов равна квадрату гипотенузы прямоугольного треугольника.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Варианты ответа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96701"/>
              </p:ext>
            </p:extLst>
          </p:nvPr>
        </p:nvGraphicFramePr>
        <p:xfrm>
          <a:off x="467544" y="2516301"/>
          <a:ext cx="6077585" cy="245364"/>
        </p:xfrm>
        <a:graphic>
          <a:graphicData uri="http://schemas.openxmlformats.org/drawingml/2006/table">
            <a:tbl>
              <a:tblPr firstRow="1" firstCol="1" bandRow="1"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79513" y="2852936"/>
            <a:ext cx="8856983" cy="291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</a:t>
            </a:r>
            <a:r>
              <a:rPr lang="ru-RU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множественного выбора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</a:t>
            </a: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Инструкция: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Обведи кружком букву, соответствующую правильному ответу.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Вопрос: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Укажите основные причины затопления жилища.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Варианты ответа: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неисправность запорных устройств (кранов);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неисправность электропроводки и освещения;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в) протечки крыши;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г) сквозные трещины в перегородках;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д) аварийное состояние водопровода;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е) засорение системы канализации.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63325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526" y="32095"/>
            <a:ext cx="8640960" cy="428626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Виды и типы тестовых заданий</a:t>
            </a:r>
            <a:endParaRPr lang="ru-RU" sz="25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15516" y="598531"/>
            <a:ext cx="8712968" cy="101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 на восстановление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соответствия.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Инструкция: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помощи стрелок установите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соответствие между номерами телефонов и специальными службами защиты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населения.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859116"/>
              </p:ext>
            </p:extLst>
          </p:nvPr>
        </p:nvGraphicFramePr>
        <p:xfrm>
          <a:off x="215516" y="1578772"/>
          <a:ext cx="8784976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86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Номер телефона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Специальные службы защиты населения</a:t>
                      </a:r>
                      <a:endParaRPr lang="ru-RU" sz="1400" dirty="0"/>
                    </a:p>
                  </a:txBody>
                  <a:tcPr/>
                </a:tc>
              </a:tr>
              <a:tr h="3395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Скорая мед. помощь</a:t>
                      </a:r>
                      <a:endParaRPr lang="ru-RU" sz="1400" dirty="0"/>
                    </a:p>
                  </a:txBody>
                  <a:tcPr/>
                </a:tc>
              </a:tr>
              <a:tr h="3395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Аварийная</a:t>
                      </a:r>
                      <a:r>
                        <a:rPr lang="ru-RU" sz="1400" baseline="0" dirty="0" smtClean="0"/>
                        <a:t> газовая служба</a:t>
                      </a:r>
                      <a:endParaRPr lang="ru-RU" sz="1400" dirty="0"/>
                    </a:p>
                  </a:txBody>
                  <a:tcPr/>
                </a:tc>
              </a:tr>
              <a:tr h="3395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Полиция</a:t>
                      </a:r>
                      <a:endParaRPr lang="ru-RU" sz="1400" dirty="0"/>
                    </a:p>
                  </a:txBody>
                  <a:tcPr/>
                </a:tc>
              </a:tr>
              <a:tr h="3395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Пожарная охрана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7" name="Прямая со стрелкой 26"/>
          <p:cNvCxnSpPr/>
          <p:nvPr/>
        </p:nvCxnSpPr>
        <p:spPr>
          <a:xfrm flipV="1">
            <a:off x="541036" y="2701412"/>
            <a:ext cx="4066968" cy="683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41036" y="2325703"/>
            <a:ext cx="4064349" cy="1050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38417" y="2650785"/>
            <a:ext cx="4033583" cy="370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535798" y="2325703"/>
            <a:ext cx="4069587" cy="695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15516" y="3676289"/>
            <a:ext cx="8820980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 на восстановление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последовательности. </a:t>
            </a: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Пример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43840" algn="l"/>
              </a:tabLs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Вопрос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 вами перечень действий, осуществляемых при использовании углекислотного огнетушителя. Очередность действий в списке нарушена: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нажать на рычаг;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сорвать пломбу;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направить раструб на пламя;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выдернуть чеку;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поднести огнетушитель к очагу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пожара.</a:t>
            </a:r>
            <a:endParaRPr lang="ru-RU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Инструкция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Укажите в таблице цифрами правильную последовательность действий при использовании углекислотного огнетушителя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685771"/>
              </p:ext>
            </p:extLst>
          </p:nvPr>
        </p:nvGraphicFramePr>
        <p:xfrm>
          <a:off x="2832484" y="609329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30243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500634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Виды и типы тестовых заданий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764704"/>
            <a:ext cx="8856984" cy="5757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smtClean="0"/>
              <a:t>Пример задания свободного изложения.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Инструкция:</a:t>
            </a:r>
            <a:r>
              <a:rPr lang="ru-RU" sz="2000" dirty="0"/>
              <a:t> Закончи </a:t>
            </a:r>
            <a:r>
              <a:rPr lang="ru-RU" sz="2000" dirty="0" smtClean="0"/>
              <a:t>предложение</a:t>
            </a:r>
            <a:r>
              <a:rPr lang="ru-RU" sz="2000" dirty="0"/>
              <a:t> впишите вместо многоточия правильный ответ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Вопрос:</a:t>
            </a:r>
            <a:r>
              <a:rPr lang="ru-RU" sz="2000" dirty="0"/>
              <a:t> Сумма квадратов катета прямоугольного треугольника равна……</a:t>
            </a:r>
          </a:p>
          <a:p>
            <a:endParaRPr lang="ru-RU" sz="2000" i="1" dirty="0" smtClean="0"/>
          </a:p>
          <a:p>
            <a:pPr marL="0" indent="0">
              <a:buNone/>
            </a:pPr>
            <a:r>
              <a:rPr lang="ru-RU" sz="2000" b="1" i="1" dirty="0" smtClean="0"/>
              <a:t>Пример </a:t>
            </a:r>
            <a:r>
              <a:rPr lang="ru-RU" sz="2000" b="1" i="1" dirty="0"/>
              <a:t>задания дополнения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Инструкция:</a:t>
            </a:r>
            <a:r>
              <a:rPr lang="ru-RU" sz="2000" dirty="0"/>
              <a:t> Впиши </a:t>
            </a:r>
            <a:r>
              <a:rPr lang="ru-RU" sz="2000" dirty="0" smtClean="0"/>
              <a:t>вместо многоточия пропущенное </a:t>
            </a:r>
            <a:r>
              <a:rPr lang="ru-RU" sz="2000" dirty="0"/>
              <a:t>слово (впиши ответ в отведенное место). Одному пропуску соответствует только одно слово.</a:t>
            </a:r>
          </a:p>
          <a:p>
            <a:pPr marL="0" indent="0">
              <a:buNone/>
            </a:pPr>
            <a:r>
              <a:rPr lang="ru-RU" sz="2000" b="1" dirty="0"/>
              <a:t>Вопрос:</a:t>
            </a:r>
            <a:r>
              <a:rPr lang="ru-RU" sz="2000" dirty="0"/>
              <a:t> Сумма квадратов катетов равна………. </a:t>
            </a:r>
            <a:r>
              <a:rPr lang="ru-RU" sz="2000" dirty="0" smtClean="0"/>
              <a:t>прямоугольного </a:t>
            </a:r>
            <a:r>
              <a:rPr lang="ru-RU" sz="2000" dirty="0"/>
              <a:t>треугольника.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При составлении заданий открытого типа должно соблюдаться наличие однозначного правильного </a:t>
            </a:r>
            <a:r>
              <a:rPr lang="ru-RU" b="1" dirty="0" smtClean="0">
                <a:solidFill>
                  <a:schemeClr val="tx1"/>
                </a:solidFill>
              </a:rPr>
              <a:t>ответа!!!!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4568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4" y="28142"/>
            <a:ext cx="8748972" cy="44853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b="1" dirty="0"/>
              <a:t>Правила составления тестовых заданий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548680"/>
            <a:ext cx="8856984" cy="619548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1. Начинайте формулировать вопрос с правильного ответа, что позволит свести к минимуму возможность столкнуться с наличием более одного правильного ответа или только неправильных ответов.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2. Содержания задания должно отвечать содержанию программы.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3. Вопрос должен заключать одну законченную мысль.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4. При составлении вопросов следует особенно внимательно использовать слова «иногда», «часто», «всегда», «никогда». 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5. Вопрос должен быть четко сформулирован, избегая слова большой, </a:t>
            </a:r>
            <a:r>
              <a:rPr lang="ru-RU" sz="2400" i="1" dirty="0" smtClean="0">
                <a:cs typeface="Times New Roman" pitchFamily="18" charset="0"/>
              </a:rPr>
              <a:t>небольшой, малый, много, мало, меньше, больше </a:t>
            </a:r>
            <a:r>
              <a:rPr lang="ru-RU" sz="2400" dirty="0" smtClean="0">
                <a:cs typeface="Times New Roman" pitchFamily="18" charset="0"/>
              </a:rPr>
              <a:t>и т.д.</a:t>
            </a:r>
          </a:p>
          <a:p>
            <a:pPr>
              <a:buNone/>
            </a:pPr>
            <a:r>
              <a:rPr lang="ru-RU" sz="2400" dirty="0" smtClean="0"/>
              <a:t>6. </a:t>
            </a:r>
            <a:r>
              <a:rPr lang="ru-RU" sz="2400" dirty="0" smtClean="0">
                <a:cs typeface="Times New Roman" pitchFamily="18" charset="0"/>
              </a:rPr>
              <a:t>Как можно реже использовать отрицание в основной части задания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7. Ответ на поставленный вопрос не должен зависеть от предыдущих ответов.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116633"/>
            <a:ext cx="8712968" cy="443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Вопросы для изучения</a:t>
            </a:r>
            <a:endParaRPr lang="ru-RU" sz="32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79512" y="1124744"/>
            <a:ext cx="8712968" cy="5544616"/>
          </a:xfrm>
        </p:spPr>
        <p:txBody>
          <a:bodyPr/>
          <a:lstStyle/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Диагностика обучения, контроль и оценка уровня знаний  учащихся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Понятие тестов школьных достижений учащихся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Классификация тестов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Общие подходы к разработке тестов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Виды и типы тестовых заданий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Правила составления тестовых заданий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Работа с заданиями после составления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Методическое оснащение тестирования</a:t>
            </a:r>
          </a:p>
          <a:p>
            <a:pPr marL="457200" indent="-457200" algn="just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2800" dirty="0" smtClean="0">
                <a:cs typeface="Times New Roman" pitchFamily="18" charset="0"/>
              </a:rPr>
              <a:t>Рекомендуемая литература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5717"/>
            <a:ext cx="8712968" cy="4709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Правила составления тестовых заданий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548680"/>
            <a:ext cx="8856984" cy="6192687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dirty="0" smtClean="0">
                <a:cs typeface="Times New Roman" pitchFamily="18" charset="0"/>
              </a:rPr>
              <a:t>Правильные и неправильные ответы должны быть однозначны по содержанию, структуре и общему количеству слов. Применяйте правдоподобные ошибочные варианты.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9. Лучше не использовать варианты ответов «ни один из перечисленных» и все перечисленные». 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10. Избегайте вводных фраз или предложений, имеющих мало связи с основной мыслью.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11. Неправильные ответы должны быть разумны, умело, подобраны, не должно быть явных неточностей и подсказок.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12. Все варианты ответов должны быть грамматически согласованы с основной частью задания; в любом случае стоит использовать короткие, простые предложения, без зависимых и независимых оборотов.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13. Не упрощайте вопросы.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14. Место правильного ответа не должно повторяться от вопроса к вопросу, а повторяться в случайном порядке.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3877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Правила составления тестовых заданий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07504" y="620688"/>
            <a:ext cx="9001000" cy="6048672"/>
          </a:xfrm>
        </p:spPr>
        <p:txBody>
          <a:bodyPr>
            <a:normAutofit fontScale="92500"/>
          </a:bodyPr>
          <a:lstStyle/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15. Лучше использовать длинный вопрос и короткий ответ. В иной ситуации на прочтение ответов уходит много времени и много сил тратится на анализ высказываний.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16.Убедитесь, что различия между вариантами ответов точны. Чем больше варианты ответов похожи друг на друга, тем труднее распознать правильный ответ и тем лучше тестируется умение понимать, например, прочитанный текст. 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17. Избегайте повторений при формулировке вариантов ответов. Частые повторения могут озадачить ученика и его внимание будет отвлечено от определения различия между вариантами ответов.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18. Используйте ограничения в самом вопросе, для того, чтобы снять неопределенность, которая в них содержится.</a:t>
            </a:r>
          </a:p>
          <a:p>
            <a:pPr algn="just">
              <a:buNone/>
            </a:pPr>
            <a:r>
              <a:rPr lang="ru-RU" sz="2400" dirty="0" smtClean="0">
                <a:cs typeface="Times New Roman" pitchFamily="18" charset="0"/>
              </a:rPr>
              <a:t>19. Проанализируйте задания с точки зрения возможности неверного ответа наиболее подготовленных учеников.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5013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cs typeface="Times New Roman" pitchFamily="18" charset="0"/>
              </a:rPr>
              <a:t>Работа с </a:t>
            </a:r>
            <a:r>
              <a:rPr lang="ru-RU" sz="2800" b="1" dirty="0" smtClean="0">
                <a:cs typeface="Times New Roman" pitchFamily="18" charset="0"/>
              </a:rPr>
              <a:t> тестовыми заданиями </a:t>
            </a:r>
            <a:r>
              <a:rPr lang="ru-RU" sz="2800" b="1" dirty="0">
                <a:cs typeface="Times New Roman" pitchFamily="18" charset="0"/>
              </a:rPr>
              <a:t>после составления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764704"/>
            <a:ext cx="8856984" cy="5976664"/>
          </a:xfrm>
        </p:spPr>
        <p:txBody>
          <a:bodyPr/>
          <a:lstStyle/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По окончании разработки тестовых заданий проводится их </a:t>
            </a: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экспертиза и апробация.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 Самым простым вариантом экспертизы тестовых заданий может быть оценка тестовых заданий по трех- или пятибалльной шкале оценить задачи задания с точки зрения: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- соответствия целям тестирования;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- однозначности формулировок (однозначна – не совсем однозначна – неоднозначна);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- пригодности вариантов (подходят – частично подходят – не подходят).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Если хотя бы один эксперт оценивает задание, как частично соответствующее тесту, то его исключают.</a:t>
            </a:r>
          </a:p>
          <a:p>
            <a:pPr marL="274320" indent="-274320" algn="just"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504056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/>
              <a:t>Методическое оснащение тестирования</a:t>
            </a:r>
            <a:endParaRPr lang="ru-RU" sz="25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504056"/>
            <a:ext cx="8856984" cy="6237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Методическое оснащение </a:t>
            </a:r>
            <a:r>
              <a:rPr lang="ru-RU" sz="2400" dirty="0" smtClean="0"/>
              <a:t>– составная часть теста, которая состоит из комплекса сведений, инструкций и рекомендаций, которые в комплексе обеспечивают учащимся равные условия на всех этапах использования теста.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/>
                </a:solidFill>
              </a:rPr>
              <a:t>Методическое оснащение включает в себя несколько частей:</a:t>
            </a:r>
          </a:p>
          <a:p>
            <a:pPr>
              <a:buNone/>
            </a:pPr>
            <a:r>
              <a:rPr lang="ru-RU" sz="2400" dirty="0" smtClean="0"/>
              <a:t>- сведения, которые необходимо знать пользователю теста об инструменте</a:t>
            </a:r>
          </a:p>
          <a:p>
            <a:pPr>
              <a:buNone/>
            </a:pPr>
            <a:r>
              <a:rPr lang="ru-RU" sz="2400" dirty="0" smtClean="0"/>
              <a:t>- правила и требования предъявления теста испытуемым</a:t>
            </a:r>
          </a:p>
          <a:p>
            <a:pPr>
              <a:buNone/>
            </a:pPr>
            <a:r>
              <a:rPr lang="ru-RU" sz="2400" dirty="0" smtClean="0"/>
              <a:t>- правила обработки результатов</a:t>
            </a:r>
          </a:p>
          <a:p>
            <a:pPr>
              <a:buNone/>
            </a:pPr>
            <a:r>
              <a:rPr lang="ru-RU" sz="2400" dirty="0" smtClean="0"/>
              <a:t>- рекомендации по интерпретации полученных результатов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308"/>
            <a:ext cx="8784976" cy="4583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Методическое оснащение тестирования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20688"/>
            <a:ext cx="8856984" cy="6120680"/>
          </a:xfrm>
        </p:spPr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ru-RU" sz="2000" dirty="0" smtClean="0">
                <a:solidFill>
                  <a:schemeClr val="accent1"/>
                </a:solidFill>
                <a:cs typeface="Times New Roman" pitchFamily="18" charset="0"/>
              </a:rPr>
              <a:t>Правила разработки бланков теста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1. Составляются так, чтобы свести к минимуму непродуктивную работу испытуемого по отыскиванию места для предоставления ответа.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2. Предпочтительно свести ответ к обведению кружком правильного ответа.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3. Бланк не должен быть перегружен цифрами, делениями, строками и другими обозначениями.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4. Ответы по отдельным сериям (субътестам) должны выделяться на бланке отдельно. Если групп заданий нет, но их количество велико – графы для ответов должны разделяться на отдельные блоки по 10 – 25 заданий.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5. Из бланка, как правило, исключают название теста.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6. Бланк теста должен содержать инструкцию для учащегося</a:t>
            </a:r>
          </a:p>
          <a:p>
            <a:pPr marL="274320" indent="-274320" algn="just">
              <a:buNone/>
              <a:defRPr/>
            </a:pPr>
            <a:r>
              <a:rPr lang="ru-RU" sz="2000" dirty="0">
                <a:cs typeface="Times New Roman" pitchFamily="18" charset="0"/>
              </a:rPr>
              <a:t>7</a:t>
            </a:r>
            <a:r>
              <a:rPr lang="ru-RU" sz="2000" dirty="0" smtClean="0">
                <a:cs typeface="Times New Roman" pitchFamily="18" charset="0"/>
              </a:rPr>
              <a:t>. Задачи в тестах располагаются в порядке возрастания сложности. Перед задачами должна быть инструкция к испытуемому по выполнению теста с одним-двумя примерами. </a:t>
            </a:r>
          </a:p>
          <a:p>
            <a:pPr marL="274320" indent="-274320" algn="just">
              <a:buNone/>
              <a:defRPr/>
            </a:pPr>
            <a:endParaRPr lang="ru-RU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723"/>
            <a:ext cx="8819062" cy="463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Методическое оснащение тестирования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20688"/>
            <a:ext cx="8819062" cy="61926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accent1"/>
                </a:solidFill>
                <a:cs typeface="Times New Roman" pitchFamily="18" charset="0"/>
              </a:rPr>
              <a:t>Состав инструкции для испытуемого включает:</a:t>
            </a:r>
          </a:p>
          <a:p>
            <a:pPr algn="just"/>
            <a:r>
              <a:rPr lang="ru-RU" sz="2800" dirty="0" smtClean="0">
                <a:cs typeface="Times New Roman" pitchFamily="18" charset="0"/>
              </a:rPr>
              <a:t>Описание назначения теста (если это не противоречит условиям тестирования).</a:t>
            </a:r>
          </a:p>
          <a:p>
            <a:pPr algn="just"/>
            <a:r>
              <a:rPr lang="ru-RU" sz="2800" dirty="0" smtClean="0">
                <a:cs typeface="Times New Roman" pitchFamily="18" charset="0"/>
              </a:rPr>
              <a:t>Правила заполнения бланков для ответов (тестовых тетрадей).</a:t>
            </a:r>
          </a:p>
          <a:p>
            <a:pPr algn="just"/>
            <a:r>
              <a:rPr lang="ru-RU" sz="2800" dirty="0" smtClean="0">
                <a:cs typeface="Times New Roman" pitchFamily="18" charset="0"/>
              </a:rPr>
              <a:t>Образцы решения задач-образцов, по крайней мере, по одной на каждый тип заданий, представленных в тесте.</a:t>
            </a:r>
          </a:p>
          <a:p>
            <a:pPr algn="just"/>
            <a:r>
              <a:rPr lang="ru-RU" sz="2800" dirty="0" smtClean="0">
                <a:cs typeface="Times New Roman" pitchFamily="18" charset="0"/>
              </a:rPr>
              <a:t>Образцы исправления неверно выполненного задания и образцы исправления исправленного.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3877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Методическое оснащение тестирования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92696"/>
            <a:ext cx="8856984" cy="6120680"/>
          </a:xfrm>
        </p:spPr>
        <p:txBody>
          <a:bodyPr>
            <a:normAutofit/>
          </a:bodyPr>
          <a:lstStyle/>
          <a:p>
            <a:pPr marL="274320" indent="-274320" algn="ctr">
              <a:buNone/>
              <a:defRPr/>
            </a:pP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Примерный сценарий проведения тестирования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1. Объяснить, зачем нужен тест, сообщить какие результаты ожидаются.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2. Медленно, громко, без ошибок прочитать инструкцию к тесту.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3. Дать возможность учащимся потренироваться, предложив им решить самостоятельно несколько задач – образцов, если такие имеются, проверить, правильно ли понята инструкция.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4. Сообщить о времени проведения теста, правилах исправления допущенных ошибок, о том, что рекомендуется делать при решении заданий и к кому обращаться в случае возникающих вопросов.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5. Ответить на имеющиеся вопросы.</a:t>
            </a:r>
          </a:p>
          <a:p>
            <a:pPr marL="274320" indent="-274320" algn="just"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6. Дать команду к началу решения заданий теста. 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5040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Методическое оснащение тестирования</a:t>
            </a:r>
            <a:r>
              <a:rPr lang="ru-RU" sz="3200" dirty="0">
                <a:solidFill>
                  <a:schemeClr val="accent1"/>
                </a:solidFill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accent1"/>
                </a:solidFill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504055"/>
            <a:ext cx="8856984" cy="630932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sz="2400" dirty="0" smtClean="0"/>
              <a:t>7. При решении заданий теста необходимо следить:</a:t>
            </a:r>
          </a:p>
          <a:p>
            <a:pPr>
              <a:buNone/>
            </a:pPr>
            <a:r>
              <a:rPr lang="ru-RU" sz="2400" dirty="0" smtClean="0"/>
              <a:t>	- за временем решения (если это необходимо)</a:t>
            </a:r>
          </a:p>
          <a:p>
            <a:pPr>
              <a:buNone/>
            </a:pPr>
            <a:r>
              <a:rPr lang="ru-RU" sz="2400" dirty="0" smtClean="0"/>
              <a:t>	- за наличием необходимых материалов для выполнения теста;</a:t>
            </a:r>
          </a:p>
          <a:p>
            <a:pPr>
              <a:buNone/>
            </a:pPr>
            <a:r>
              <a:rPr lang="ru-RU" sz="2400" dirty="0" smtClean="0"/>
              <a:t>	- за тем, чтобы учащиеся не общались между собой, не списывали, не подглядывали друг у друга</a:t>
            </a:r>
          </a:p>
          <a:p>
            <a:pPr>
              <a:buNone/>
            </a:pPr>
            <a:r>
              <a:rPr lang="ru-RU" sz="2400" dirty="0" smtClean="0"/>
              <a:t>	- за состоянием учащихся</a:t>
            </a:r>
          </a:p>
          <a:p>
            <a:pPr>
              <a:buNone/>
            </a:pPr>
            <a:r>
              <a:rPr lang="ru-RU" sz="2400" dirty="0" smtClean="0"/>
              <a:t>	- за тем, чтобы учащиеся получали своевременные ответы на вопросы в ситуациях связанных с процедурой проведения.</a:t>
            </a:r>
          </a:p>
          <a:p>
            <a:pPr lvl="0">
              <a:buNone/>
            </a:pPr>
            <a:r>
              <a:rPr lang="ru-RU" sz="2400" dirty="0" smtClean="0"/>
              <a:t>8. После сигнала окончания теста дать команду сложить и сдать бланки ответов. Пересчитать и проверить, чтобы количество бланков совпадало с количеством учащихся.</a:t>
            </a:r>
          </a:p>
          <a:p>
            <a:pPr>
              <a:buNone/>
            </a:pPr>
            <a:r>
              <a:rPr lang="ru-RU" sz="2400" dirty="0" smtClean="0"/>
              <a:t>9. Сценарий должен предусматривать процедуру приветствия и благодарности за выполненную работу, ответы на наиболее часто встречающиеся вопросы и действия в случае если учащийся нарушил процедуру тестирования. </a:t>
            </a:r>
          </a:p>
          <a:p>
            <a:pPr lvl="0"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5044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Рекомендуемая литература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548680"/>
            <a:ext cx="8856984" cy="6192688"/>
          </a:xfrm>
        </p:spPr>
        <p:txBody>
          <a:bodyPr>
            <a:normAutofit fontScale="92500"/>
          </a:bodyPr>
          <a:lstStyle/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Аванесов В.С. Композиция тестовых заданий, - М., Адепт,1998.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Аванесов В.С. Форма тестовых заданий, - М., 1991.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Беспалько В.П. Слагаемые педагогической технологии. М., 1989.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Мальцев А.В. Тестовая технология контроля знаний, Екатеринбург, 1997.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Майоров А.Н. Теория и практика создания тестов для системы образования. – М., 2001. – 296 с.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Полонский В.М. Оценка знаний школьников. – М., Знание, 1981.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Сергеева В.П., </a:t>
            </a:r>
            <a:r>
              <a:rPr lang="ru-RU" sz="2000" dirty="0" err="1" smtClean="0">
                <a:cs typeface="Times New Roman" pitchFamily="18" charset="0"/>
              </a:rPr>
              <a:t>Каскулова</a:t>
            </a:r>
            <a:r>
              <a:rPr lang="ru-RU" sz="2000" dirty="0" smtClean="0">
                <a:cs typeface="Times New Roman" pitchFamily="18" charset="0"/>
              </a:rPr>
              <a:t> Ф.В., Гринченко И.С. Современные средства оценивания результатов обучения: Учебно-методическое пособие/ Под общ. Ред. В.П. Сергеевой. – М.: </a:t>
            </a:r>
            <a:r>
              <a:rPr lang="ru-RU" sz="2000" dirty="0" err="1" smtClean="0">
                <a:cs typeface="Times New Roman" pitchFamily="18" charset="0"/>
              </a:rPr>
              <a:t>АПКи</a:t>
            </a:r>
            <a:r>
              <a:rPr lang="ru-RU" sz="2000" dirty="0" smtClean="0">
                <a:cs typeface="Times New Roman" pitchFamily="18" charset="0"/>
              </a:rPr>
              <a:t> ППРО, 2008.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Симонов В.П. Урок: планирование, организация и оценка эффективности: Учебное пособие. – М., 2005.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Татур А.О. и др. Стандарты и тесты в образовании, М., МИФИ, 1995.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Тестовые технологии и педагогические тесты в общем и профессиональном образовании. Тезисы докладов. Институт регионального образования. Екатеринбург, 1998.</a:t>
            </a:r>
          </a:p>
          <a:p>
            <a:pPr marL="274320" indent="-274320" algn="just">
              <a:buNone/>
              <a:defRPr/>
            </a:pPr>
            <a:r>
              <a:rPr lang="ru-RU" sz="2000" dirty="0" smtClean="0">
                <a:cs typeface="Times New Roman" pitchFamily="18" charset="0"/>
              </a:rPr>
              <a:t>Тесты школьных достижений: конструирование, проведение, использование. Образование и культура, С-ПБ., 1996, 1997.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3"/>
            <a:ext cx="871296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cs typeface="Times New Roman" pitchFamily="18" charset="0"/>
              </a:rPr>
              <a:t>Диагностика обучения, контроль и оценка уровня знаний  учащихся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07504" y="980729"/>
            <a:ext cx="8856984" cy="5831728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Образовательная диагностика</a:t>
            </a:r>
            <a:r>
              <a:rPr lang="ru-RU" sz="20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– это процесс определения результатов образовательной деятельности учащихся и педагогов  с целью анализа, корректировки и оценивания процесса обучения. </a:t>
            </a:r>
            <a:endParaRPr lang="en-US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ru-RU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Диагностика</a:t>
            </a:r>
            <a:r>
              <a:rPr lang="ru-RU" sz="2000" dirty="0" smtClean="0">
                <a:cs typeface="Times New Roman" pitchFamily="18" charset="0"/>
              </a:rPr>
              <a:t> – это точное определение результатов дидактического процесса.</a:t>
            </a:r>
            <a:endParaRPr lang="en-US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Проверка</a:t>
            </a:r>
            <a:r>
              <a:rPr lang="ru-RU" sz="2000" dirty="0" smtClean="0">
                <a:cs typeface="Times New Roman" pitchFamily="18" charset="0"/>
              </a:rPr>
              <a:t> - выявление и измерение ЗУН. Проверка имеет целью определение уровня обученности ученика и объема его учебного труда.</a:t>
            </a:r>
            <a:endParaRPr lang="en-US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ru-RU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Контроль</a:t>
            </a:r>
            <a:r>
              <a:rPr lang="ru-RU" sz="20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– это наблюдение за процессом усвоения знаний, умений и навыков.</a:t>
            </a:r>
            <a:endParaRPr lang="en-US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ru-RU" sz="2000" dirty="0" smtClean="0"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Оценка</a:t>
            </a:r>
            <a:r>
              <a:rPr lang="ru-RU" sz="2000" dirty="0" smtClean="0">
                <a:cs typeface="Times New Roman" pitchFamily="18" charset="0"/>
              </a:rPr>
              <a:t> - это процесс, деятельность, или действие по оцениванию проявляемого качества чего-либо или уровня достижений ученика. </a:t>
            </a:r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Отметка</a:t>
            </a:r>
            <a:r>
              <a:rPr lang="ru-RU" sz="20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выступает как результат этого процесса и выражается количественно (балльная система). 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755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cs typeface="Times New Roman" pitchFamily="18" charset="0"/>
              </a:rPr>
              <a:t>Диагностика обучения, контроль и оценка уровня знаний  учащихся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94031" y="1052736"/>
            <a:ext cx="8640960" cy="5472608"/>
          </a:xfrm>
        </p:spPr>
        <p:txBody>
          <a:bodyPr/>
          <a:lstStyle/>
          <a:p>
            <a:pPr algn="just"/>
            <a:r>
              <a:rPr lang="ru-RU" sz="2800" b="1" dirty="0" smtClean="0">
                <a:solidFill>
                  <a:schemeClr val="accent1"/>
                </a:solidFill>
              </a:rPr>
              <a:t>Виды контроля</a:t>
            </a:r>
            <a:r>
              <a:rPr lang="ru-RU" sz="2800" dirty="0" smtClean="0">
                <a:solidFill>
                  <a:schemeClr val="accent1"/>
                </a:solidFill>
              </a:rPr>
              <a:t>: </a:t>
            </a:r>
            <a:r>
              <a:rPr lang="ru-RU" sz="2800" dirty="0" smtClean="0"/>
              <a:t>предварительный, текущий, повторный, периодический, итоговый.</a:t>
            </a:r>
          </a:p>
          <a:p>
            <a:pPr algn="just">
              <a:buNone/>
            </a:pPr>
            <a:endParaRPr lang="ru-RU" sz="2800" dirty="0" smtClean="0"/>
          </a:p>
          <a:p>
            <a:pPr algn="just"/>
            <a:r>
              <a:rPr lang="ru-RU" sz="2800" b="1" i="1" dirty="0" smtClean="0">
                <a:solidFill>
                  <a:schemeClr val="accent1"/>
                </a:solidFill>
              </a:rPr>
              <a:t>Методы контроля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 smtClean="0"/>
              <a:t>– это способы, с помощью которых определяются результативность учебно-познавательной деятельности обучающихся и педагога. </a:t>
            </a:r>
          </a:p>
          <a:p>
            <a:pPr marL="0" indent="0" algn="just">
              <a:buNone/>
            </a:pPr>
            <a:endParaRPr lang="ru-RU" sz="2800" dirty="0" smtClean="0"/>
          </a:p>
          <a:p>
            <a:pPr algn="just"/>
            <a:r>
              <a:rPr lang="ru-RU" sz="2800" dirty="0" smtClean="0"/>
              <a:t>В педагогической практике используются методы устного, письменного контроля, практического, машинного контроля и самоконтроля. 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12968" cy="77559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b="1" dirty="0"/>
              <a:t>Понятие тестов школьных достижений учащихся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836712"/>
            <a:ext cx="8928992" cy="59766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Тест</a:t>
            </a:r>
            <a:r>
              <a:rPr lang="ru-RU" sz="2400" dirty="0" smtClean="0">
                <a:cs typeface="Times New Roman" pitchFamily="18" charset="0"/>
              </a:rPr>
              <a:t> – это инструмент, состоящий из квалиметрически выверенной системы тестовых заданий, стандартизированной процедуры проведения и заранее спроектированной технологии обработки и анализа результатов, предназначенный для измерения качеств и свойств личности, изменение которых возможно в процессе систематического обучения.</a:t>
            </a:r>
          </a:p>
          <a:p>
            <a:pPr algn="just"/>
            <a:r>
              <a:rPr 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Тест</a:t>
            </a:r>
            <a:r>
              <a:rPr lang="ru-RU" sz="2400" dirty="0" smtClean="0">
                <a:cs typeface="Times New Roman" pitchFamily="18" charset="0"/>
              </a:rPr>
              <a:t> – это система заданий, позволяющий измерить уровень усвоения знаний, степень развития определенных качеств, способностей и особенностей личности. </a:t>
            </a:r>
          </a:p>
          <a:p>
            <a:pPr algn="just"/>
            <a:r>
              <a:rPr lang="ru-RU" sz="2400" b="1" dirty="0" smtClean="0">
                <a:solidFill>
                  <a:schemeClr val="accent1"/>
                </a:solidFill>
                <a:cs typeface="Times New Roman" pitchFamily="18" charset="0"/>
              </a:rPr>
              <a:t>Педагогическое тестирование </a:t>
            </a:r>
            <a:r>
              <a:rPr lang="ru-RU" sz="2400" dirty="0" smtClean="0">
                <a:cs typeface="Times New Roman" pitchFamily="18" charset="0"/>
              </a:rPr>
              <a:t>– совокупность методических и организационных мероприятий, обеспечивающих разработку педагогических тестов, подготовку и проведение стандартизированной процедуры измерения уровня подготовки испытуемых, а также обработку и анализ результатов. </a:t>
            </a:r>
          </a:p>
          <a:p>
            <a:pPr marL="0" indent="0">
              <a:buNone/>
            </a:pP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659" y="44624"/>
            <a:ext cx="8712968" cy="576064"/>
          </a:xfrm>
        </p:spPr>
        <p:txBody>
          <a:bodyPr>
            <a:normAutofit/>
          </a:bodyPr>
          <a:lstStyle/>
          <a:p>
            <a:pPr lvl="0" algn="ctr"/>
            <a:r>
              <a:rPr lang="ru-RU" sz="2500" b="1" dirty="0"/>
              <a:t>Классификация </a:t>
            </a:r>
            <a:r>
              <a:rPr lang="ru-RU" sz="2500" b="1" dirty="0" smtClean="0"/>
              <a:t>тестов</a:t>
            </a:r>
            <a:endParaRPr lang="ru-RU" sz="25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20688"/>
            <a:ext cx="8856984" cy="612067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400" i="1" dirty="0" smtClean="0">
                <a:solidFill>
                  <a:schemeClr val="accent1"/>
                </a:solidFill>
              </a:rPr>
              <a:t>По процедуре создания</a:t>
            </a:r>
            <a:r>
              <a:rPr lang="ru-RU" sz="2400" dirty="0" smtClean="0">
                <a:solidFill>
                  <a:schemeClr val="accent1"/>
                </a:solidFill>
              </a:rPr>
              <a:t>  - </a:t>
            </a:r>
            <a:r>
              <a:rPr lang="ru-RU" sz="2400" dirty="0" smtClean="0"/>
              <a:t>стандартизированные и не стандартизированные тесты.</a:t>
            </a:r>
          </a:p>
          <a:p>
            <a:pPr lvl="0">
              <a:buNone/>
            </a:pPr>
            <a:r>
              <a:rPr lang="ru-RU" sz="2400" i="1" dirty="0" smtClean="0">
                <a:solidFill>
                  <a:schemeClr val="accent1"/>
                </a:solidFill>
              </a:rPr>
              <a:t>По средствам предъявления</a:t>
            </a:r>
            <a:r>
              <a:rPr lang="ru-RU" sz="2400" dirty="0" smtClean="0">
                <a:solidFill>
                  <a:schemeClr val="accent1"/>
                </a:solidFill>
              </a:rPr>
              <a:t>:</a:t>
            </a:r>
          </a:p>
          <a:p>
            <a:pPr>
              <a:buNone/>
            </a:pPr>
            <a:r>
              <a:rPr lang="ru-RU" sz="2400" dirty="0" smtClean="0"/>
              <a:t>- бланковые (тесты «бумага» и карандаш»);</a:t>
            </a:r>
          </a:p>
          <a:p>
            <a:pPr>
              <a:buNone/>
            </a:pPr>
            <a:r>
              <a:rPr lang="ru-RU" sz="2400" dirty="0" smtClean="0"/>
              <a:t>- предметные – в которых необходимо манипулировать материальными объектами;</a:t>
            </a:r>
          </a:p>
          <a:p>
            <a:pPr>
              <a:buNone/>
            </a:pPr>
            <a:r>
              <a:rPr lang="ru-RU" sz="2400" dirty="0" smtClean="0"/>
              <a:t>- аппаратурные – тест с использованием устройств для изучения особенностей внимания, восприятия, памяти;</a:t>
            </a:r>
          </a:p>
          <a:p>
            <a:pPr>
              <a:buNone/>
            </a:pPr>
            <a:r>
              <a:rPr lang="ru-RU" sz="2400" dirty="0" smtClean="0"/>
              <a:t>- практические – сходы с лабораторными работами, но снабжены инструкциями и имеют тестовое оснащение.</a:t>
            </a:r>
          </a:p>
          <a:p>
            <a:pPr lvl="0">
              <a:buNone/>
            </a:pPr>
            <a:r>
              <a:rPr lang="ru-RU" sz="2400" i="1" dirty="0" smtClean="0">
                <a:solidFill>
                  <a:schemeClr val="accent1"/>
                </a:solidFill>
              </a:rPr>
              <a:t>По направленности</a:t>
            </a:r>
            <a:r>
              <a:rPr lang="ru-RU" sz="2400" dirty="0" smtClean="0"/>
              <a:t>: тесты интеллекта; тесты достижений; личностные тесты.</a:t>
            </a:r>
          </a:p>
          <a:p>
            <a:pPr>
              <a:buNone/>
            </a:pPr>
            <a:endParaRPr lang="ru-RU" sz="2200" dirty="0" smtClean="0"/>
          </a:p>
          <a:p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268" y="0"/>
            <a:ext cx="85114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Классификация </a:t>
            </a:r>
            <a:r>
              <a:rPr lang="ru-RU" sz="2800" b="1" dirty="0" smtClean="0"/>
              <a:t>тестов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20688"/>
            <a:ext cx="8928992" cy="612068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400" i="1" dirty="0" smtClean="0">
                <a:solidFill>
                  <a:schemeClr val="accent1"/>
                </a:solidFill>
              </a:rPr>
              <a:t>По ведущей деятельности: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400" dirty="0" smtClean="0"/>
              <a:t>- тесты скорости (время решения теста сильно ограничено, что невозможно решить все задачи за отведенное время);</a:t>
            </a:r>
          </a:p>
          <a:p>
            <a:pPr>
              <a:buNone/>
            </a:pPr>
            <a:r>
              <a:rPr lang="ru-RU" sz="2400" dirty="0" smtClean="0"/>
              <a:t>- тесты мощности (время решения теста не ограничено и включает трудные задачи);</a:t>
            </a:r>
          </a:p>
          <a:p>
            <a:pPr>
              <a:buNone/>
            </a:pPr>
            <a:r>
              <a:rPr lang="ru-RU" sz="2400" dirty="0" smtClean="0"/>
              <a:t>- смешанные тесты (включают черты предыдущих тестов).</a:t>
            </a:r>
          </a:p>
          <a:p>
            <a:pPr lvl="0">
              <a:buNone/>
            </a:pPr>
            <a:r>
              <a:rPr lang="ru-RU" sz="2400" i="1" dirty="0" smtClean="0">
                <a:solidFill>
                  <a:schemeClr val="accent1"/>
                </a:solidFill>
              </a:rPr>
              <a:t>По целям использования (только для тестов в системе образования):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400" dirty="0" smtClean="0"/>
              <a:t>- знаний или поведения обучающегося в начале обучения (определяющий тест);</a:t>
            </a:r>
          </a:p>
          <a:p>
            <a:pPr>
              <a:buNone/>
            </a:pPr>
            <a:r>
              <a:rPr lang="ru-RU" sz="2400" dirty="0" smtClean="0"/>
              <a:t>- трудности обучения и их источники во время обучения (диагностический тест);</a:t>
            </a:r>
          </a:p>
          <a:p>
            <a:pPr>
              <a:buNone/>
            </a:pPr>
            <a:r>
              <a:rPr lang="ru-RU" sz="2400" dirty="0" smtClean="0"/>
              <a:t>- основные достижения в конце обучения (суммирующий тест).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583488" cy="47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Классификация тестов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11396"/>
              </p:ext>
            </p:extLst>
          </p:nvPr>
        </p:nvGraphicFramePr>
        <p:xfrm>
          <a:off x="251520" y="692696"/>
          <a:ext cx="8784976" cy="6129788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3237324"/>
                <a:gridCol w="3243396"/>
              </a:tblGrid>
              <a:tr h="369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</a:t>
                      </a: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Тестирование на основе нормы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Тестирование на основе критерия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Основной вид использования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Обзорное тестирование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Тестирование на основе владения материалом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Основное значение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Оценить индивидуальные различия в уровне достигнутых знаний.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Описать задачи, которые учащийся может выполнить.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Обработка результатов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Сравнение индивидуальных результатов с результатами других членов группы.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Сравнение результатов с четко определенной областью достижений.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Диапазон охвата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Охватывает широкую область учебных достижений.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Фокусируется на ограниченном наборе учебных задач.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 тестового плана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Обычно используется таблица спецификаций.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Принимается во внимание детальная область спецификаций.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7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Процедура подбора вопросов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Отбираются вопросы, обеспечивающие максимальное разнообразие в индивидуальных оценках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легкие </a:t>
                      </a: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вопросы обычно не включают в тест.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Включаются все вопросы необходимые для адекватной оценки. Не делаются попытки изменить сложность вопроса или исключить легкие вопросы.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1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Стандарты выполнения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выполнения теста определяется относительно позиции в группе (пятое место в группе из двадцати).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выполнения теста определяется исходя из абсолютных стандартов (владение материалом демонстрируется определением 90% технических терминов).</a:t>
                      </a:r>
                    </a:p>
                  </a:txBody>
                  <a:tcPr marL="45259" marR="45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4506"/>
            <a:ext cx="8382000" cy="3877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Классификация тестов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9512" y="620688"/>
            <a:ext cx="8856984" cy="612068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Классификация тестов по В.П. Беспалько </a:t>
            </a:r>
            <a:r>
              <a:rPr lang="ru-RU" sz="2400" dirty="0" smtClean="0">
                <a:cs typeface="Times New Roman" pitchFamily="18" charset="0"/>
              </a:rPr>
              <a:t>аналогична классификации уровней усвоения.</a:t>
            </a:r>
          </a:p>
          <a:p>
            <a:pPr algn="just"/>
            <a:r>
              <a:rPr lang="ru-RU" sz="2400" i="1" u="sng" dirty="0" smtClean="0">
                <a:solidFill>
                  <a:schemeClr val="accent1"/>
                </a:solidFill>
                <a:cs typeface="Times New Roman" pitchFamily="18" charset="0"/>
              </a:rPr>
              <a:t>Тесты 1 уровня</a:t>
            </a: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400" dirty="0" smtClean="0">
                <a:cs typeface="Times New Roman" pitchFamily="18" charset="0"/>
              </a:rPr>
              <a:t>предназначаются для проверки умений с подсказкой, включают тесты на опознание, на различение, на классификацию.</a:t>
            </a:r>
          </a:p>
          <a:p>
            <a:pPr marL="0" indent="0" algn="just"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just"/>
            <a:r>
              <a:rPr lang="ru-RU" sz="2400" i="1" u="sng" dirty="0" smtClean="0">
                <a:solidFill>
                  <a:schemeClr val="accent1"/>
                </a:solidFill>
                <a:cs typeface="Times New Roman" pitchFamily="18" charset="0"/>
              </a:rPr>
              <a:t>Тесты 2 уровня</a:t>
            </a: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400" dirty="0" smtClean="0">
                <a:cs typeface="Times New Roman" pitchFamily="18" charset="0"/>
              </a:rPr>
              <a:t>выявляют умение учащихся использовать алгоритм деятельности. В качестве тестов используются типовые задачи.</a:t>
            </a:r>
          </a:p>
          <a:p>
            <a:pPr marL="0" indent="0" algn="just"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just"/>
            <a:r>
              <a:rPr lang="ru-RU" sz="2400" i="1" u="sng" dirty="0" smtClean="0">
                <a:solidFill>
                  <a:schemeClr val="accent1"/>
                </a:solidFill>
                <a:cs typeface="Times New Roman" pitchFamily="18" charset="0"/>
              </a:rPr>
              <a:t>Тесты 3</a:t>
            </a: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 уровня </a:t>
            </a:r>
            <a:r>
              <a:rPr lang="ru-RU" sz="2400" dirty="0" smtClean="0">
                <a:cs typeface="Times New Roman" pitchFamily="18" charset="0"/>
              </a:rPr>
              <a:t>направлены на выявление готовности к продуктивным действиям эвристического типа, задаются нетипичные задачи и ситуации. </a:t>
            </a:r>
          </a:p>
          <a:p>
            <a:pPr marL="0" indent="0" algn="just"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just"/>
            <a:r>
              <a:rPr lang="ru-RU" sz="2400" i="1" u="sng" dirty="0" smtClean="0">
                <a:solidFill>
                  <a:schemeClr val="accent1"/>
                </a:solidFill>
                <a:cs typeface="Times New Roman" pitchFamily="18" charset="0"/>
              </a:rPr>
              <a:t>Тесты 4</a:t>
            </a:r>
            <a:r>
              <a:rPr lang="ru-RU" sz="2400" dirty="0" smtClean="0">
                <a:solidFill>
                  <a:schemeClr val="accent1"/>
                </a:solidFill>
                <a:cs typeface="Times New Roman" pitchFamily="18" charset="0"/>
              </a:rPr>
              <a:t> уровня </a:t>
            </a:r>
            <a:r>
              <a:rPr lang="ru-RU" sz="2400" dirty="0" smtClean="0">
                <a:cs typeface="Times New Roman" pitchFamily="18" charset="0"/>
              </a:rPr>
              <a:t>направлены на выявление творческих умений: задачи, алгоритмы, решения которых неизвестны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3aa55e692a4a5d9e1d998579658215c985c7464"/>
</p:tagLst>
</file>

<file path=ppt/theme/theme1.xml><?xml version="1.0" encoding="utf-8"?>
<a:theme xmlns:a="http://schemas.openxmlformats.org/drawingml/2006/main" name="TS01028671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77D9E-A567-4E17-BFB2-DB680BCD54DB}"/>
</file>

<file path=customXml/itemProps2.xml><?xml version="1.0" encoding="utf-8"?>
<ds:datastoreItem xmlns:ds="http://schemas.openxmlformats.org/officeDocument/2006/customXml" ds:itemID="{C159E95F-D04E-4B5D-A80C-6399D28B15C1}"/>
</file>

<file path=customXml/itemProps3.xml><?xml version="1.0" encoding="utf-8"?>
<ds:datastoreItem xmlns:ds="http://schemas.openxmlformats.org/officeDocument/2006/customXml" ds:itemID="{A33371F6-A100-4087-A993-75C32D03F761}"/>
</file>

<file path=docProps/app.xml><?xml version="1.0" encoding="utf-8"?>
<Properties xmlns="http://schemas.openxmlformats.org/officeDocument/2006/extended-properties" xmlns:vt="http://schemas.openxmlformats.org/officeDocument/2006/docPropsVTypes">
  <Template>TS010286717</Template>
  <TotalTime>573</TotalTime>
  <Words>4692</Words>
  <Application>Microsoft Office PowerPoint</Application>
  <PresentationFormat>Экран (4:3)</PresentationFormat>
  <Paragraphs>451</Paragraphs>
  <Slides>28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28</vt:i4>
      </vt:variant>
    </vt:vector>
  </HeadingPairs>
  <TitlesOfParts>
    <vt:vector size="39" baseType="lpstr">
      <vt:lpstr>Arial</vt:lpstr>
      <vt:lpstr>Calibri</vt:lpstr>
      <vt:lpstr>Century Gothic</vt:lpstr>
      <vt:lpstr>Courier New</vt:lpstr>
      <vt:lpstr>Segoe</vt:lpstr>
      <vt:lpstr>Times New Roman</vt:lpstr>
      <vt:lpstr>Wingdings</vt:lpstr>
      <vt:lpstr>Wingdings 3</vt:lpstr>
      <vt:lpstr>TS010286717</vt:lpstr>
      <vt:lpstr>Белый текст и шрифт Courier для слайдов с кодом</vt:lpstr>
      <vt:lpstr>Легкий дым</vt:lpstr>
      <vt:lpstr>Костромской  областной  институт  развития  образования  </vt:lpstr>
      <vt:lpstr>Вопросы для изучения</vt:lpstr>
      <vt:lpstr>Диагностика обучения, контроль и оценка уровня знаний  учащихся</vt:lpstr>
      <vt:lpstr>Диагностика обучения, контроль и оценка уровня знаний  учащихся</vt:lpstr>
      <vt:lpstr>Понятие тестов школьных достижений учащихся </vt:lpstr>
      <vt:lpstr>Классификация тестов</vt:lpstr>
      <vt:lpstr>Классификация тестов </vt:lpstr>
      <vt:lpstr>Классификация тестов</vt:lpstr>
      <vt:lpstr>Классификация тестов</vt:lpstr>
      <vt:lpstr>Классификация тестов</vt:lpstr>
      <vt:lpstr>Общие подходы к разработке тестов </vt:lpstr>
      <vt:lpstr>Общие подходы к разработке тестов</vt:lpstr>
      <vt:lpstr>Общие подходы к разработке тестов</vt:lpstr>
      <vt:lpstr>Общие подходы к разработке тестов</vt:lpstr>
      <vt:lpstr>Виды и типы тестовых заданий </vt:lpstr>
      <vt:lpstr>Виды и типы тестовых заданий</vt:lpstr>
      <vt:lpstr>Виды и типы тестовых заданий</vt:lpstr>
      <vt:lpstr>Виды и типы тестовых заданий</vt:lpstr>
      <vt:lpstr>Правила составления тестовых заданий </vt:lpstr>
      <vt:lpstr>Правила составления тестовых заданий </vt:lpstr>
      <vt:lpstr>Правила составления тестовых заданий</vt:lpstr>
      <vt:lpstr>Работа с  тестовыми заданиями после составления</vt:lpstr>
      <vt:lpstr>Методическое оснащение тестирования</vt:lpstr>
      <vt:lpstr>Методическое оснащение тестирования</vt:lpstr>
      <vt:lpstr>Методическое оснащение тестирования</vt:lpstr>
      <vt:lpstr>Методическое оснащение тестирования</vt:lpstr>
      <vt:lpstr>Методическое оснащение тестирования </vt:lpstr>
      <vt:lpstr>Рекомендуемая литература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user</dc:creator>
  <cp:lastModifiedBy>Администратор</cp:lastModifiedBy>
  <cp:revision>77</cp:revision>
  <dcterms:created xsi:type="dcterms:W3CDTF">2014-05-19T08:53:49Z</dcterms:created>
  <dcterms:modified xsi:type="dcterms:W3CDTF">2017-10-07T11:23:18Z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  <property fmtid="{D5CDD505-2E9C-101B-9397-08002B2CF9AE}" pid="3" name="ContentTypeId">
    <vt:lpwstr>0x010100533E0A40001E814E995471E0489B1028</vt:lpwstr>
  </property>
</Properties>
</file>