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6"/>
  </p:notesMasterIdLst>
  <p:sldIdLst>
    <p:sldId id="256" r:id="rId2"/>
    <p:sldId id="339" r:id="rId3"/>
    <p:sldId id="378" r:id="rId4"/>
    <p:sldId id="379" r:id="rId5"/>
    <p:sldId id="380" r:id="rId6"/>
    <p:sldId id="377" r:id="rId7"/>
    <p:sldId id="347" r:id="rId8"/>
    <p:sldId id="381" r:id="rId9"/>
    <p:sldId id="376" r:id="rId10"/>
    <p:sldId id="340" r:id="rId11"/>
    <p:sldId id="341" r:id="rId12"/>
    <p:sldId id="382" r:id="rId13"/>
    <p:sldId id="383" r:id="rId14"/>
    <p:sldId id="261" r:id="rId15"/>
  </p:sldIdLst>
  <p:sldSz cx="9144000" cy="6858000" type="screen4x3"/>
  <p:notesSz cx="6797675" cy="9926638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13F6A-CD0A-4A9F-B374-D65EB708A2A0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FFA3C-B636-48EC-91A5-EF229E91C4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566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C4A709-E646-44BA-B3D2-D87AB4FFF01B}" type="slidenum">
              <a:rPr lang="ru-RU" smtClean="0"/>
              <a:pPr>
                <a:spcBef>
                  <a:spcPct val="0"/>
                </a:spcBef>
              </a:pPr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92258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z="14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5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portal44.ru/koiro/SitePages/100%D0%97.aspx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igaleva-nadin@yandex.r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4581" y="438411"/>
            <a:ext cx="6678162" cy="275352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5"/>
                </a:solidFill>
              </a:rPr>
              <a:t>Обновленные ФГОС, обновленное содержание и детализированные результаты по истории </a:t>
            </a:r>
            <a:r>
              <a:rPr lang="ru-RU" sz="2400" dirty="0" smtClean="0">
                <a:solidFill>
                  <a:schemeClr val="accent5"/>
                </a:solidFill>
              </a:rPr>
              <a:t/>
            </a:r>
            <a:br>
              <a:rPr lang="ru-RU" sz="2400" dirty="0" smtClean="0">
                <a:solidFill>
                  <a:schemeClr val="accent5"/>
                </a:solidFill>
              </a:rPr>
            </a:br>
            <a:endParaRPr lang="ru-RU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8848" y="4901185"/>
            <a:ext cx="4645152" cy="1158240"/>
          </a:xfrm>
        </p:spPr>
        <p:txBody>
          <a:bodyPr>
            <a:normAutofit/>
          </a:bodyPr>
          <a:lstStyle/>
          <a:p>
            <a:pPr algn="l"/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Пигалева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Надежда Павловна,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к.и.н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.,</a:t>
            </a:r>
          </a:p>
          <a:p>
            <a:pPr algn="l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зав. кафедрой теории и методики обучения ОГБОУ ДПО «КОИРО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02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title"/>
          </p:nvPr>
        </p:nvSpPr>
        <p:spPr>
          <a:xfrm>
            <a:off x="1728705" y="208959"/>
            <a:ext cx="5812077" cy="801664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200" dirty="0" smtClean="0">
                <a:latin typeface="+mn-lt"/>
                <a:ea typeface="+mn-ea"/>
                <a:cs typeface="+mn-cs"/>
              </a:rPr>
              <a:t/>
            </a:r>
            <a:br>
              <a:rPr lang="ru-RU" sz="3200" dirty="0" smtClean="0">
                <a:latin typeface="+mn-lt"/>
                <a:ea typeface="+mn-ea"/>
                <a:cs typeface="+mn-cs"/>
              </a:rPr>
            </a:br>
            <a:r>
              <a:rPr lang="ru-RU" sz="3200" dirty="0" err="1" smtClean="0">
                <a:solidFill>
                  <a:srgbClr val="0070C0"/>
                </a:solidFill>
                <a:ea typeface="+mn-ea"/>
                <a:cs typeface="+mn-cs"/>
              </a:rPr>
              <a:t>Метапредметные</a:t>
            </a:r>
            <a:r>
              <a:rPr lang="ru-RU" sz="2700" dirty="0" smtClean="0">
                <a:solidFill>
                  <a:srgbClr val="0070C0"/>
                </a:solidFill>
                <a:ea typeface="+mn-ea"/>
                <a:cs typeface="+mn-cs"/>
              </a:rPr>
              <a:t/>
            </a:r>
            <a:br>
              <a:rPr lang="ru-RU" sz="2700" dirty="0" smtClean="0">
                <a:solidFill>
                  <a:srgbClr val="0070C0"/>
                </a:solidFill>
                <a:ea typeface="+mn-ea"/>
                <a:cs typeface="+mn-cs"/>
              </a:rPr>
            </a:br>
            <a:endParaRPr lang="ru-RU" sz="2700" b="1" dirty="0" smtClean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владение </a:t>
            </a:r>
            <a:r>
              <a:rPr lang="ru-RU" dirty="0"/>
              <a:t>базовыми исследовательскими </a:t>
            </a:r>
            <a:r>
              <a:rPr lang="ru-RU" dirty="0" smtClean="0"/>
              <a:t>действиями</a:t>
            </a:r>
            <a:endParaRPr lang="ru-RU" dirty="0"/>
          </a:p>
          <a:p>
            <a:r>
              <a:rPr lang="ru-RU" dirty="0" smtClean="0"/>
              <a:t>работа с информацией</a:t>
            </a:r>
          </a:p>
          <a:p>
            <a:r>
              <a:rPr lang="ru-RU" dirty="0"/>
              <a:t>В сфере универсальных коммуникативных </a:t>
            </a:r>
            <a:r>
              <a:rPr lang="ru-RU" dirty="0" smtClean="0"/>
              <a:t>действий</a:t>
            </a:r>
            <a:endParaRPr lang="ru-RU" dirty="0"/>
          </a:p>
          <a:p>
            <a:r>
              <a:rPr lang="ru-RU" dirty="0"/>
              <a:t>осуществление совместной </a:t>
            </a:r>
            <a:r>
              <a:rPr lang="ru-RU" dirty="0" smtClean="0"/>
              <a:t>деятельности</a:t>
            </a:r>
          </a:p>
          <a:p>
            <a:r>
              <a:rPr lang="ru-RU" dirty="0"/>
              <a:t>В сфере универсальных регулятивных действий: —владение приемами </a:t>
            </a:r>
            <a:r>
              <a:rPr lang="ru-RU" dirty="0" smtClean="0"/>
              <a:t>самоорганизации</a:t>
            </a:r>
          </a:p>
          <a:p>
            <a:r>
              <a:rPr lang="ru-RU" dirty="0"/>
              <a:t>владение приемами самоконтроля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5169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576" y="219456"/>
            <a:ext cx="7169087" cy="994981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i="1" dirty="0" smtClean="0">
                <a:latin typeface="+mn-lt"/>
                <a:ea typeface="+mn-ea"/>
                <a:cs typeface="+mn-cs"/>
              </a:rPr>
              <a:t/>
            </a:r>
            <a:br>
              <a:rPr lang="ru-RU" sz="2800" b="1" i="1" dirty="0" smtClean="0">
                <a:latin typeface="+mn-lt"/>
                <a:ea typeface="+mn-ea"/>
                <a:cs typeface="+mn-cs"/>
              </a:rPr>
            </a:br>
            <a:r>
              <a:rPr lang="ru-RU" sz="2800" dirty="0" smtClean="0">
                <a:solidFill>
                  <a:srgbClr val="C00000"/>
                </a:solidFill>
                <a:ea typeface="+mn-ea"/>
                <a:cs typeface="+mn-cs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ea typeface="+mn-ea"/>
                <a:cs typeface="+mn-cs"/>
              </a:rPr>
              <a:t>Предметные результаты</a:t>
            </a:r>
            <a:endParaRPr lang="ru-RU" sz="3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1) понимание значимости России в  мировых политических и  социально-экономических процессах ХХ  — начала XXI  в., </a:t>
            </a:r>
          </a:p>
          <a:p>
            <a:r>
              <a:rPr lang="ru-RU" sz="1800" dirty="0"/>
              <a:t>2) знание имен героев Первой мировой, Гражданской, </a:t>
            </a:r>
            <a:r>
              <a:rPr lang="ru-RU" sz="1800" dirty="0" err="1"/>
              <a:t>Великой</a:t>
            </a:r>
            <a:r>
              <a:rPr lang="ru-RU" sz="1800" dirty="0"/>
              <a:t> Отечественной войн, исторических личностей, внесших значительный вклад в  социально-экономическое, </a:t>
            </a:r>
            <a:r>
              <a:rPr lang="ru-RU" sz="1800" dirty="0" smtClean="0"/>
              <a:t>политическое </a:t>
            </a:r>
            <a:r>
              <a:rPr lang="ru-RU" sz="1800" dirty="0"/>
              <a:t>и культурное развитие России в  ХХ  — начале XXI  в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3</a:t>
            </a:r>
            <a:r>
              <a:rPr lang="ru-RU" sz="1800" dirty="0"/>
              <a:t>) умение составлять описание (реконструкцию) в  устной и  письменной форме исторических событий, явлений, </a:t>
            </a:r>
            <a:r>
              <a:rPr lang="ru-RU" sz="1800" dirty="0" smtClean="0"/>
              <a:t>процессов </a:t>
            </a:r>
            <a:r>
              <a:rPr lang="ru-RU" sz="1800" dirty="0"/>
              <a:t>истории родного края, истории России и  всемирной </a:t>
            </a:r>
            <a:r>
              <a:rPr lang="ru-RU" sz="1800" dirty="0" smtClean="0"/>
              <a:t>истории </a:t>
            </a:r>
            <a:r>
              <a:rPr lang="ru-RU" sz="1800" dirty="0"/>
              <a:t>ХХ — начала XXI в. и их </a:t>
            </a:r>
            <a:r>
              <a:rPr lang="ru-RU" sz="1800" dirty="0" smtClean="0"/>
              <a:t>участников</a:t>
            </a:r>
          </a:p>
          <a:p>
            <a:r>
              <a:rPr lang="ru-RU" sz="1800" dirty="0" smtClean="0"/>
              <a:t>5)умение </a:t>
            </a:r>
            <a:r>
              <a:rPr lang="ru-RU" sz="1800" dirty="0"/>
              <a:t>устанавливать причинно-следственные, </a:t>
            </a:r>
            <a:r>
              <a:rPr lang="ru-RU" sz="1800" dirty="0" err="1"/>
              <a:t>пространственные</a:t>
            </a:r>
            <a:r>
              <a:rPr lang="ru-RU" sz="1800" dirty="0"/>
              <a:t>, временные связи исторических событий, явлений, процессов</a:t>
            </a:r>
            <a:endParaRPr lang="ru-RU" sz="1800" dirty="0" smtClean="0"/>
          </a:p>
          <a:p>
            <a:r>
              <a:rPr lang="ru-RU" sz="1800" dirty="0"/>
              <a:t>11) знание ключевых событий, основных дат и  этапов </a:t>
            </a:r>
            <a:r>
              <a:rPr lang="ru-RU" sz="1800" dirty="0" err="1"/>
              <a:t>истории</a:t>
            </a:r>
            <a:r>
              <a:rPr lang="ru-RU" sz="1800" dirty="0"/>
              <a:t> России и мира в ХХ — начале XXI в.; выдающихся </a:t>
            </a:r>
            <a:r>
              <a:rPr lang="ru-RU" sz="1800" dirty="0" err="1"/>
              <a:t>деятелей</a:t>
            </a:r>
            <a:r>
              <a:rPr lang="ru-RU" sz="1800" dirty="0"/>
              <a:t> отечественной и  всемирной истории; важнейших </a:t>
            </a:r>
            <a:r>
              <a:rPr lang="ru-RU" sz="1800" dirty="0" err="1"/>
              <a:t>достижений</a:t>
            </a:r>
            <a:r>
              <a:rPr lang="ru-RU" sz="1800" dirty="0"/>
              <a:t> культуры, ценностных ориентиров. </a:t>
            </a:r>
          </a:p>
        </p:txBody>
      </p:sp>
    </p:spTree>
    <p:extLst>
      <p:ext uri="{BB962C8B-B14F-4D97-AF65-F5344CB8AC3E}">
        <p14:creationId xmlns:p14="http://schemas.microsoft.com/office/powerpoint/2010/main" val="26756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9047" y="216131"/>
            <a:ext cx="7103968" cy="87750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Систематизация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4" y="1837112"/>
            <a:ext cx="7808768" cy="45470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400" dirty="0" smtClean="0"/>
              <a:t>Знание хронологии, работа с  хронологией:</a:t>
            </a:r>
          </a:p>
          <a:p>
            <a:r>
              <a:rPr lang="ru-RU" sz="2400" dirty="0" smtClean="0"/>
              <a:t> Знание исторических фактов, работа с  фактами</a:t>
            </a:r>
          </a:p>
          <a:p>
            <a:r>
              <a:rPr lang="ru-RU" sz="2400" dirty="0" smtClean="0"/>
              <a:t>Понимание места России в мировой истории Новейшего времени</a:t>
            </a:r>
          </a:p>
          <a:p>
            <a:r>
              <a:rPr lang="ru-RU" sz="2400" dirty="0" smtClean="0"/>
              <a:t>Работа с  историческими источниками</a:t>
            </a:r>
          </a:p>
          <a:p>
            <a:r>
              <a:rPr lang="ru-RU" sz="2400" dirty="0" smtClean="0"/>
              <a:t>Работа с  исторической картой</a:t>
            </a:r>
          </a:p>
          <a:p>
            <a:r>
              <a:rPr lang="ru-RU" sz="2400" dirty="0" smtClean="0"/>
              <a:t>Описание (реконструкция)</a:t>
            </a:r>
          </a:p>
          <a:p>
            <a:r>
              <a:rPr lang="ru-RU" sz="2400" dirty="0" smtClean="0"/>
              <a:t>Анализ, объяснение</a:t>
            </a:r>
          </a:p>
          <a:p>
            <a:r>
              <a:rPr lang="ru-RU" sz="2400" dirty="0" smtClean="0"/>
              <a:t>Работа с  версиями, оценками</a:t>
            </a:r>
          </a:p>
          <a:p>
            <a:r>
              <a:rPr lang="ru-RU" sz="2400" dirty="0"/>
              <a:t>Применение исторических знаний и  умений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16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www.eduportal44.ru/koiro/SitePages/100%D0%97.aspx</a:t>
            </a:r>
            <a:endParaRPr lang="ru-RU" dirty="0" smtClean="0"/>
          </a:p>
          <a:p>
            <a:r>
              <a:rPr lang="ru-RU" dirty="0" smtClean="0"/>
              <a:t>К 100-летию </a:t>
            </a:r>
            <a:r>
              <a:rPr lang="ru-RU" smtClean="0"/>
              <a:t>Александра Зиновьева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976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6467" y="406400"/>
            <a:ext cx="7088112" cy="894748"/>
          </a:xfrm>
        </p:spPr>
        <p:txBody>
          <a:bodyPr>
            <a:normAutofit/>
          </a:bodyPr>
          <a:lstStyle/>
          <a:p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607" y="1524000"/>
            <a:ext cx="8581971" cy="4652963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sz="3600" dirty="0" smtClean="0">
                <a:solidFill>
                  <a:schemeClr val="accent5"/>
                </a:solidFill>
              </a:rPr>
              <a:t>Спасибо!</a:t>
            </a:r>
          </a:p>
          <a:p>
            <a:r>
              <a:rPr lang="en-US" dirty="0" smtClean="0">
                <a:hlinkClick r:id="rId2"/>
              </a:rPr>
              <a:t>pigaleva-nadin@yandex.ru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Надежда Павловна </a:t>
            </a:r>
            <a:r>
              <a:rPr lang="ru-RU" dirty="0" err="1" smtClean="0"/>
              <a:t>Пигалева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75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295" y="313151"/>
            <a:ext cx="6580779" cy="1118607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 smtClean="0">
                <a:solidFill>
                  <a:schemeClr val="accent5"/>
                </a:solidFill>
                <a:latin typeface="Century Gothic" panose="020B0502020202020204" pitchFamily="34" charset="0"/>
                <a:ea typeface="+mn-ea"/>
                <a:cs typeface="+mn-cs"/>
              </a:rPr>
              <a:t>Условия </a:t>
            </a:r>
            <a:endParaRPr lang="ru-RU" sz="3200" dirty="0">
              <a:solidFill>
                <a:schemeClr val="accent5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551145" y="1565753"/>
            <a:ext cx="8178518" cy="507793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dirty="0" smtClean="0"/>
              <a:t>-Переход с «концентров» на «линейку»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(Уходят из 9 класса со знаниями до 1914 года)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Обновление </a:t>
            </a:r>
            <a:r>
              <a:rPr lang="ru-RU" dirty="0" smtClean="0"/>
              <a:t>содержания ИСК (с 2014 г.) + обновление в Концепции преподавания курса история России в ОО РФ (октябрь 2020 г.)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b="1" dirty="0" smtClean="0"/>
              <a:t>Завершение перехода на ФГОС ОО - приведение </a:t>
            </a:r>
            <a:r>
              <a:rPr lang="ru-RU" b="1" dirty="0" smtClean="0"/>
              <a:t>образоват</a:t>
            </a:r>
            <a:r>
              <a:rPr lang="ru-RU" b="1" dirty="0" smtClean="0"/>
              <a:t>ельных</a:t>
            </a:r>
            <a:r>
              <a:rPr lang="ru-RU" b="1" dirty="0" smtClean="0"/>
              <a:t> </a:t>
            </a:r>
            <a:r>
              <a:rPr lang="ru-RU" b="1" dirty="0" smtClean="0"/>
              <a:t>программ по истории СПО </a:t>
            </a:r>
            <a:r>
              <a:rPr lang="ru-RU" b="1" dirty="0"/>
              <a:t>в </a:t>
            </a:r>
            <a:r>
              <a:rPr lang="ru-RU" b="1" dirty="0" smtClean="0"/>
              <a:t>соответствие ФГОС СОО и ПООП. Рекомендации МО </a:t>
            </a:r>
            <a:r>
              <a:rPr lang="ru-RU" b="1" dirty="0" smtClean="0"/>
              <a:t>РФ</a:t>
            </a:r>
            <a:endParaRPr lang="ru-RU" b="1" dirty="0" smtClean="0"/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Индивидуальные рабочие программы</a:t>
            </a:r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3A08E5-2428-49F8-9EDA-B1E3E88DA2AC}" type="slidenum">
              <a:rPr lang="ru-RU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sz="120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224444"/>
            <a:ext cx="7212034" cy="565265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5"/>
                </a:solidFill>
              </a:rPr>
              <a:t>Нормативная база</a:t>
            </a:r>
            <a:endParaRPr lang="ru-RU" sz="3600" dirty="0">
              <a:solidFill>
                <a:schemeClr val="accent5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774" y="1406274"/>
            <a:ext cx="4055465" cy="24175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6239" y="1481089"/>
            <a:ext cx="4603029" cy="49670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82633" y="4123113"/>
            <a:ext cx="4123113" cy="24938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Разработаны программы по курсу </a:t>
            </a:r>
            <a:r>
              <a:rPr lang="ru-RU" sz="1600" dirty="0">
                <a:solidFill>
                  <a:schemeClr val="tx1"/>
                </a:solidFill>
              </a:rPr>
              <a:t>ПРИМЕРНАЯ РАБОЧАЯ ПРОГРАММА УЧЕБНОЙ ДИСЦИПЛИНЫ «СГ.01. ИСТОРИЯ </a:t>
            </a:r>
            <a:r>
              <a:rPr lang="ru-RU" sz="1600" dirty="0" smtClean="0">
                <a:solidFill>
                  <a:schemeClr val="tx1"/>
                </a:solidFill>
              </a:rPr>
              <a:t>РОССИИ» + </a:t>
            </a:r>
            <a:r>
              <a:rPr lang="ru-RU" sz="1600" dirty="0">
                <a:solidFill>
                  <a:schemeClr val="tx1"/>
                </a:solidFill>
              </a:rPr>
              <a:t>ПРИМЕРНАЯ РАБОЧАЯ ПРОГРАММА ЭЛЕКТИВНОГО КУРСА В РАМКАХ РЕАЛИЗАЦИИ ОБЩЕОБРАЗОВАТЕЛЬНОГО БЛОКА «РОССИЯ – МОЯ ИСТОРИЯ»</a:t>
            </a:r>
          </a:p>
        </p:txBody>
      </p:sp>
    </p:spTree>
    <p:extLst>
      <p:ext uri="{BB962C8B-B14F-4D97-AF65-F5344CB8AC3E}">
        <p14:creationId xmlns:p14="http://schemas.microsoft.com/office/powerpoint/2010/main" val="3055475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«СГ.01. История России» </a:t>
            </a:r>
            <a:r>
              <a:rPr lang="ru-RU" b="1" dirty="0"/>
              <a:t>является обязательной частью</a:t>
            </a:r>
            <a:r>
              <a:rPr lang="ru-RU" dirty="0"/>
              <a:t> социально-гуманитарного цикла примерной основной образовательной программы в соответствии с ФГОС </a:t>
            </a:r>
            <a:r>
              <a:rPr lang="ru-RU" dirty="0" smtClean="0"/>
              <a:t>СПО</a:t>
            </a:r>
          </a:p>
          <a:p>
            <a:r>
              <a:rPr lang="ru-RU" dirty="0"/>
              <a:t>Элективный курс в рамках реализации общеобразовательного блока «Россия – моя история» </a:t>
            </a:r>
            <a:r>
              <a:rPr lang="ru-RU" b="1" dirty="0"/>
              <a:t>является частью примерной </a:t>
            </a:r>
            <a:r>
              <a:rPr lang="ru-RU" dirty="0"/>
              <a:t>основной образовательной программы в соответствии с ФГОС СПО </a:t>
            </a:r>
          </a:p>
        </p:txBody>
      </p:sp>
    </p:spTree>
    <p:extLst>
      <p:ext uri="{BB962C8B-B14F-4D97-AF65-F5344CB8AC3E}">
        <p14:creationId xmlns:p14="http://schemas.microsoft.com/office/powerpoint/2010/main" val="2930105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4355" y="332510"/>
            <a:ext cx="7270223" cy="54864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Цели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385892"/>
              </p:ext>
            </p:extLst>
          </p:nvPr>
        </p:nvGraphicFramePr>
        <p:xfrm>
          <a:off x="628650" y="1825625"/>
          <a:ext cx="78867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3315517192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979041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История России - курс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Россия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– моя история- элективный курс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05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Целью учебной дисциплины является формирование представлений об истории России, как истории Отечества, ее основных вехах истории, воспитание базовых национальных ценностей, уважения к истории, культуре, традициям. Дисциплина имеет также историко-просвещенческую направленность, формируя у молодёжи способность и готовность к защите исторической правды и сохранению исторической памяти, противодействию фальсификации исторических фактов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Целью элективного курса является формирование представлений об истории России, как истории Отечества, ее основных вехах истории, воспитание базовых национальных ценностей, уважения к истории, культуре, традициям. Элективный курс имеет также историко-просвещенческую направленность, формируя у молодёжи способность и готовность к защите исторической правды и сохранению исторической памяти, противодействию фальсификации исторических фактов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265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22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9541" y="149629"/>
            <a:ext cx="7414953" cy="1080656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2800" dirty="0">
                <a:solidFill>
                  <a:schemeClr val="accent5"/>
                </a:solidFill>
                <a:ea typeface="Open Sans Condensed" pitchFamily="34" charset="0"/>
                <a:cs typeface="Open Sans Condensed" pitchFamily="34" charset="0"/>
              </a:rPr>
              <a:t>Условия реализации ФГОС, которые должна </a:t>
            </a:r>
            <a:r>
              <a:rPr lang="ru-RU" sz="2800" dirty="0" smtClean="0">
                <a:solidFill>
                  <a:schemeClr val="accent5"/>
                </a:solidFill>
                <a:ea typeface="Open Sans Condensed" pitchFamily="34" charset="0"/>
                <a:cs typeface="Open Sans Condensed" pitchFamily="34" charset="0"/>
              </a:rPr>
              <a:t>обеспечить образовательная организация</a:t>
            </a:r>
            <a:endParaRPr lang="ru-RU" sz="2800" dirty="0">
              <a:solidFill>
                <a:schemeClr val="accent5"/>
              </a:solidFill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B269B792-D081-2D43-D853-4675D023562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5"/>
            <a:ext cx="7886700" cy="44159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233C78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800" dirty="0">
                <a:ea typeface="Yu Gothic UI Light" panose="020B0300000000000000" pitchFamily="34" charset="-128"/>
              </a:rPr>
              <a:t>Достижение планируемых результатов;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233C78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800" dirty="0">
                <a:ea typeface="Yu Gothic UI Light" panose="020B0300000000000000" pitchFamily="34" charset="-128"/>
              </a:rPr>
              <a:t>Развитие личности (в том числе </a:t>
            </a:r>
            <a:r>
              <a:rPr lang="ru-RU" sz="1800" dirty="0" err="1">
                <a:ea typeface="Yu Gothic UI Light" panose="020B0300000000000000" pitchFamily="34" charset="-128"/>
              </a:rPr>
              <a:t>предпрофильное</a:t>
            </a:r>
            <a:r>
              <a:rPr lang="ru-RU" sz="1800" dirty="0">
                <a:ea typeface="Yu Gothic UI Light" panose="020B0300000000000000" pitchFamily="34" charset="-128"/>
              </a:rPr>
              <a:t> образование); </a:t>
            </a:r>
            <a:br>
              <a:rPr lang="ru-RU" sz="1800" dirty="0">
                <a:ea typeface="Yu Gothic UI Light" panose="020B0300000000000000" pitchFamily="34" charset="-128"/>
              </a:rPr>
            </a:br>
            <a:r>
              <a:rPr lang="ru-RU" sz="1800" dirty="0">
                <a:ea typeface="Yu Gothic UI Light" panose="020B0300000000000000" pitchFamily="34" charset="-128"/>
              </a:rPr>
              <a:t>ранняя профориентация;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233C78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800" dirty="0">
                <a:ea typeface="Yu Gothic UI Light" panose="020B0300000000000000" pitchFamily="34" charset="-128"/>
              </a:rPr>
              <a:t>Формирование функциональной грамотности;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233C78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800" dirty="0">
                <a:ea typeface="Yu Gothic UI Light" panose="020B0300000000000000" pitchFamily="34" charset="-128"/>
              </a:rPr>
              <a:t>Формирование социокультурных и духовно-нравственных ценностей обучающихся, основ их гражданственности, российской гражданской идентичности;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233C78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800" dirty="0">
                <a:ea typeface="Yu Gothic UI Light" panose="020B0300000000000000" pitchFamily="34" charset="-128"/>
              </a:rPr>
              <a:t>Включение обучающихся в процессы преобразования внешней социальной среды (социальные проекты и программы); формирование лидерских качеств, опыта социальной деятельности, в </a:t>
            </a:r>
            <a:r>
              <a:rPr lang="ru-RU" sz="1800" dirty="0" err="1">
                <a:ea typeface="Yu Gothic UI Light" panose="020B0300000000000000" pitchFamily="34" charset="-128"/>
              </a:rPr>
              <a:t>т.ч</a:t>
            </a:r>
            <a:r>
              <a:rPr lang="ru-RU" sz="1800" dirty="0">
                <a:ea typeface="Yu Gothic UI Light" panose="020B0300000000000000" pitchFamily="34" charset="-128"/>
              </a:rPr>
              <a:t>. волонтёров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233C78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800" dirty="0">
                <a:ea typeface="Yu Gothic UI Light" panose="020B0300000000000000" pitchFamily="34" charset="-128"/>
              </a:rPr>
              <a:t>Формирование у обучающихся опыта самостоятельной деятельности: проектной, учебно-исследовательской, творческой, спортивной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233C78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800" dirty="0">
                <a:ea typeface="Yu Gothic UI Light" panose="020B0300000000000000" pitchFamily="34" charset="-128"/>
              </a:rPr>
              <a:t>Формирование экологической грамотности, навыков здорового </a:t>
            </a:r>
            <a:br>
              <a:rPr lang="ru-RU" sz="1800" dirty="0">
                <a:ea typeface="Yu Gothic UI Light" panose="020B0300000000000000" pitchFamily="34" charset="-128"/>
              </a:rPr>
            </a:br>
            <a:r>
              <a:rPr lang="ru-RU" sz="1800" dirty="0">
                <a:ea typeface="Yu Gothic UI Light" panose="020B0300000000000000" pitchFamily="34" charset="-128"/>
              </a:rPr>
              <a:t>и безопасного для человека и окружающей его среды образа жизни</a:t>
            </a:r>
          </a:p>
        </p:txBody>
      </p:sp>
    </p:spTree>
    <p:extLst>
      <p:ext uri="{BB962C8B-B14F-4D97-AF65-F5344CB8AC3E}">
        <p14:creationId xmlns:p14="http://schemas.microsoft.com/office/powerpoint/2010/main" val="2514796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337" y="240632"/>
            <a:ext cx="6342790" cy="1077449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Результаты курса История</a:t>
            </a:r>
            <a:endParaRPr lang="ru-RU" sz="2800" dirty="0">
              <a:solidFill>
                <a:schemeClr val="accent5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9139" y="1318081"/>
            <a:ext cx="8041709" cy="5420921"/>
          </a:xfrm>
        </p:spPr>
        <p:txBody>
          <a:bodyPr>
            <a:normAutofit/>
          </a:bodyPr>
          <a:lstStyle/>
          <a:p>
            <a:r>
              <a:rPr lang="ru-RU" sz="2400" b="1" dirty="0"/>
              <a:t>личностным результатам</a:t>
            </a:r>
            <a:r>
              <a:rPr lang="ru-RU" sz="2400" dirty="0"/>
              <a:t> изучения </a:t>
            </a:r>
            <a:r>
              <a:rPr lang="ru-RU" sz="2400" dirty="0" smtClean="0"/>
              <a:t>истории </a:t>
            </a:r>
            <a:r>
              <a:rPr lang="ru-RU" sz="2400" dirty="0"/>
              <a:t>в  старшей общеобразовательной школе на базовом уровне относятся следующие убеждения и  качества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 в </a:t>
            </a:r>
            <a:r>
              <a:rPr lang="ru-RU" sz="2400" dirty="0"/>
              <a:t>сфере гражданского </a:t>
            </a:r>
            <a:r>
              <a:rPr lang="ru-RU" sz="2400" dirty="0" smtClean="0"/>
              <a:t>воспитания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сфере патриотического </a:t>
            </a:r>
            <a:r>
              <a:rPr lang="ru-RU" sz="2400" dirty="0" smtClean="0"/>
              <a:t>воспитания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сфере духовно-нравственного </a:t>
            </a:r>
            <a:r>
              <a:rPr lang="ru-RU" sz="2400" dirty="0" smtClean="0"/>
              <a:t>воспитания</a:t>
            </a:r>
          </a:p>
          <a:p>
            <a:r>
              <a:rPr lang="ru-RU" sz="2400" dirty="0"/>
              <a:t>в сфере эстетического </a:t>
            </a:r>
            <a:r>
              <a:rPr lang="ru-RU" sz="2400" dirty="0" smtClean="0"/>
              <a:t>воспитания</a:t>
            </a:r>
          </a:p>
          <a:p>
            <a:r>
              <a:rPr lang="ru-RU" sz="2400" dirty="0"/>
              <a:t>в сфере физического </a:t>
            </a:r>
            <a:r>
              <a:rPr lang="ru-RU" sz="2400" dirty="0" smtClean="0"/>
              <a:t>воспитания</a:t>
            </a:r>
          </a:p>
          <a:p>
            <a:r>
              <a:rPr lang="ru-RU" sz="2400" dirty="0"/>
              <a:t>в сфере экологического </a:t>
            </a:r>
            <a:r>
              <a:rPr lang="ru-RU" sz="2400" dirty="0" smtClean="0"/>
              <a:t>воспитания</a:t>
            </a:r>
            <a:endParaRPr lang="ru-RU" sz="2400" dirty="0"/>
          </a:p>
          <a:p>
            <a:r>
              <a:rPr lang="ru-RU" sz="2400" dirty="0" smtClean="0"/>
              <a:t>в </a:t>
            </a:r>
            <a:r>
              <a:rPr lang="ru-RU" sz="2400" dirty="0"/>
              <a:t>сфере трудового </a:t>
            </a:r>
            <a:r>
              <a:rPr lang="ru-RU" sz="2400" dirty="0" smtClean="0"/>
              <a:t>воспитания</a:t>
            </a:r>
          </a:p>
          <a:p>
            <a:r>
              <a:rPr lang="ru-RU" sz="2400" dirty="0"/>
              <a:t>ценности научного познания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59664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7360" y="382385"/>
            <a:ext cx="7137219" cy="60683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Личностные 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Изучение истории способствует также развитию </a:t>
            </a:r>
            <a:r>
              <a:rPr lang="ru-RU" sz="2000" b="1" dirty="0" smtClean="0"/>
              <a:t>эмоционального </a:t>
            </a:r>
            <a:r>
              <a:rPr lang="ru-RU" sz="2000" b="1" dirty="0"/>
              <a:t>интеллекта школьников</a:t>
            </a:r>
            <a:r>
              <a:rPr lang="ru-RU" sz="2000" dirty="0"/>
              <a:t>, в том числе самосознания (включая способность осознавать на примерах исторических ситуаций роль эмоций в  отношениях между людьми, </a:t>
            </a:r>
            <a:r>
              <a:rPr lang="ru-RU" sz="2000" b="1" dirty="0" smtClean="0"/>
              <a:t>понимать </a:t>
            </a:r>
            <a:r>
              <a:rPr lang="ru-RU" sz="2000" b="1" dirty="0"/>
              <a:t>свое эмоциональное состояние, соотнося его с  эмоциями людей в  известных исторических ситуациях</a:t>
            </a:r>
            <a:r>
              <a:rPr lang="ru-RU" sz="2000" dirty="0"/>
              <a:t>); </a:t>
            </a:r>
            <a:r>
              <a:rPr lang="ru-RU" sz="2000" b="1" dirty="0" smtClean="0"/>
              <a:t>саморегулирования</a:t>
            </a:r>
            <a:r>
              <a:rPr lang="ru-RU" sz="2000" b="1" dirty="0"/>
              <a:t>, </a:t>
            </a:r>
            <a:r>
              <a:rPr lang="ru-RU" sz="2000" dirty="0"/>
              <a:t>включающего самоконтроль, умение принимать </a:t>
            </a:r>
            <a:r>
              <a:rPr lang="ru-RU" sz="2000" dirty="0" smtClean="0"/>
              <a:t>ответственность </a:t>
            </a:r>
            <a:r>
              <a:rPr lang="ru-RU" sz="2000" dirty="0"/>
              <a:t>за свое поведение, </a:t>
            </a:r>
            <a:r>
              <a:rPr lang="ru-RU" sz="2000" b="1" dirty="0"/>
              <a:t>способность адаптироваться к  эмоциональным изменениям и  проявлять гибкость, быть </a:t>
            </a:r>
            <a:r>
              <a:rPr lang="ru-RU" sz="2000" b="1" dirty="0" smtClean="0"/>
              <a:t>открытым </a:t>
            </a:r>
            <a:r>
              <a:rPr lang="ru-RU" sz="2000" b="1" dirty="0"/>
              <a:t>новому; внутренней мотивации</a:t>
            </a:r>
            <a:r>
              <a:rPr lang="ru-RU" sz="2000" dirty="0"/>
              <a:t>, включающей </a:t>
            </a:r>
            <a:r>
              <a:rPr lang="ru-RU" sz="2000" dirty="0" smtClean="0"/>
              <a:t>стремление </a:t>
            </a:r>
            <a:r>
              <a:rPr lang="ru-RU" sz="2000" dirty="0"/>
              <a:t>к  достижению цели и  успеху, оптимизм, </a:t>
            </a:r>
            <a:r>
              <a:rPr lang="ru-RU" sz="2000" dirty="0" smtClean="0"/>
              <a:t>инициативность</a:t>
            </a:r>
            <a:r>
              <a:rPr lang="ru-RU" sz="2000" dirty="0"/>
              <a:t>, умение действовать, исходя из своих возможностей; </a:t>
            </a:r>
            <a:r>
              <a:rPr lang="ru-RU" sz="2000" b="1" dirty="0" err="1"/>
              <a:t>эмпатии</a:t>
            </a:r>
            <a:r>
              <a:rPr lang="ru-RU" sz="2000" dirty="0"/>
              <a:t> (способность понимать другого человека, </a:t>
            </a:r>
            <a:r>
              <a:rPr lang="ru-RU" sz="2000" dirty="0" smtClean="0"/>
              <a:t>оказавшегося </a:t>
            </a:r>
            <a:r>
              <a:rPr lang="ru-RU" sz="2000" dirty="0"/>
              <a:t>в  определенных обстоятельствах); социальных навыков</a:t>
            </a:r>
          </a:p>
        </p:txBody>
      </p:sp>
    </p:spTree>
    <p:extLst>
      <p:ext uri="{BB962C8B-B14F-4D97-AF65-F5344CB8AC3E}">
        <p14:creationId xmlns:p14="http://schemas.microsoft.com/office/powerpoint/2010/main" val="39913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933" y="194733"/>
            <a:ext cx="7248981" cy="860881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0070C0"/>
                </a:solidFill>
              </a:rPr>
              <a:t>Метапредметные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2400" b="1" dirty="0"/>
              <a:t>В сфере универсальных учебных познавательных действий</a:t>
            </a:r>
            <a:r>
              <a:rPr lang="ru-RU" sz="2400" dirty="0"/>
              <a:t>: —владение базовыми логическими действиями: </a:t>
            </a:r>
            <a:r>
              <a:rPr lang="ru-RU" sz="2400" dirty="0" smtClean="0"/>
              <a:t>формулировать </a:t>
            </a:r>
            <a:r>
              <a:rPr lang="ru-RU" sz="2400" dirty="0"/>
              <a:t>проблему, вопрос, требующий решения; устанавливать существенный признак или основания для сравнения, </a:t>
            </a:r>
            <a:r>
              <a:rPr lang="ru-RU" sz="2400" dirty="0" smtClean="0"/>
              <a:t>классификации </a:t>
            </a:r>
            <a:r>
              <a:rPr lang="ru-RU" sz="2400" dirty="0"/>
              <a:t>и  обобщения; определять цели деятельности, </a:t>
            </a:r>
            <a:r>
              <a:rPr lang="ru-RU" sz="2400" dirty="0" smtClean="0"/>
              <a:t>задавать </a:t>
            </a:r>
            <a:r>
              <a:rPr lang="ru-RU" sz="2400" dirty="0"/>
              <a:t>параметры и  критерии их достижения; выявлять </a:t>
            </a:r>
            <a:r>
              <a:rPr lang="ru-RU" sz="2400" dirty="0" smtClean="0"/>
              <a:t>закономерные </a:t>
            </a:r>
            <a:r>
              <a:rPr lang="ru-RU" sz="2400" dirty="0"/>
              <a:t>черты и  противоречия в  рассматриваемых явлениях; разрабатывать план решения проблемы с  учетом анализа имеющихся ресурсов; вносить коррективы в  </a:t>
            </a:r>
            <a:r>
              <a:rPr lang="ru-RU" sz="2400" dirty="0" smtClean="0"/>
              <a:t>деятельность</a:t>
            </a:r>
            <a:r>
              <a:rPr lang="ru-RU" sz="2400" dirty="0"/>
              <a:t>, оценивать соответствие результатов целям;</a:t>
            </a:r>
            <a:endParaRPr lang="ru-RU" sz="2200" dirty="0" smtClean="0"/>
          </a:p>
          <a:p>
            <a:pPr>
              <a:defRPr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74389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83665bc47e6010481530ff13b01ab3537064e7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971AD6-1967-4206-97AC-518ABEED90A5}"/>
</file>

<file path=customXml/itemProps2.xml><?xml version="1.0" encoding="utf-8"?>
<ds:datastoreItem xmlns:ds="http://schemas.openxmlformats.org/officeDocument/2006/customXml" ds:itemID="{93BBAA9C-4024-43DD-BB3C-C5D13337F52C}"/>
</file>

<file path=customXml/itemProps3.xml><?xml version="1.0" encoding="utf-8"?>
<ds:datastoreItem xmlns:ds="http://schemas.openxmlformats.org/officeDocument/2006/customXml" ds:itemID="{49997941-E384-4029-B9BF-BB85FC897F6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2953</TotalTime>
  <Words>432</Words>
  <Application>Microsoft Office PowerPoint</Application>
  <PresentationFormat>Экран (4:3)</PresentationFormat>
  <Paragraphs>72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Yu Gothic UI Light</vt:lpstr>
      <vt:lpstr>Arial</vt:lpstr>
      <vt:lpstr>Arial Black</vt:lpstr>
      <vt:lpstr>Calibri</vt:lpstr>
      <vt:lpstr>Century Gothic</vt:lpstr>
      <vt:lpstr>Garamond</vt:lpstr>
      <vt:lpstr>Open Sans Condensed</vt:lpstr>
      <vt:lpstr>Times New Roman</vt:lpstr>
      <vt:lpstr>КОИРО2</vt:lpstr>
      <vt:lpstr>Обновленные ФГОС, обновленное содержание и детализированные результаты по истории  </vt:lpstr>
      <vt:lpstr>Условия </vt:lpstr>
      <vt:lpstr>Нормативная база</vt:lpstr>
      <vt:lpstr>Презентация PowerPoint</vt:lpstr>
      <vt:lpstr>Цели</vt:lpstr>
      <vt:lpstr>Условия реализации ФГОС, которые должна обеспечить образовательная организация</vt:lpstr>
      <vt:lpstr>Результаты курса История</vt:lpstr>
      <vt:lpstr>Личностные </vt:lpstr>
      <vt:lpstr>Метапредметные </vt:lpstr>
      <vt:lpstr> Метапредметные </vt:lpstr>
      <vt:lpstr>  Предметные результаты</vt:lpstr>
      <vt:lpstr>Систематизация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внеурочной деятельности по обществознанию</dc:title>
  <dc:creator>User</dc:creator>
  <cp:lastModifiedBy>User</cp:lastModifiedBy>
  <cp:revision>218</cp:revision>
  <cp:lastPrinted>2019-08-13T12:22:39Z</cp:lastPrinted>
  <dcterms:created xsi:type="dcterms:W3CDTF">2019-03-15T07:41:58Z</dcterms:created>
  <dcterms:modified xsi:type="dcterms:W3CDTF">2022-09-27T10:11:15Z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