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1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1"/>
  </p:notesMasterIdLst>
  <p:sldIdLst>
    <p:sldId id="256" r:id="rId2"/>
    <p:sldId id="272" r:id="rId3"/>
    <p:sldId id="306" r:id="rId4"/>
    <p:sldId id="307" r:id="rId5"/>
    <p:sldId id="308" r:id="rId6"/>
    <p:sldId id="296" r:id="rId7"/>
    <p:sldId id="309" r:id="rId8"/>
    <p:sldId id="310" r:id="rId9"/>
    <p:sldId id="261" r:id="rId10"/>
  </p:sldIdLst>
  <p:sldSz cx="9144000" cy="6858000" type="screen4x3"/>
  <p:notesSz cx="6858000" cy="9144000"/>
  <p:custDataLst>
    <p:tags r:id="rId12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53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13F6A-CD0A-4A9F-B374-D65EB708A2A0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2FFA3C-B636-48EC-91A5-EF229E91C48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566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1" y="3814309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605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041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4064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671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426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Два объект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0"/>
            <a:ext cx="8262257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88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257" y="0"/>
            <a:ext cx="7470322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875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Только заголовок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7735" y="0"/>
            <a:ext cx="73968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424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1842" y="1122363"/>
            <a:ext cx="7200901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1842" y="4467452"/>
            <a:ext cx="7200901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535" y="6356350"/>
            <a:ext cx="1951263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229416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80265" y="6356351"/>
            <a:ext cx="1771649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661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728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336" y="-7482"/>
            <a:ext cx="7168243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24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14" y="-7482"/>
            <a:ext cx="789486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533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-7482"/>
            <a:ext cx="8245929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825625"/>
            <a:ext cx="8245929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0282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4725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18506" y="6011014"/>
            <a:ext cx="2057400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90257" y="6011013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7806" y="6011014"/>
            <a:ext cx="2057400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56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08965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Заголовок раздел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506" y="1236211"/>
            <a:ext cx="7788729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8506" y="470115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2127" y="6376138"/>
            <a:ext cx="1706337" cy="365125"/>
          </a:xfrm>
        </p:spPr>
        <p:txBody>
          <a:bodyPr/>
          <a:lstStyle/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32955" y="6376138"/>
            <a:ext cx="30861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559873" y="6376137"/>
            <a:ext cx="1657356" cy="365125"/>
          </a:xfrm>
        </p:spPr>
        <p:txBody>
          <a:bodyPr/>
          <a:lstStyle/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129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0D787-D32D-4E92-B227-0E52D5AD77D3}" type="datetimeFigureOut">
              <a:rPr lang="ru-RU" smtClean="0"/>
              <a:pPr/>
              <a:t>08.02.2021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AB965-0061-48B7-8827-09429CCA7BF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08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10" r:id="rId2"/>
    <p:sldLayoutId id="2147483700" r:id="rId3"/>
    <p:sldLayoutId id="2147483711" r:id="rId4"/>
    <p:sldLayoutId id="2147483712" r:id="rId5"/>
    <p:sldLayoutId id="2147483713" r:id="rId6"/>
    <p:sldLayoutId id="2147483701" r:id="rId7"/>
    <p:sldLayoutId id="2147483714" r:id="rId8"/>
    <p:sldLayoutId id="2147483715" r:id="rId9"/>
    <p:sldLayoutId id="2147483702" r:id="rId10"/>
    <p:sldLayoutId id="2147483716" r:id="rId11"/>
    <p:sldLayoutId id="2147483717" r:id="rId12"/>
    <p:sldLayoutId id="2147483718" r:id="rId13"/>
    <p:sldLayoutId id="2147483704" r:id="rId14"/>
    <p:sldLayoutId id="2147483719" r:id="rId15"/>
    <p:sldLayoutId id="2147483705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obrex.ru/dokumenty/normativnye-akty/870-kontseptsiya-prepodavaniya-istorii-rossii-istoriko-kul-turnyj-standart-utverzhden-kollegiej-minprosveshcheniya-23-10-2020" TargetMode="External"/><Relationship Id="rId7" Type="http://schemas.openxmlformats.org/officeDocument/2006/relationships/hyperlink" Target="https://fgosreestr.ru/registry/primernaja-programma-vospitanija/" TargetMode="External"/><Relationship Id="rId2" Type="http://schemas.openxmlformats.org/officeDocument/2006/relationships/hyperlink" Target="https://base.garant.ru/55170507/53f89421bbdaf741eb2d1ecc4ddb4c33/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fgosreestr.ru/registry/primernaya-osnovnaya-obrazovatelnaya-programma-srednego-obshhego-obrazovaniya/" TargetMode="External"/><Relationship Id="rId5" Type="http://schemas.openxmlformats.org/officeDocument/2006/relationships/hyperlink" Target="https://base.garant.ru/70188902/8ef641d3b80ff01d34be16ce9bafc6e0/" TargetMode="External"/><Relationship Id="rId4" Type="http://schemas.openxmlformats.org/officeDocument/2006/relationships/hyperlink" Target="https://fgosreestr.ru/registry/%d0%bf%d0%be%d0%be%d0%bf_%d0%be%d0%be%d0%be_06-02-2020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portal44.ru/escort/_layouts/15/start.aspx#/SitePages/MROO.aspx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rosuchebnik.ru/material/kontseptsiya-prepodavaniya-istorii-rossii-v-shkolakh/" TargetMode="External"/><Relationship Id="rId2" Type="http://schemas.openxmlformats.org/officeDocument/2006/relationships/hyperlink" Target="https://historyrussia.org/sobytiya/podgotovlen-proekt-usovershenstvovannoj-kontseptsii-prepodavaniya-uchebnogo-kursa-istoriya-rossii.html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pigaleva-nadin@yandex.ru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7568" y="1694687"/>
            <a:ext cx="6681215" cy="877825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Нормативная база учителя истории</a:t>
            </a:r>
            <a:endParaRPr lang="ru-RU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30624" y="4911589"/>
            <a:ext cx="4913376" cy="1147835"/>
          </a:xfrm>
        </p:spPr>
        <p:txBody>
          <a:bodyPr>
            <a:normAutofit fontScale="92500" lnSpcReduction="20000"/>
          </a:bodyPr>
          <a:lstStyle/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Пигалева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Надежда Павловна, </a:t>
            </a:r>
            <a:r>
              <a:rPr lang="ru-R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к.и.н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зав. кафедрой теории и методики обучения ОГБОУ ДПО «КОИРО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8.02 2021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02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1405467" y="333376"/>
            <a:ext cx="7281332" cy="919691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r>
              <a:rPr lang="ru-RU" altLang="ru-RU" sz="2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 указа президента  «О национальных целях и стратегических задачах развития Российской Федерации на период до 2024 года»</a:t>
            </a: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altLang="ru-RU" dirty="0" smtClean="0">
                <a:solidFill>
                  <a:schemeClr val="tx1"/>
                </a:solidFill>
                <a:latin typeface="Constantia" panose="02030602050306030303" pitchFamily="18" charset="0"/>
              </a:rPr>
              <a:t>5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Правительству Российской Федерации при разработке национального проекта в сфере образования исходить из того, что в 2024 году необходимо обеспечить:</a:t>
            </a:r>
          </a:p>
          <a:p>
            <a:pPr algn="just"/>
            <a:r>
              <a:rPr lang="ru-RU" alt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достижение следующих целей и целевых показателей: </a:t>
            </a:r>
          </a:p>
          <a:p>
            <a:pPr algn="just"/>
            <a:r>
              <a:rPr lang="ru-RU" alt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глобальной конкурентоспособности российского образования, </a:t>
            </a:r>
            <a:r>
              <a:rPr lang="ru-RU" altLang="ru-RU" sz="2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вхождение Российской Федерации в число 10 ведущих стран мира по качеству общего образования</a:t>
            </a:r>
            <a:r>
              <a:rPr lang="ru-RU" alt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0852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 bwMode="auto">
          <a:xfrm>
            <a:off x="1405467" y="333376"/>
            <a:ext cx="7281332" cy="919691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Изменения в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 истории (ФГОС, ИКС)</a:t>
            </a:r>
            <a:endParaRPr lang="ru-RU" altLang="ru-RU" sz="28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Серьезные изменения в содержании предмета (расширение, увеличение объема)</a:t>
            </a:r>
          </a:p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Акцент на самостоятельной позиции ученика в образовании и развитии</a:t>
            </a:r>
          </a:p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учебные траектории (умение выстроить)</a:t>
            </a:r>
          </a:p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строится вокруг реальных жизненных проблем</a:t>
            </a:r>
          </a:p>
          <a:p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Новая система оценки, направленная на измерение способности применять знания в различных ситуациях (ВПР, НИКО, ОГЭ, ЕГЭ)</a:t>
            </a:r>
          </a:p>
          <a:p>
            <a:pPr marL="0" indent="0" algn="just">
              <a:buNone/>
            </a:pPr>
            <a:endParaRPr lang="ru-RU" alt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59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56522" y="225287"/>
            <a:ext cx="7218057" cy="1092794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Нормативная база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/>
              </a:rPr>
              <a:t>ФГОС ООО</a:t>
            </a:r>
            <a:endParaRPr lang="ru-RU" dirty="0" smtClean="0">
              <a:hlinkClick r:id="rId3"/>
            </a:endParaRPr>
          </a:p>
          <a:p>
            <a:r>
              <a:rPr lang="ru-RU" dirty="0" smtClean="0">
                <a:hlinkClick r:id="rId4"/>
              </a:rPr>
              <a:t>Примерная образовательная программа ООО</a:t>
            </a:r>
            <a:endParaRPr lang="ru-RU" dirty="0" smtClean="0"/>
          </a:p>
          <a:p>
            <a:r>
              <a:rPr lang="ru-RU" dirty="0" smtClean="0">
                <a:hlinkClick r:id="rId5"/>
              </a:rPr>
              <a:t>ФГОС СОО</a:t>
            </a:r>
            <a:endParaRPr lang="ru-RU" dirty="0" smtClean="0"/>
          </a:p>
          <a:p>
            <a:r>
              <a:rPr lang="ru-RU" dirty="0" smtClean="0">
                <a:hlinkClick r:id="rId6"/>
              </a:rPr>
              <a:t>Примерная образовательная программа СОО</a:t>
            </a:r>
            <a:endParaRPr lang="ru-RU" dirty="0" smtClean="0"/>
          </a:p>
          <a:p>
            <a:r>
              <a:rPr lang="ru-RU" altLang="ru-RU" dirty="0" smtClean="0">
                <a:hlinkClick r:id="rId7"/>
              </a:rPr>
              <a:t>Программа </a:t>
            </a:r>
            <a:r>
              <a:rPr lang="ru-RU" altLang="ru-RU" dirty="0">
                <a:hlinkClick r:id="rId7"/>
              </a:rPr>
              <a:t>воспитания и социализации обучающихся (ПОП ООО</a:t>
            </a:r>
            <a:r>
              <a:rPr lang="ru-RU" altLang="ru-RU" dirty="0" smtClean="0">
                <a:hlinkClick r:id="rId7"/>
              </a:rPr>
              <a:t>)</a:t>
            </a:r>
            <a:endParaRPr lang="ru-RU" altLang="ru-RU" dirty="0" smtClean="0"/>
          </a:p>
          <a:p>
            <a:r>
              <a:rPr lang="ru-RU" dirty="0">
                <a:hlinkClick r:id="rId3"/>
              </a:rPr>
              <a:t>Концепция преподавания учебного курса «История России»</a:t>
            </a:r>
            <a:endParaRPr lang="ru-RU" dirty="0"/>
          </a:p>
          <a:p>
            <a:endParaRPr lang="ru-RU" alt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76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Региональные методические рекомендации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Рекомендации по преподаванию учебных предметов в образовательных организациях в Костромской области в 2020 -2021 учебном году представлены в сборнике. Они разработаны в соответствии с действующими нормативными документами. Материалы сборника рассмотрены на заседании УМО в системе общего образования Костромской области (Протокол УМО № 3 от 14.07.2020 года). </a:t>
            </a:r>
          </a:p>
          <a:p>
            <a:r>
              <a:rPr lang="en-US" dirty="0"/>
              <a:t> </a:t>
            </a:r>
            <a:r>
              <a:rPr lang="en-US" dirty="0">
                <a:hlinkClick r:id="rId2"/>
              </a:rPr>
              <a:t>http://www.eduportal44.ru/escort/_layouts/15/start.aspx#/SitePages/MROO.aspx</a:t>
            </a:r>
            <a:endParaRPr lang="ru-RU" dirty="0"/>
          </a:p>
          <a:p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953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2536" y="102585"/>
            <a:ext cx="7168243" cy="1325563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 </a:t>
            </a:r>
            <a:r>
              <a:rPr lang="ru-RU" sz="1800" dirty="0">
                <a:solidFill>
                  <a:srgbClr val="FF0000"/>
                </a:solidFill>
                <a:hlinkClick r:id="rId2"/>
              </a:rPr>
              <a:t>КОНЦЕПЦИЯ ПРЕПОДАВАНИЯ </a:t>
            </a:r>
            <a:br>
              <a:rPr lang="ru-RU" sz="1800" dirty="0">
                <a:solidFill>
                  <a:srgbClr val="FF0000"/>
                </a:solidFill>
                <a:hlinkClick r:id="rId2"/>
              </a:rPr>
            </a:br>
            <a:r>
              <a:rPr lang="ru-RU" sz="1800" dirty="0">
                <a:solidFill>
                  <a:srgbClr val="FF0000"/>
                </a:solidFill>
                <a:hlinkClick r:id="rId2"/>
              </a:rPr>
              <a:t>УЧЕБНОГО КУРСА «ИСТОРИЯ РОССИИ» В ОБРАЗОВАТЕЛЬНЫХ ОРГАНИЗАЦИЯХ РОССИЙСКОЙ ФЕДЕРАЦИИ, РЕАЛИЗУЮЩИХ ОСНОВНЫЕ ОБЩЕОБРАЗОВАТЕЛЬНЫЕ ПРОГРАММЫ. </a:t>
            </a:r>
            <a:r>
              <a:rPr lang="ru-RU" alt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/>
            </a:r>
            <a:br>
              <a:rPr lang="ru-RU" alt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</a:br>
            <a:r>
              <a:rPr lang="ru-RU" alt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Историко-культурный стандарт</a:t>
            </a:r>
            <a:endParaRPr lang="ru-RU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/>
              <a:t>В июне 2020 года состоялось собрание РИО, на котором все заинтересованные стороны, в том числе Министерство просвещения, обсуждали новую Концепцию и внесли свои правки в составление документа.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Источник: </a:t>
            </a:r>
            <a:r>
              <a:rPr lang="ru-RU" sz="2000" dirty="0">
                <a:hlinkClick r:id="rId3"/>
              </a:rPr>
              <a:t>https://rosuchebnik.ru/material/kontseptsiya-prepodavaniya-istorii-rossii-v-shkolakh/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6757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35666" y="220133"/>
            <a:ext cx="6485467" cy="1100667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FF0000"/>
                </a:solidFill>
              </a:rPr>
              <a:t>Общая </a:t>
            </a:r>
            <a:r>
              <a:rPr lang="ru-RU" sz="3200" dirty="0">
                <a:solidFill>
                  <a:srgbClr val="FF0000"/>
                </a:solidFill>
              </a:rPr>
              <a:t>структуру подготовки школьников по </a:t>
            </a:r>
            <a:r>
              <a:rPr lang="ru-RU" sz="3200" dirty="0" smtClean="0">
                <a:solidFill>
                  <a:srgbClr val="FF0000"/>
                </a:solidFill>
              </a:rPr>
              <a:t>истории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</a:t>
            </a:r>
            <a:r>
              <a:rPr lang="ru-RU" dirty="0"/>
              <a:t>) знание </a:t>
            </a:r>
            <a:r>
              <a:rPr lang="ru-RU" i="1" dirty="0"/>
              <a:t>хронологии</a:t>
            </a:r>
            <a:r>
              <a:rPr lang="ru-RU" dirty="0"/>
              <a:t>, работа с хронологией; 2) работа с </a:t>
            </a:r>
            <a:r>
              <a:rPr lang="ru-RU" i="1" dirty="0"/>
              <a:t>исторической картой</a:t>
            </a:r>
            <a:r>
              <a:rPr lang="ru-RU" dirty="0"/>
              <a:t>; 3) знание </a:t>
            </a:r>
            <a:r>
              <a:rPr lang="ru-RU" i="1" dirty="0"/>
              <a:t>фактов</a:t>
            </a:r>
            <a:r>
              <a:rPr lang="ru-RU" dirty="0"/>
              <a:t>, работа с историческими фактами; 4) работа с историческими </a:t>
            </a:r>
            <a:r>
              <a:rPr lang="ru-RU" i="1" dirty="0"/>
              <a:t>источниками</a:t>
            </a:r>
            <a:r>
              <a:rPr lang="ru-RU" dirty="0"/>
              <a:t> (поиск, извлечение и анализ информации из письменных, визуальных, вещественных, устных источников); 5) </a:t>
            </a:r>
            <a:r>
              <a:rPr lang="ru-RU" i="1" dirty="0"/>
              <a:t>историческое описание </a:t>
            </a:r>
            <a:r>
              <a:rPr lang="ru-RU" dirty="0"/>
              <a:t>(реконструкция, рассказ, характеристика); 6) </a:t>
            </a:r>
            <a:r>
              <a:rPr lang="ru-RU" i="1" dirty="0"/>
              <a:t>анализ, объяснение </a:t>
            </a:r>
            <a:r>
              <a:rPr lang="ru-RU" dirty="0"/>
              <a:t>исторических событий, явлений (систематизация, сравнение, объяснение причин и следствий и др.); 7) </a:t>
            </a:r>
            <a:r>
              <a:rPr lang="ru-RU" i="1" dirty="0"/>
              <a:t>рассмотрение</a:t>
            </a:r>
            <a:r>
              <a:rPr lang="ru-RU" dirty="0"/>
              <a:t> исторических </a:t>
            </a:r>
            <a:r>
              <a:rPr lang="ru-RU" i="1" dirty="0"/>
              <a:t>версий</a:t>
            </a:r>
            <a:r>
              <a:rPr lang="ru-RU" dirty="0"/>
              <a:t> и оценок (сопоставление, анализ, определение и аргументация своей позиции); 8) </a:t>
            </a:r>
            <a:r>
              <a:rPr lang="ru-RU" i="1" dirty="0"/>
              <a:t>применение </a:t>
            </a:r>
            <a:r>
              <a:rPr lang="ru-RU" dirty="0"/>
              <a:t>исторических </a:t>
            </a:r>
            <a:r>
              <a:rPr lang="ru-RU" i="1" dirty="0"/>
              <a:t>знаний и умений </a:t>
            </a:r>
            <a:r>
              <a:rPr lang="ru-RU" dirty="0"/>
              <a:t>в учебных ситуациях, общении, социальной среде (подготовка </a:t>
            </a:r>
            <a:r>
              <a:rPr lang="ru-RU" i="1" dirty="0"/>
              <a:t>учебных проектов </a:t>
            </a:r>
            <a:r>
              <a:rPr lang="ru-RU" dirty="0"/>
              <a:t>по отечественной и всеобщей истории, истории родного края; использование исторических знаний как основу диалога в поликультурной среде и др.).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195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1" y="194733"/>
            <a:ext cx="5410200" cy="745068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FF0000"/>
                </a:solidFill>
              </a:rPr>
              <a:t>Содержательные линии 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3467" y="1295400"/>
            <a:ext cx="7871882" cy="5367867"/>
          </a:xfrm>
        </p:spPr>
        <p:txBody>
          <a:bodyPr>
            <a:noAutofit/>
          </a:bodyPr>
          <a:lstStyle/>
          <a:p>
            <a:endParaRPr lang="ru-RU" sz="1200" dirty="0" smtClean="0"/>
          </a:p>
          <a:p>
            <a:r>
              <a:rPr lang="ru-RU" sz="1200" dirty="0" smtClean="0"/>
              <a:t>1</a:t>
            </a:r>
            <a:r>
              <a:rPr lang="ru-RU" sz="1200" dirty="0"/>
              <a:t>. </a:t>
            </a:r>
            <a:r>
              <a:rPr lang="ru-RU" sz="1200" b="1" dirty="0"/>
              <a:t>Хронологическое время </a:t>
            </a:r>
            <a:r>
              <a:rPr lang="ru-RU" sz="1200" dirty="0"/>
              <a:t>— хронология и периодизация событий и процессов. </a:t>
            </a:r>
          </a:p>
          <a:p>
            <a:r>
              <a:rPr lang="ru-RU" sz="1200" dirty="0"/>
              <a:t>2. </a:t>
            </a:r>
            <a:r>
              <a:rPr lang="ru-RU" sz="1200" b="1" dirty="0"/>
              <a:t>Историческое пространство </a:t>
            </a:r>
            <a:r>
              <a:rPr lang="ru-RU" sz="1200" dirty="0"/>
              <a:t>— историческая карта России и мира; отражение на исторической карте процессов взаимодействия человека, общества и природы, основных географических, экологических, этнических, социальных, геополитических характеристик развития человечества. </a:t>
            </a:r>
          </a:p>
          <a:p>
            <a:r>
              <a:rPr lang="ru-RU" sz="1200" dirty="0"/>
              <a:t>3. </a:t>
            </a:r>
            <a:r>
              <a:rPr lang="ru-RU" sz="1200" b="1" dirty="0"/>
              <a:t>Историческое движение</a:t>
            </a:r>
            <a:r>
              <a:rPr lang="ru-RU" sz="1200" dirty="0"/>
              <a:t>: </a:t>
            </a:r>
          </a:p>
          <a:p>
            <a:r>
              <a:rPr lang="ru-RU" sz="1200" dirty="0"/>
              <a:t>- эволюция трудовой и хозяйственной деятельности людей, развитие материального производства, техники; изменение характера экономических отношений; </a:t>
            </a:r>
          </a:p>
          <a:p>
            <a:r>
              <a:rPr lang="ru-RU" sz="1200" dirty="0"/>
              <a:t>- формирование и развитие человеческих общностей — социальных, </a:t>
            </a:r>
            <a:r>
              <a:rPr lang="ru-RU" sz="1200" dirty="0" err="1"/>
              <a:t>этнонациональных</a:t>
            </a:r>
            <a:r>
              <a:rPr lang="ru-RU" sz="1200" dirty="0"/>
              <a:t>, религиозных и др.; динамика социальных движений в истории (мотивы, движущие силы, формы); </a:t>
            </a:r>
          </a:p>
          <a:p>
            <a:r>
              <a:rPr lang="ru-RU" sz="1200" dirty="0"/>
              <a:t>- образование и развитие государств, их исторические формы и типы; эволюция и механизмы смены власти; взаимоотношения власти и общества; тенденции и пути преобразования общества; основные вехи политической истории; </a:t>
            </a:r>
          </a:p>
          <a:p>
            <a:r>
              <a:rPr lang="ru-RU" sz="1200" dirty="0"/>
              <a:t>- история познания человеком окружающего мира и себя в мире; становление религиозных и светских учений и мировоззренческих систем; развитие научного знания и образования; развитие духовной и художественной культуры; многообразие и динамика этических и эстетических систем и ценностей; вклад народов и цивилизаций в мировую культуру</a:t>
            </a:r>
            <a:r>
              <a:rPr lang="ru-RU" sz="1200" dirty="0" smtClean="0"/>
              <a:t>;</a:t>
            </a:r>
          </a:p>
          <a:p>
            <a:r>
              <a:rPr lang="ru-RU" sz="1200" dirty="0" smtClean="0"/>
              <a:t> </a:t>
            </a:r>
            <a:r>
              <a:rPr lang="ru-RU" sz="1200" dirty="0"/>
              <a:t>- развитие отношений между народами, государствами, цивилизациями (соседство, завоевания, преемственность); </a:t>
            </a:r>
          </a:p>
          <a:p>
            <a:r>
              <a:rPr lang="ru-RU" sz="1200" dirty="0"/>
              <a:t>- проблема войны и мира в истории. </a:t>
            </a:r>
          </a:p>
          <a:p>
            <a:r>
              <a:rPr lang="ru-RU" sz="1200" b="1" dirty="0"/>
              <a:t>Сквозная линия</a:t>
            </a:r>
            <a:r>
              <a:rPr lang="ru-RU" sz="1200" dirty="0"/>
              <a:t>, пронизывающая и связывающая всё названное выше – </a:t>
            </a:r>
            <a:r>
              <a:rPr lang="ru-RU" sz="1200" b="1" dirty="0"/>
              <a:t>человек в истории</a:t>
            </a:r>
            <a:r>
              <a:rPr lang="ru-RU" sz="1200" dirty="0"/>
              <a:t>. Линия предполагает характеристику развития человека в различные исторические эпохи: а) условия жизни и быта людей в различные исторические эпохи; б) их потребности, интересы, мотивы действий; в) восприятие мира, ценностей; г) роль личности в истории и влияние человека на исторические процессы. 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4749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86467" y="406400"/>
            <a:ext cx="7088112" cy="894748"/>
          </a:xfrm>
        </p:spPr>
        <p:txBody>
          <a:bodyPr>
            <a:normAutofit/>
          </a:bodyPr>
          <a:lstStyle/>
          <a:p>
            <a:endParaRPr lang="ru-RU" sz="1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2607" y="1524000"/>
            <a:ext cx="8581971" cy="4652963"/>
          </a:xfrm>
        </p:spPr>
        <p:txBody>
          <a:bodyPr>
            <a:normAutofit/>
          </a:bodyPr>
          <a:lstStyle/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sz="3600" dirty="0" smtClean="0"/>
              <a:t>Спасибо за работу!</a:t>
            </a:r>
          </a:p>
          <a:p>
            <a:r>
              <a:rPr lang="ru-RU" dirty="0" smtClean="0"/>
              <a:t>Адрес </a:t>
            </a:r>
            <a:r>
              <a:rPr lang="en-US" dirty="0" smtClean="0">
                <a:hlinkClick r:id="rId2"/>
              </a:rPr>
              <a:t>pigaleva-nadin@yandex.ru</a:t>
            </a: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Надежда Павловна </a:t>
            </a:r>
            <a:r>
              <a:rPr lang="ru-RU" dirty="0" err="1" smtClean="0"/>
              <a:t>Пигалева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8375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61919ee95e8ccb02d70b2905c5b1c6dced38bf"/>
</p:tagLst>
</file>

<file path=ppt/theme/theme1.xml><?xml version="1.0" encoding="utf-8"?>
<a:theme xmlns:a="http://schemas.openxmlformats.org/drawingml/2006/main" name="КОИРО2">
  <a:themeElements>
    <a:clrScheme name="КОИРО">
      <a:dk1>
        <a:srgbClr val="181818"/>
      </a:dk1>
      <a:lt1>
        <a:srgbClr val="FFFFFF"/>
      </a:lt1>
      <a:dk2>
        <a:srgbClr val="3E6128"/>
      </a:dk2>
      <a:lt2>
        <a:srgbClr val="F2F2F2"/>
      </a:lt2>
      <a:accent1>
        <a:srgbClr val="338558"/>
      </a:accent1>
      <a:accent2>
        <a:srgbClr val="C00000"/>
      </a:accent2>
      <a:accent3>
        <a:srgbClr val="A5A5A5"/>
      </a:accent3>
      <a:accent4>
        <a:srgbClr val="2E481E"/>
      </a:accent4>
      <a:accent5>
        <a:srgbClr val="800000"/>
      </a:accent5>
      <a:accent6>
        <a:srgbClr val="323F4F"/>
      </a:accent6>
      <a:hlink>
        <a:srgbClr val="29401A"/>
      </a:hlink>
      <a:folHlink>
        <a:srgbClr val="C00000"/>
      </a:folHlink>
    </a:clrScheme>
    <a:fontScheme name="КОИРО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ОИРО2" id="{4BB1C634-15C3-4DD6-B97C-DFF39F42870C}" vid="{7019F9F6-4BBD-49F0-8A48-626BD501D53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33E0A40001E814E995471E0489B1028" ma:contentTypeVersion="1" ma:contentTypeDescription="Создание документа." ma:contentTypeScope="" ma:versionID="1ef7d38ec03c930eb334f4ee5131ff55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FCA6574-DAED-4768-99A5-B1CBEBF662D9}"/>
</file>

<file path=customXml/itemProps2.xml><?xml version="1.0" encoding="utf-8"?>
<ds:datastoreItem xmlns:ds="http://schemas.openxmlformats.org/officeDocument/2006/customXml" ds:itemID="{F1DC6BA8-5677-4A1C-8A26-F1487E39915E}"/>
</file>

<file path=customXml/itemProps3.xml><?xml version="1.0" encoding="utf-8"?>
<ds:datastoreItem xmlns:ds="http://schemas.openxmlformats.org/officeDocument/2006/customXml" ds:itemID="{FE3B4810-79B0-43C0-A636-A5349E9AF4EB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1626</TotalTime>
  <Words>628</Words>
  <Application>Microsoft Office PowerPoint</Application>
  <PresentationFormat>Экран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Constantia</vt:lpstr>
      <vt:lpstr>Garamond</vt:lpstr>
      <vt:lpstr>Times New Roman</vt:lpstr>
      <vt:lpstr>КОИРО2</vt:lpstr>
      <vt:lpstr>Нормативная база учителя истории</vt:lpstr>
      <vt:lpstr>Из указа президента  «О национальных целях и стратегических задачах развития Российской Федерации на период до 2024 года»</vt:lpstr>
      <vt:lpstr>Изменения в организации преподавания истории (ФГОС, ИКС)</vt:lpstr>
      <vt:lpstr>Нормативная база</vt:lpstr>
      <vt:lpstr>Региональные методические рекомендации </vt:lpstr>
      <vt:lpstr> КОНЦЕПЦИЯ ПРЕПОДАВАНИЯ  УЧЕБНОГО КУРСА «ИСТОРИЯ РОССИИ» В ОБРАЗОВАТЕЛЬНЫХ ОРГАНИЗАЦИЯХ РОССИЙСКОЙ ФЕДЕРАЦИИ, РЕАЛИЗУЮЩИХ ОСНОВНЫЕ ОБЩЕОБРАЗОВАТЕЛЬНЫЕ ПРОГРАММЫ.  Историко-культурный стандарт</vt:lpstr>
      <vt:lpstr>Общая структуру подготовки школьников по истории</vt:lpstr>
      <vt:lpstr>Содержательные линии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внеурочной деятельности по обществознанию</dc:title>
  <dc:creator>User</dc:creator>
  <cp:lastModifiedBy>USER</cp:lastModifiedBy>
  <cp:revision>90</cp:revision>
  <dcterms:created xsi:type="dcterms:W3CDTF">2019-03-15T07:41:58Z</dcterms:created>
  <dcterms:modified xsi:type="dcterms:W3CDTF">2021-02-08T10:39:07Z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0x010100533E0A40001E814E995471E0489B1028</vt:lpwstr>
  </property>
</Properties>
</file>