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3AF405-CD40-40FF-9461-B4D034ADF3D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AF4AF7-6C24-4D21-AB63-032E63E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AF405-CD40-40FF-9461-B4D034ADF3D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F4AF7-6C24-4D21-AB63-032E63E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AF405-CD40-40FF-9461-B4D034ADF3D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F4AF7-6C24-4D21-AB63-032E63E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AF405-CD40-40FF-9461-B4D034ADF3D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F4AF7-6C24-4D21-AB63-032E63E6AF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AF405-CD40-40FF-9461-B4D034ADF3D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F4AF7-6C24-4D21-AB63-032E63E6AF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AF405-CD40-40FF-9461-B4D034ADF3D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F4AF7-6C24-4D21-AB63-032E63E6AF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AF405-CD40-40FF-9461-B4D034ADF3D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F4AF7-6C24-4D21-AB63-032E63E6AF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AF405-CD40-40FF-9461-B4D034ADF3D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F4AF7-6C24-4D21-AB63-032E63E6AF9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AF405-CD40-40FF-9461-B4D034ADF3D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F4AF7-6C24-4D21-AB63-032E63E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3AF405-CD40-40FF-9461-B4D034ADF3D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F4AF7-6C24-4D21-AB63-032E63E6AF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3AF405-CD40-40FF-9461-B4D034ADF3D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AF4AF7-6C24-4D21-AB63-032E63E6AF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3AF405-CD40-40FF-9461-B4D034ADF3D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AF4AF7-6C24-4D21-AB63-032E63E6AF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ethe.de/ins/ru/ru/spr/ts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80920" cy="2673642"/>
          </a:xfrm>
        </p:spPr>
        <p:txBody>
          <a:bodyPr>
            <a:normAutofit fontScale="90000"/>
          </a:bodyPr>
          <a:lstStyle/>
          <a:p>
            <a:r>
              <a:rPr lang="de-DE" sz="3600" cap="all" dirty="0" smtClean="0">
                <a:effectLst/>
                <a:latin typeface="Bookman Old Style" pitchFamily="18" charset="0"/>
              </a:rPr>
              <a:t>STIPENDIENPROGRAMM FÜR AUSZUBILDENDE AN </a:t>
            </a:r>
            <a:r>
              <a:rPr lang="de-DE" sz="3600" cap="all" dirty="0" smtClean="0">
                <a:effectLst/>
                <a:latin typeface="Bookman Old Style" pitchFamily="18" charset="0"/>
              </a:rPr>
              <a:t>BERUFSSCHULEN</a:t>
            </a:r>
            <a:r>
              <a:rPr lang="ru-RU" sz="3600" cap="all" dirty="0" smtClean="0">
                <a:effectLst/>
                <a:latin typeface="Bookman Old Style" pitchFamily="18" charset="0"/>
              </a:rPr>
              <a:t>/</a:t>
            </a:r>
            <a:br>
              <a:rPr lang="ru-RU" sz="3600" cap="all" dirty="0" smtClean="0">
                <a:effectLst/>
                <a:latin typeface="Bookman Old Style" pitchFamily="18" charset="0"/>
              </a:rPr>
            </a:br>
            <a:r>
              <a:rPr lang="ru-RU" sz="3600" cap="all" dirty="0" smtClean="0">
                <a:effectLst/>
                <a:latin typeface="Bookman Old Style" pitchFamily="18" charset="0"/>
              </a:rPr>
              <a:t>СТИПЕНДИАЛЬНАЯ ПРОГРАММА ДЛЯ СТУДЕНТОВ </a:t>
            </a:r>
            <a:r>
              <a:rPr lang="ru-RU" sz="3600" cap="all" dirty="0" smtClean="0">
                <a:effectLst/>
                <a:latin typeface="Bookman Old Style" pitchFamily="18" charset="0"/>
              </a:rPr>
              <a:t>КОЛЛЕДЖЕЙ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772400" cy="1440160"/>
          </a:xfrm>
        </p:spPr>
        <p:txBody>
          <a:bodyPr>
            <a:normAutofit fontScale="92500" lnSpcReduction="20000"/>
          </a:bodyPr>
          <a:lstStyle/>
          <a:p>
            <a:r>
              <a:rPr lang="de-DE" b="1" cap="all" dirty="0" smtClean="0"/>
              <a:t>START IN DEN BERUF. MEIN PRAKTIKUM IN </a:t>
            </a:r>
            <a:r>
              <a:rPr lang="de-DE" b="1" cap="all" dirty="0" smtClean="0"/>
              <a:t>DEUTSCHLAND</a:t>
            </a:r>
            <a:r>
              <a:rPr lang="ru-RU" b="1" cap="all" dirty="0" smtClean="0"/>
              <a:t>/</a:t>
            </a:r>
          </a:p>
          <a:p>
            <a:r>
              <a:rPr lang="ru-RU" b="1" cap="all" dirty="0" smtClean="0"/>
              <a:t>СТАРТ В ПРОФЕССИЮ. </a:t>
            </a:r>
            <a:endParaRPr lang="ru-RU" b="1" cap="all" dirty="0" smtClean="0"/>
          </a:p>
          <a:p>
            <a:r>
              <a:rPr lang="ru-RU" b="1" cap="all" dirty="0" smtClean="0"/>
              <a:t>МОЯ </a:t>
            </a:r>
            <a:r>
              <a:rPr lang="ru-RU" b="1" cap="all" dirty="0" smtClean="0"/>
              <a:t>ПРАКТИКА В ГЕРМАНИИ</a:t>
            </a:r>
          </a:p>
          <a:p>
            <a:endParaRPr lang="de-DE" b="1" cap="all" dirty="0" smtClean="0"/>
          </a:p>
          <a:p>
            <a:endParaRPr lang="ru-RU" dirty="0"/>
          </a:p>
        </p:txBody>
      </p:sp>
      <p:pic>
        <p:nvPicPr>
          <p:cNvPr id="25602" name="Picture 2" descr="https://sova.news/wp-content/uploads/2018/02/German_Flag-1000x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933056"/>
            <a:ext cx="1928664" cy="1155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sz="2800" b="1" u="sng" dirty="0" smtClean="0"/>
              <a:t>Studium</a:t>
            </a:r>
            <a:endParaRPr lang="ru-RU" sz="2800" b="1" u="sng" dirty="0" smtClean="0"/>
          </a:p>
          <a:p>
            <a:pPr lvl="0"/>
            <a:r>
              <a:rPr lang="ru-RU" sz="2800" dirty="0" smtClean="0"/>
              <a:t>посещать колледж в Германии</a:t>
            </a:r>
          </a:p>
          <a:p>
            <a:pPr lvl="0"/>
            <a:r>
              <a:rPr lang="ru-RU" sz="2800" dirty="0" smtClean="0"/>
              <a:t>подготовиться к получению высшего образования в Германии</a:t>
            </a:r>
          </a:p>
          <a:p>
            <a:pPr lvl="0"/>
            <a:r>
              <a:rPr lang="ru-RU" sz="2800" dirty="0" smtClean="0"/>
              <a:t>получить высшее образование в немецкоязычной стране</a:t>
            </a:r>
          </a:p>
          <a:p>
            <a:pPr lvl="0"/>
            <a:r>
              <a:rPr lang="ru-RU" sz="2800" dirty="0" smtClean="0"/>
              <a:t>получить высшее образование или вести научную деятельность в Германии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Bookman Old Style" pitchFamily="18" charset="0"/>
              </a:rPr>
              <a:t>Вы хотели бы </a:t>
            </a:r>
            <a:r>
              <a:rPr lang="de-DE" sz="4000" dirty="0" smtClean="0">
                <a:effectLst/>
                <a:latin typeface="Bookman Old Style" pitchFamily="18" charset="0"/>
              </a:rPr>
              <a:t>… </a:t>
            </a:r>
            <a:endParaRPr lang="ru-RU" sz="4000" dirty="0">
              <a:effectLst/>
              <a:latin typeface="Bookman Old Style" pitchFamily="18" charset="0"/>
            </a:endParaRPr>
          </a:p>
        </p:txBody>
      </p:sp>
      <p:pic>
        <p:nvPicPr>
          <p:cNvPr id="41986" name="Picture 2" descr="https://autogear.ru/misc/i/gallery/47027/2335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869160"/>
            <a:ext cx="359338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800" b="1" u="sng" dirty="0" smtClean="0"/>
              <a:t>Arbeit </a:t>
            </a:r>
            <a:endParaRPr lang="ru-RU" sz="2800" b="1" u="sng" dirty="0" smtClean="0"/>
          </a:p>
          <a:p>
            <a:pPr lvl="0"/>
            <a:r>
              <a:rPr lang="ru-RU" sz="2800" dirty="0" smtClean="0"/>
              <a:t>подать заявку на работу в качестве </a:t>
            </a:r>
            <a:r>
              <a:rPr lang="ru-RU" sz="2800" dirty="0" err="1" smtClean="0"/>
              <a:t>Au-Pair</a:t>
            </a:r>
            <a:r>
              <a:rPr lang="ru-RU" sz="2800" dirty="0" smtClean="0"/>
              <a:t> в Германии</a:t>
            </a:r>
          </a:p>
          <a:p>
            <a:pPr lvl="0"/>
            <a:r>
              <a:rPr lang="ru-RU" sz="2800" dirty="0" smtClean="0"/>
              <a:t>подготовиться к работе в сфере медицины в Германии</a:t>
            </a:r>
          </a:p>
          <a:p>
            <a:pPr lvl="0"/>
            <a:r>
              <a:rPr lang="ru-RU" sz="2800" dirty="0" smtClean="0"/>
              <a:t>преподавать в школе в Германии</a:t>
            </a:r>
          </a:p>
          <a:p>
            <a:pPr>
              <a:buNone/>
            </a:pPr>
            <a:r>
              <a:rPr lang="de-DE" sz="2800" b="1" u="sng" dirty="0" smtClean="0"/>
              <a:t>Aufenthaltsgenehmigung, </a:t>
            </a:r>
            <a:endParaRPr lang="ru-RU" sz="2800" b="1" u="sng" dirty="0" smtClean="0"/>
          </a:p>
          <a:p>
            <a:pPr>
              <a:buNone/>
            </a:pPr>
            <a:r>
              <a:rPr lang="de-DE" sz="2800" b="1" u="sng" dirty="0" smtClean="0"/>
              <a:t>öffentlich leben und </a:t>
            </a:r>
            <a:r>
              <a:rPr lang="de-DE" sz="2800" b="1" u="sng" dirty="0" smtClean="0"/>
              <a:t>arbeiten in Deutschland</a:t>
            </a:r>
            <a:endParaRPr lang="ru-RU" sz="2800" b="1" u="sng" dirty="0" smtClean="0"/>
          </a:p>
          <a:p>
            <a:pPr lvl="0"/>
            <a:r>
              <a:rPr lang="ru-RU" sz="2800" dirty="0" smtClean="0"/>
              <a:t>о</a:t>
            </a:r>
            <a:r>
              <a:rPr lang="ru-RU" sz="2800" dirty="0" smtClean="0"/>
              <a:t>фициально жить </a:t>
            </a:r>
            <a:r>
              <a:rPr lang="ru-RU" sz="2800" dirty="0" smtClean="0"/>
              <a:t>и работать в Германии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Bookman Old Style" pitchFamily="18" charset="0"/>
              </a:rPr>
              <a:t>Вы хотели бы </a:t>
            </a:r>
            <a:r>
              <a:rPr lang="de-DE" sz="4000" dirty="0" smtClean="0">
                <a:effectLst/>
                <a:latin typeface="Bookman Old Style" pitchFamily="18" charset="0"/>
              </a:rPr>
              <a:t>… </a:t>
            </a:r>
            <a:endParaRPr lang="ru-RU" sz="4000" dirty="0">
              <a:effectLst/>
              <a:latin typeface="Bookman Old Style" pitchFamily="18" charset="0"/>
            </a:endParaRPr>
          </a:p>
        </p:txBody>
      </p:sp>
      <p:pic>
        <p:nvPicPr>
          <p:cNvPr id="40962" name="Picture 2" descr="https://viza-club.ru/wp-content/uploads/rabota-v-germanii-po-rabochey-v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2656"/>
            <a:ext cx="3260304" cy="1630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700809"/>
            <a:ext cx="7848872" cy="3168351"/>
          </a:xfrm>
        </p:spPr>
        <p:txBody>
          <a:bodyPr/>
          <a:lstStyle/>
          <a:p>
            <a:r>
              <a:rPr lang="ru-RU" sz="2800" dirty="0" smtClean="0"/>
              <a:t>Гёте-Институт в России объявляет конкурсный отбор для студентов колледжей Российской Федерации, обучающихся по профессии пекарь-кондитер и изучающих немецкий язык, для прохождения производственной практики в Германии</a:t>
            </a:r>
            <a:r>
              <a:rPr lang="ru-RU" dirty="0" smtClean="0"/>
              <a:t>.</a:t>
            </a:r>
            <a:r>
              <a:rPr lang="ru-RU" sz="2800" cap="all" dirty="0" smtClean="0"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Стипендиальная программа для студентов колледжей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38914" name="Picture 2" descr="Â© ikonoklast_hh - Fotoli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25144"/>
            <a:ext cx="410445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44616"/>
          </a:xfrm>
        </p:spPr>
        <p:txBody>
          <a:bodyPr>
            <a:noAutofit/>
          </a:bodyPr>
          <a:lstStyle/>
          <a:p>
            <a:r>
              <a:rPr lang="ru-RU" sz="2200" dirty="0" smtClean="0"/>
              <a:t>Участвовать в программе «Старт в профессию. Моя практика в Германии» могут студенты колледжей </a:t>
            </a:r>
            <a:r>
              <a:rPr lang="ru-RU" sz="2200" b="1" dirty="0" smtClean="0"/>
              <a:t>2-3 курса</a:t>
            </a:r>
            <a:r>
              <a:rPr lang="ru-RU" sz="2200" dirty="0" smtClean="0"/>
              <a:t>, осваивающие профессию </a:t>
            </a:r>
            <a:r>
              <a:rPr lang="ru-RU" sz="2200" b="1" dirty="0" smtClean="0"/>
              <a:t>пекарь-кондитер,</a:t>
            </a:r>
            <a:r>
              <a:rPr lang="ru-RU" sz="2200" dirty="0" smtClean="0"/>
              <a:t> при соблюдении следующих условий:</a:t>
            </a:r>
            <a:br>
              <a:rPr lang="ru-RU" sz="2200" dirty="0" smtClean="0"/>
            </a:br>
            <a:r>
              <a:rPr lang="ru-RU" sz="2200" dirty="0" smtClean="0"/>
              <a:t>- владение </a:t>
            </a:r>
            <a:r>
              <a:rPr lang="ru-RU" sz="2200" dirty="0" smtClean="0"/>
              <a:t>немецким языком на уровне </a:t>
            </a:r>
            <a:r>
              <a:rPr lang="ru-RU" sz="2200" dirty="0" smtClean="0"/>
              <a:t>А1-А2;</a:t>
            </a:r>
          </a:p>
          <a:p>
            <a:pPr>
              <a:buNone/>
            </a:pPr>
            <a:r>
              <a:rPr lang="ru-RU" sz="2200" dirty="0" smtClean="0"/>
              <a:t>   - высокий </a:t>
            </a:r>
            <a:r>
              <a:rPr lang="ru-RU" sz="2200" dirty="0" smtClean="0"/>
              <a:t>уровень мотивации для стажировки в </a:t>
            </a:r>
            <a:r>
              <a:rPr lang="ru-RU" sz="2200" dirty="0" smtClean="0"/>
              <a:t>Германии;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отличные </a:t>
            </a:r>
            <a:r>
              <a:rPr lang="ru-RU" sz="2200" dirty="0" smtClean="0"/>
              <a:t>результаты обучения по профильным </a:t>
            </a:r>
            <a:r>
              <a:rPr lang="ru-RU" sz="2200" dirty="0" smtClean="0"/>
              <a:t>дисциплинам;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письменное </a:t>
            </a:r>
            <a:r>
              <a:rPr lang="ru-RU" sz="2200" dirty="0" smtClean="0"/>
              <a:t>согласие родителей или </a:t>
            </a:r>
            <a:r>
              <a:rPr lang="ru-RU" sz="2200" dirty="0" smtClean="0"/>
              <a:t>опекунов;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участие </a:t>
            </a:r>
            <a:r>
              <a:rPr lang="ru-RU" sz="2200" dirty="0" smtClean="0"/>
              <a:t>в </a:t>
            </a:r>
            <a:r>
              <a:rPr lang="ru-RU" sz="2200" dirty="0" smtClean="0"/>
              <a:t>собеседовании;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обязательное </a:t>
            </a:r>
            <a:r>
              <a:rPr lang="ru-RU" sz="2200" dirty="0" smtClean="0"/>
              <a:t>участие в полной программе подготовки для прохождения стажировки в Германии.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  <a:latin typeface="Bookman Old Style" pitchFamily="18" charset="0"/>
              </a:rPr>
              <a:t>Условия участия:</a:t>
            </a:r>
            <a:endParaRPr lang="ru-RU" dirty="0"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000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4000" b="1" dirty="0" smtClean="0"/>
              <a:t>Подать заявку 10.12.2018 </a:t>
            </a:r>
            <a:r>
              <a:rPr lang="ru-RU" sz="4000" b="1" dirty="0" smtClean="0"/>
              <a:t>- 31.01.2019</a:t>
            </a:r>
            <a:endParaRPr lang="ru-RU" sz="4000" dirty="0" smtClean="0"/>
          </a:p>
          <a:p>
            <a:r>
              <a:rPr lang="ru-RU" sz="4000" b="1" dirty="0" smtClean="0"/>
              <a:t>Подготовить документы</a:t>
            </a:r>
          </a:p>
          <a:p>
            <a:pPr>
              <a:buNone/>
            </a:pPr>
            <a:r>
              <a:rPr lang="ru-RU" sz="4000" dirty="0" smtClean="0"/>
              <a:t>- </a:t>
            </a:r>
            <a:r>
              <a:rPr lang="ru-RU" sz="4000" dirty="0" smtClean="0"/>
              <a:t>заполнить формуляр </a:t>
            </a:r>
            <a:endParaRPr lang="ru-RU" sz="4000" dirty="0" smtClean="0"/>
          </a:p>
          <a:p>
            <a:pPr lvl="0">
              <a:buNone/>
            </a:pPr>
            <a:r>
              <a:rPr lang="ru-RU" sz="4000" dirty="0" smtClean="0"/>
              <a:t>- автобиография</a:t>
            </a:r>
          </a:p>
          <a:p>
            <a:pPr>
              <a:buNone/>
            </a:pPr>
            <a:r>
              <a:rPr lang="ru-RU" sz="4000" dirty="0" smtClean="0"/>
              <a:t>- фото</a:t>
            </a:r>
          </a:p>
          <a:p>
            <a:pPr lvl="0">
              <a:buNone/>
            </a:pPr>
            <a:r>
              <a:rPr lang="ru-RU" sz="4000" dirty="0" smtClean="0"/>
              <a:t>- почему </a:t>
            </a:r>
            <a:r>
              <a:rPr lang="ru-RU" sz="4000" dirty="0" smtClean="0"/>
              <a:t>Вы хотите принять участие в программе «Старт в профессию. Моя практика в Германии</a:t>
            </a:r>
            <a:r>
              <a:rPr lang="ru-RU" sz="4000" dirty="0" smtClean="0"/>
              <a:t>»?</a:t>
            </a:r>
          </a:p>
          <a:p>
            <a:pPr>
              <a:buNone/>
            </a:pPr>
            <a:r>
              <a:rPr lang="ru-RU" sz="4000" dirty="0" smtClean="0"/>
              <a:t>- заявление-согласие родителей</a:t>
            </a:r>
          </a:p>
          <a:p>
            <a:pPr lvl="0">
              <a:buNone/>
            </a:pPr>
            <a:r>
              <a:rPr lang="ru-RU" sz="4000" dirty="0" smtClean="0"/>
              <a:t>- документ</a:t>
            </a:r>
            <a:r>
              <a:rPr lang="ru-RU" sz="4000" dirty="0" smtClean="0"/>
              <a:t>, подтверждающий успеваемость в колледже (справка с подписью директора и печатью)</a:t>
            </a:r>
          </a:p>
          <a:p>
            <a:pPr lvl="0">
              <a:buNone/>
            </a:pPr>
            <a:r>
              <a:rPr lang="ru-RU" sz="4000" dirty="0" smtClean="0"/>
              <a:t>- документы</a:t>
            </a:r>
            <a:r>
              <a:rPr lang="ru-RU" sz="4000" dirty="0" smtClean="0"/>
              <a:t>, подтверждающие участие в городских, региональных, межрегиональных и международных олимпиадах, конкурсах</a:t>
            </a:r>
          </a:p>
          <a:p>
            <a:pPr lvl="0">
              <a:buNone/>
            </a:pPr>
            <a:r>
              <a:rPr lang="ru-RU" sz="4000" dirty="0" smtClean="0"/>
              <a:t>- сертификат </a:t>
            </a:r>
            <a:r>
              <a:rPr lang="ru-RU" sz="4000" dirty="0" smtClean="0"/>
              <a:t>о знании немецкого языка </a:t>
            </a:r>
            <a:r>
              <a:rPr lang="ru-RU" sz="4000" dirty="0" smtClean="0"/>
              <a:t>А1-А2</a:t>
            </a:r>
          </a:p>
          <a:p>
            <a:pPr>
              <a:buNone/>
            </a:pPr>
            <a:r>
              <a:rPr lang="ru-RU" sz="4000" dirty="0" smtClean="0"/>
              <a:t>- загранпаспорт</a:t>
            </a:r>
            <a:endParaRPr lang="ru-RU" sz="4000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effectLst/>
                <a:latin typeface="Bookman Old Style" pitchFamily="18" charset="0"/>
              </a:rPr>
              <a:t>Для участия в конкурсном отборе необходимо:</a:t>
            </a:r>
            <a:endParaRPr lang="ru-RU" sz="4000" dirty="0">
              <a:effectLst/>
              <a:latin typeface="Bookman Old Style" pitchFamily="18" charset="0"/>
            </a:endParaRPr>
          </a:p>
        </p:txBody>
      </p:sp>
      <p:pic>
        <p:nvPicPr>
          <p:cNvPr id="36866" name="Picture 2" descr="http://www.creditcardflyers.com/wp/credit-card-news/wp-content/uploads/2009/11/14967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836712"/>
            <a:ext cx="1807706" cy="2259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92696"/>
            <a:ext cx="8064896" cy="2088232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Снять видеоролик на немецком языке </a:t>
            </a:r>
            <a:r>
              <a:rPr lang="ru-RU" sz="2200" b="1" dirty="0" smtClean="0"/>
              <a:t>(о себе, профессии, целях) </a:t>
            </a:r>
            <a:r>
              <a:rPr lang="ru-RU" sz="2200" b="1" dirty="0" smtClean="0"/>
              <a:t>и загрузить </a:t>
            </a:r>
            <a:r>
              <a:rPr lang="ru-RU" sz="2200" b="1" dirty="0" smtClean="0"/>
              <a:t>видеоролик на </a:t>
            </a:r>
            <a:r>
              <a:rPr lang="de-DE" sz="2200" b="1" dirty="0" smtClean="0"/>
              <a:t>Y</a:t>
            </a:r>
            <a:r>
              <a:rPr lang="ru-RU" sz="2200" b="1" dirty="0" err="1" smtClean="0"/>
              <a:t>ouTube</a:t>
            </a:r>
            <a:endParaRPr lang="ru-RU" sz="2200" b="1" dirty="0" smtClean="0"/>
          </a:p>
          <a:p>
            <a:r>
              <a:rPr lang="ru-RU" sz="2200" b="1" dirty="0" smtClean="0"/>
              <a:t>Пройти </a:t>
            </a:r>
            <a:r>
              <a:rPr lang="ru-RU" sz="2200" b="1" dirty="0" err="1" smtClean="0"/>
              <a:t>онлайн-собеседование</a:t>
            </a:r>
            <a:r>
              <a:rPr lang="ru-RU" sz="2200" b="1" dirty="0" smtClean="0"/>
              <a:t> </a:t>
            </a:r>
            <a:r>
              <a:rPr lang="ru-RU" sz="2200" b="1" dirty="0" smtClean="0"/>
              <a:t>01.02.2019 – 15.02.2019</a:t>
            </a:r>
          </a:p>
          <a:p>
            <a:endParaRPr lang="ru-RU" dirty="0"/>
          </a:p>
        </p:txBody>
      </p:sp>
      <p:pic>
        <p:nvPicPr>
          <p:cNvPr id="43010" name="Picture 2" descr="http://contentomania.ru/wp-content/uploads/2018/02/97df92aedbc8f6ce1e52c8ffb33fcc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4091608" cy="3068706"/>
          </a:xfrm>
          <a:prstGeom prst="rect">
            <a:avLst/>
          </a:prstGeom>
          <a:noFill/>
        </p:spPr>
      </p:pic>
      <p:pic>
        <p:nvPicPr>
          <p:cNvPr id="43012" name="Picture 4" descr="https://s.appleinsider.ru/2015/10/pic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24944"/>
            <a:ext cx="4278963" cy="2674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266429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Протестировать </a:t>
            </a:r>
            <a:r>
              <a:rPr lang="ru-RU" sz="2400" b="1" dirty="0" smtClean="0"/>
              <a:t>свои знания немецкого языка с помощью </a:t>
            </a:r>
            <a:r>
              <a:rPr lang="ru-RU" sz="2400" b="1" dirty="0" err="1" smtClean="0"/>
              <a:t>онлайн-теста</a:t>
            </a:r>
            <a:r>
              <a:rPr lang="ru-RU" sz="2400" b="1" dirty="0" smtClean="0"/>
              <a:t> на сайте Гёте-Института:</a:t>
            </a:r>
          </a:p>
          <a:p>
            <a:pPr>
              <a:buNone/>
            </a:pPr>
            <a:r>
              <a:rPr lang="ru-RU" sz="2400" b="1" u="sng" dirty="0" smtClean="0">
                <a:hlinkClick r:id="rId2"/>
              </a:rPr>
              <a:t>https</a:t>
            </a:r>
            <a:r>
              <a:rPr lang="ru-RU" sz="2400" b="1" u="sng" dirty="0" smtClean="0">
                <a:hlinkClick r:id="rId2"/>
              </a:rPr>
              <a:t>://www.goethe.de/ins/ru/ru/spr/tsd.html</a:t>
            </a:r>
            <a:r>
              <a:rPr lang="de-DE" sz="2400" b="1" dirty="0" smtClean="0"/>
              <a:t> </a:t>
            </a:r>
            <a:endParaRPr lang="ru-RU" sz="2400" b="1" dirty="0" smtClean="0"/>
          </a:p>
          <a:p>
            <a:r>
              <a:rPr lang="ru-RU" sz="2400" b="1" dirty="0" smtClean="0"/>
              <a:t>Пройти дистанционное обучение (курсы </a:t>
            </a:r>
            <a:r>
              <a:rPr lang="ru-RU" sz="2400" b="1" dirty="0" smtClean="0"/>
              <a:t>немецкого языка, предметно-языковой </a:t>
            </a:r>
            <a:r>
              <a:rPr lang="ru-RU" sz="2400" b="1" dirty="0" err="1" smtClean="0"/>
              <a:t>онлайн-модуль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онлайн-модуль</a:t>
            </a:r>
            <a:r>
              <a:rPr lang="ru-RU" sz="2400" b="1" dirty="0" smtClean="0"/>
              <a:t> по межкультурной </a:t>
            </a:r>
            <a:r>
              <a:rPr lang="ru-RU" sz="2400" b="1" dirty="0" smtClean="0"/>
              <a:t>коммуникации) </a:t>
            </a:r>
            <a:r>
              <a:rPr lang="ru-RU" sz="2400" b="1" u="sng" dirty="0" smtClean="0"/>
              <a:t>                       </a:t>
            </a:r>
            <a:endParaRPr lang="ru-RU" sz="2400" b="1" dirty="0" smtClean="0"/>
          </a:p>
          <a:p>
            <a:r>
              <a:rPr lang="ru-RU" sz="2400" b="1" dirty="0" smtClean="0"/>
              <a:t>Стажировка</a:t>
            </a:r>
            <a:r>
              <a:rPr lang="ru-RU" sz="2400" b="1" dirty="0" smtClean="0"/>
              <a:t> в одной из пекарен в </a:t>
            </a:r>
            <a:r>
              <a:rPr lang="ru-RU" sz="2400" b="1" dirty="0" smtClean="0"/>
              <a:t>Берлине (ориентировочно</a:t>
            </a:r>
            <a:r>
              <a:rPr lang="ru-RU" sz="2400" b="1" dirty="0" smtClean="0"/>
              <a:t> </a:t>
            </a:r>
            <a:r>
              <a:rPr lang="ru-RU" sz="2400" b="1" dirty="0" smtClean="0"/>
              <a:t>ноябрь </a:t>
            </a:r>
            <a:r>
              <a:rPr lang="ru-RU" sz="2400" b="1" dirty="0" smtClean="0"/>
              <a:t>2019 </a:t>
            </a:r>
            <a:r>
              <a:rPr lang="ru-RU" sz="2400" b="1" dirty="0" smtClean="0"/>
              <a:t>г.)</a:t>
            </a:r>
            <a:endParaRPr lang="ru-RU" sz="2400" b="1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4034" name="Picture 2" descr="https://www.1obl.ru/upload/medialibrary/22b/22b1057deb666bdd3d6be8867e547d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3862463" cy="2172635"/>
          </a:xfrm>
          <a:prstGeom prst="rect">
            <a:avLst/>
          </a:prstGeom>
          <a:noFill/>
        </p:spPr>
      </p:pic>
      <p:pic>
        <p:nvPicPr>
          <p:cNvPr id="44038" name="Picture 6" descr="http://www.finsettings.com/uploads/posts/2016-01/1452819137_-idei-dlya-zhensch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73016"/>
            <a:ext cx="3149774" cy="275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effectLst/>
                <a:latin typeface="Bookman Old Style" pitchFamily="18" charset="0"/>
              </a:rPr>
              <a:t>Danke für Ihre Aufmerksamkeit!/</a:t>
            </a:r>
            <a:br>
              <a:rPr lang="de-DE" sz="4000" dirty="0" smtClean="0">
                <a:effectLst/>
                <a:latin typeface="Bookman Old Style" pitchFamily="18" charset="0"/>
              </a:rPr>
            </a:br>
            <a:r>
              <a:rPr lang="ru-RU" sz="4000" dirty="0" smtClean="0">
                <a:effectLst/>
                <a:latin typeface="Bookman Old Style" pitchFamily="18" charset="0"/>
              </a:rPr>
              <a:t>Спасибо за Ваше внимание!</a:t>
            </a:r>
            <a:endParaRPr lang="ru-RU" sz="4000" dirty="0">
              <a:effectLst/>
              <a:latin typeface="Bookman Old Style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516216" y="5821234"/>
            <a:ext cx="2267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Мазурова Ю.Н.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ОГБПОУ «КТЭК» 2019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6758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Институт имени Гёте – это </a:t>
            </a:r>
            <a:r>
              <a:rPr lang="ru-RU" sz="2400" dirty="0" smtClean="0"/>
              <a:t>германская неправительственная организация, </a:t>
            </a:r>
            <a:r>
              <a:rPr lang="ru-RU" sz="2400" dirty="0" smtClean="0"/>
              <a:t>задачей которой является </a:t>
            </a:r>
            <a:r>
              <a:rPr lang="ru-RU" sz="2400" dirty="0" smtClean="0"/>
              <a:t>популяризация немецкого языка за </a:t>
            </a:r>
            <a:r>
              <a:rPr lang="ru-RU" sz="2400" dirty="0" smtClean="0"/>
              <a:t>рубежом и содействие международному культурному сотрудничеству. </a:t>
            </a:r>
          </a:p>
          <a:p>
            <a:r>
              <a:rPr lang="ru-RU" sz="2400" dirty="0" smtClean="0"/>
              <a:t>Наиболее важной задачей является обучение немецкому языку как иностранному. Также целью  Гёте-Института является усиление межкультурного взаимодействия с Германией. 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effectLst/>
                <a:latin typeface="Bookman Old Style" pitchFamily="18" charset="0"/>
              </a:rPr>
              <a:t>Goethe-Institut</a:t>
            </a:r>
            <a:endParaRPr lang="ru-RU" sz="4000" dirty="0">
              <a:effectLst/>
              <a:latin typeface="Bookman Old Style" pitchFamily="18" charset="0"/>
            </a:endParaRPr>
          </a:p>
        </p:txBody>
      </p:sp>
      <p:pic>
        <p:nvPicPr>
          <p:cNvPr id="1026" name="Picture 2" descr="https://www.deutschland.de/sites/default/files/styles/crop_page/public/media/image/Goethe-Institut_Logo_2000.jpg?itok=T8mmfY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941168"/>
            <a:ext cx="3455137" cy="159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rm-content.s3.amazonaws.com/56b1e85fbded6b087a6afc21/706690/upload-17ec4800-1092-11e7-a310-3ba603b892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713940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5805264"/>
            <a:ext cx="3869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Гёте-Институт в Москве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378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u="sng" cap="all" dirty="0" smtClean="0"/>
              <a:t>ЭЛЕМЕНТАРНЫЕ </a:t>
            </a:r>
            <a:r>
              <a:rPr lang="ru-RU" sz="1600" b="1" u="sng" cap="all" dirty="0" smtClean="0"/>
              <a:t>ЗНАНИЯ НЕМЕЦКОГО </a:t>
            </a:r>
            <a:r>
              <a:rPr lang="ru-RU" sz="1600" b="1" u="sng" cap="all" dirty="0" smtClean="0"/>
              <a:t>ЯЗЫКА</a:t>
            </a:r>
          </a:p>
          <a:p>
            <a:r>
              <a:rPr lang="ru-RU" sz="1600" b="1" dirty="0" smtClean="0"/>
              <a:t>A1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Вы можете продемонстрировать знание языка на начальном уровне, т.е. понимать простые обиходные фразы, необходимые для удовлетворения конкретных повседневных потребностей. Уметь представить себя и других лиц, задавать вопросы, касающиеся окружающих Вас людей, например о том, где они живут, кого они знают и чем владеют. Поддерживать элементарную беседу, если собеседник говорит четко, медленно и настроен доброжелательно.</a:t>
            </a:r>
            <a:r>
              <a:rPr lang="ru-RU" sz="1600" b="1" dirty="0" smtClean="0"/>
              <a:t> </a:t>
            </a:r>
            <a:endParaRPr lang="ru-RU" sz="1600" b="1" dirty="0" smtClean="0"/>
          </a:p>
          <a:p>
            <a:r>
              <a:rPr lang="ru-RU" sz="1600" b="1" dirty="0" smtClean="0"/>
              <a:t>A2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Вы можете понимать отдельные предложения и часто употребляемые фразы, касающиеся конкретных аспектов повседневной жизни (напр. несложную информацию о Вашем собеседнике, его семье, покупках, ближайшем окружении и работе). Поддерживать беседу, основанную на обмене простейшей информацией о повседневных житейских делах. Рассказать в простых выражениях о Вашем происхождении, образовании, ближайшем окружении и элементарных бытовых 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Bookman Old Style" pitchFamily="18" charset="0"/>
              </a:rPr>
              <a:t>Уровни </a:t>
            </a:r>
            <a:r>
              <a:rPr lang="ru-RU" sz="2800" dirty="0" smtClean="0">
                <a:effectLst/>
                <a:latin typeface="Bookman Old Style" pitchFamily="18" charset="0"/>
              </a:rPr>
              <a:t>владения иностранным языком согласно «Общеевропейским компетенциям владения иностранным языком»</a:t>
            </a:r>
            <a:endParaRPr lang="ru-RU" sz="2800" dirty="0">
              <a:effectLst/>
              <a:latin typeface="Bookman Old Style" pitchFamily="18" charset="0"/>
            </a:endParaRPr>
          </a:p>
        </p:txBody>
      </p:sp>
      <p:pic>
        <p:nvPicPr>
          <p:cNvPr id="35842" name="Picture 2" descr="http://www.utahkoi.com/Animated%20g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3" y="1340768"/>
            <a:ext cx="1040565" cy="1109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4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cap="all" dirty="0" smtClean="0"/>
              <a:t>САМОСТОЯТЕЛЬНАЯ РЕЧЕВАЯ </a:t>
            </a:r>
            <a:r>
              <a:rPr lang="ru-RU" b="1" u="sng" cap="all" dirty="0" smtClean="0"/>
              <a:t>ДЕЯТЕЛЬНОСТЬ</a:t>
            </a:r>
          </a:p>
          <a:p>
            <a:r>
              <a:rPr lang="ru-RU" b="1" dirty="0" smtClean="0"/>
              <a:t>B1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 можете понимать основные мысли высказывания на знакомую Вам тему, связанную с работой, учебой, досугом и т.д. Объясняться в различных ситуациях, возникающих во время пребывания в стране изучаемого языка. Составлять связные сообщения на известные и интересующие Вас темы. Описывать впечатления, события, мечты, надежды, стремления, излагать взгляды, кратко обосновывать свое мнение и объяснять свою точку зрения.</a:t>
            </a:r>
            <a:r>
              <a:rPr lang="ru-RU" b="1" dirty="0" smtClean="0"/>
              <a:t> </a:t>
            </a:r>
            <a:endParaRPr lang="ru-RU" b="1" dirty="0" smtClean="0"/>
          </a:p>
          <a:p>
            <a:r>
              <a:rPr lang="ru-RU" b="1" dirty="0" smtClean="0"/>
              <a:t>B2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 можете понимать основное содержание сложных текстов на абстрактные и конкретные темы, а также ход дискуссии, связанной с Вашей профессиональной деятельностью. Говорить без подготовки и достаточно бегло, тем самым создавая условия для того, чтобы общение с носителями языка происходило без существенных затруднений с обеих сторон. Ясно и подробно высказываться по широкому кругу тем, излагать свою точку зрения по актуальным вопросам, описывать потенциальные преимущества и недостатки разных вариантов предполагаемой деятельности.</a:t>
            </a:r>
            <a:endParaRPr lang="ru-RU" dirty="0"/>
          </a:p>
        </p:txBody>
      </p:sp>
      <p:pic>
        <p:nvPicPr>
          <p:cNvPr id="34818" name="Picture 2" descr="https://rehabreviews.com.au/wp-content/uploads/2018/08/Sharing-Good-News-of-Recover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229200"/>
            <a:ext cx="1422213" cy="147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cap="all" dirty="0" smtClean="0"/>
              <a:t>КОМПЕТЕНТНОЕ ИСПОЛЬЗОВАНИЕ </a:t>
            </a:r>
            <a:r>
              <a:rPr lang="ru-RU" b="1" u="sng" cap="all" dirty="0" smtClean="0"/>
              <a:t>ЯЗЫКА</a:t>
            </a:r>
          </a:p>
          <a:p>
            <a:r>
              <a:rPr lang="ru-RU" b="1" dirty="0" smtClean="0"/>
              <a:t>C1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 можете понимать объемные сложные тексты разнообразной тематики и распознавать скрытые компоненты значения. Говорить без подготовки в быстром темпе, не испытывая затруднений с подбором слов и выражений. Гибко и эффективно использовать язык в общественной жизни, учебе и профессиональной деятельности. Четко, подробно и логично высказываться по сложным темам, умело используя различные средства организации текста.</a:t>
            </a:r>
            <a:r>
              <a:rPr lang="ru-RU" b="1" dirty="0" smtClean="0"/>
              <a:t> </a:t>
            </a:r>
            <a:endParaRPr lang="ru-RU" b="1" dirty="0" smtClean="0"/>
          </a:p>
          <a:p>
            <a:r>
              <a:rPr lang="ru-RU" b="1" dirty="0" smtClean="0"/>
              <a:t>C2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 можете без труда понимать практически любое устное или письменное сообщение. Обобщать информацию, полученную из различных устных и письменных источников, мотивировать свое высказывание и давать компетентные пояснения по теме. Говорить спонтанно, в быстром темпе, при этом точно формулировать свои мысли, подчеркивая оттенки значений даже в разговоре на сложную тему.</a:t>
            </a:r>
            <a:endParaRPr lang="ru-RU" dirty="0"/>
          </a:p>
        </p:txBody>
      </p:sp>
      <p:pic>
        <p:nvPicPr>
          <p:cNvPr id="33794" name="Picture 2" descr="http://www.earlyyearscareers.com/eyc/wp-content/uploads/2016/05/meeting-1020166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25144"/>
            <a:ext cx="3077072" cy="1951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cap="all" dirty="0" smtClean="0">
                <a:latin typeface="Bookman Old Style" pitchFamily="18" charset="0"/>
              </a:rPr>
              <a:t>GOETHE-</a:t>
            </a:r>
            <a:r>
              <a:rPr lang="de-DE" sz="2800" b="1" cap="all" dirty="0" err="1" smtClean="0">
                <a:latin typeface="Bookman Old Style" pitchFamily="18" charset="0"/>
              </a:rPr>
              <a:t>ZERTIFIKATe</a:t>
            </a:r>
            <a:endParaRPr lang="de-DE" sz="2800" b="1" cap="all" dirty="0" smtClean="0">
              <a:latin typeface="Bookman Old Style" pitchFamily="18" charset="0"/>
            </a:endParaRPr>
          </a:p>
          <a:p>
            <a:pPr algn="ctr"/>
            <a:r>
              <a:rPr lang="de-DE" sz="2800" b="1" cap="all" dirty="0" smtClean="0">
                <a:latin typeface="Bookman Old Style" pitchFamily="18" charset="0"/>
              </a:rPr>
              <a:t>Ziele</a:t>
            </a:r>
            <a:r>
              <a:rPr lang="ru-RU" sz="2800" b="1" cap="all" dirty="0" smtClean="0">
                <a:latin typeface="Bookman Old Style" pitchFamily="18" charset="0"/>
              </a:rPr>
              <a:t>/</a:t>
            </a:r>
          </a:p>
          <a:p>
            <a:pPr algn="ctr"/>
            <a:r>
              <a:rPr lang="ru-RU" sz="2800" b="1" cap="all" dirty="0" smtClean="0">
                <a:latin typeface="Bookman Old Style" pitchFamily="18" charset="0"/>
              </a:rPr>
              <a:t>Цели получения сертификатов Гёте-Института</a:t>
            </a:r>
            <a:endParaRPr lang="de-DE" sz="2800" b="1" cap="all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20888"/>
            <a:ext cx="5458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000" dirty="0" smtClean="0"/>
              <a:t>Bestätigung der Deutschkenntnisse</a:t>
            </a:r>
            <a:r>
              <a:rPr lang="ru-RU" sz="2000" dirty="0" smtClean="0"/>
              <a:t>/</a:t>
            </a:r>
          </a:p>
          <a:p>
            <a:pPr>
              <a:buNone/>
            </a:pPr>
            <a:r>
              <a:rPr lang="ru-RU" sz="2000" dirty="0" smtClean="0"/>
              <a:t>Подтверждение знания немецкого языка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212976"/>
            <a:ext cx="5570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/>
              <a:t>Familiennachzug</a:t>
            </a:r>
            <a:r>
              <a:rPr lang="ru-RU" sz="2000" dirty="0" smtClean="0"/>
              <a:t>/Воссоединение с семьёй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789040"/>
            <a:ext cx="5237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/>
              <a:t>Ehegattennachzug</a:t>
            </a:r>
            <a:r>
              <a:rPr lang="ru-RU" sz="2000" dirty="0" smtClean="0"/>
              <a:t>/</a:t>
            </a:r>
          </a:p>
          <a:p>
            <a:r>
              <a:rPr lang="ru-RU" sz="2000" dirty="0" smtClean="0"/>
              <a:t>Переезд одного из супругов к другому</a:t>
            </a: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4581128"/>
            <a:ext cx="2081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/>
              <a:t>Studium</a:t>
            </a:r>
            <a:r>
              <a:rPr lang="ru-RU" sz="2000" dirty="0" smtClean="0"/>
              <a:t>/Учёба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86916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Arbeit</a:t>
            </a:r>
            <a:r>
              <a:rPr lang="ru-RU" dirty="0" smtClean="0"/>
              <a:t>/Работа</a:t>
            </a:r>
            <a:r>
              <a:rPr lang="de-DE" dirty="0" smtClean="0"/>
              <a:t> 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Aufenthaltsgenehmigung, öffentlich leben und arbeiten in Deutschland</a:t>
            </a:r>
            <a:r>
              <a:rPr lang="ru-RU" dirty="0" smtClean="0"/>
              <a:t>/</a:t>
            </a:r>
          </a:p>
          <a:p>
            <a:r>
              <a:rPr lang="ru-RU" dirty="0" smtClean="0"/>
              <a:t>Получение вида на жительства, официально жить и работать</a:t>
            </a:r>
            <a:endParaRPr lang="ru-RU" dirty="0" smtClean="0"/>
          </a:p>
        </p:txBody>
      </p:sp>
      <p:pic>
        <p:nvPicPr>
          <p:cNvPr id="31746" name="Picture 2" descr="https://st.kashalot.com/img/club/2018/06/22/S80622-16302655_1_-1b9b7955-cl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176239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rohobych-rada.gov.ua/wp-content/uploads/2017/09/21317671_1671723092838142_556995717968396617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132856" cy="213285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sz="2800" b="1" u="sng" dirty="0" smtClean="0"/>
              <a:t>Bestätigung der Deutschkenntnisse</a:t>
            </a:r>
            <a:endParaRPr lang="ru-RU" sz="2800" b="1" u="sng" dirty="0" smtClean="0"/>
          </a:p>
          <a:p>
            <a:pPr lvl="0"/>
            <a:r>
              <a:rPr lang="ru-RU" sz="2800" dirty="0" smtClean="0"/>
              <a:t>подтвердить свои успехи в изучении немецкого языка на уровне от А1 до С2</a:t>
            </a:r>
          </a:p>
          <a:p>
            <a:pPr lvl="0"/>
            <a:r>
              <a:rPr lang="ru-RU" sz="2800" dirty="0" smtClean="0"/>
              <a:t>получить официальный международный языковой сертификат</a:t>
            </a:r>
          </a:p>
          <a:p>
            <a:pPr lvl="0"/>
            <a:r>
              <a:rPr lang="ru-RU" sz="2800" dirty="0" smtClean="0"/>
              <a:t>показать хорошие знания языка на собеседовании</a:t>
            </a:r>
          </a:p>
          <a:p>
            <a:pPr lvl="0"/>
            <a:r>
              <a:rPr lang="ru-RU" sz="2800" dirty="0" smtClean="0"/>
              <a:t>подтвердить высокий уровень владения немецким языком для работодателя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Bookman Old Style" pitchFamily="18" charset="0"/>
              </a:rPr>
              <a:t>Вы хотели бы </a:t>
            </a:r>
            <a:r>
              <a:rPr lang="de-DE" sz="4000" dirty="0" smtClean="0">
                <a:effectLst/>
                <a:latin typeface="Bookman Old Style" pitchFamily="18" charset="0"/>
              </a:rPr>
              <a:t>… </a:t>
            </a:r>
            <a:endParaRPr lang="ru-RU" sz="4000" dirty="0"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4525963"/>
          </a:xfrm>
        </p:spPr>
        <p:txBody>
          <a:bodyPr/>
          <a:lstStyle/>
          <a:p>
            <a:pPr>
              <a:buNone/>
            </a:pPr>
            <a:r>
              <a:rPr lang="de-DE" sz="2800" b="1" u="sng" dirty="0" smtClean="0"/>
              <a:t>Familiennachzug</a:t>
            </a:r>
            <a:endParaRPr lang="ru-RU" sz="2800" b="1" u="sng" dirty="0" smtClean="0"/>
          </a:p>
          <a:p>
            <a:pPr lvl="0"/>
            <a:r>
              <a:rPr lang="ru-RU" sz="2800" dirty="0" smtClean="0"/>
              <a:t>подтвердить уровень владения языком для получения визы для воссоединения с семьей</a:t>
            </a:r>
          </a:p>
          <a:p>
            <a:pPr>
              <a:buNone/>
            </a:pPr>
            <a:r>
              <a:rPr lang="de-DE" sz="2800" b="1" u="sng" dirty="0" smtClean="0"/>
              <a:t>Ehegattennachzug</a:t>
            </a:r>
            <a:endParaRPr lang="ru-RU" sz="2800" b="1" u="sng" dirty="0" smtClean="0"/>
          </a:p>
          <a:p>
            <a:pPr lvl="0"/>
            <a:r>
              <a:rPr lang="ru-RU" sz="2800" dirty="0" smtClean="0"/>
              <a:t>подтвердить уровень владения языком для переезда одного из супругов к другому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Bookman Old Style" pitchFamily="18" charset="0"/>
              </a:rPr>
              <a:t>Вы хотели бы </a:t>
            </a:r>
            <a:r>
              <a:rPr lang="de-DE" sz="4000" dirty="0" smtClean="0">
                <a:effectLst/>
                <a:latin typeface="Bookman Old Style" pitchFamily="18" charset="0"/>
              </a:rPr>
              <a:t>… </a:t>
            </a:r>
            <a:endParaRPr lang="ru-RU" sz="4000" dirty="0">
              <a:effectLst/>
              <a:latin typeface="Bookman Old Style" pitchFamily="18" charset="0"/>
            </a:endParaRPr>
          </a:p>
        </p:txBody>
      </p:sp>
      <p:pic>
        <p:nvPicPr>
          <p:cNvPr id="30723" name="Picture 3" descr="https://temirtauchurch.com/wp-content/uploads/2016/09/sem_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49080"/>
            <a:ext cx="3455095" cy="2226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037A45-2D03-47C6-81DA-67B68F204D58}"/>
</file>

<file path=customXml/itemProps2.xml><?xml version="1.0" encoding="utf-8"?>
<ds:datastoreItem xmlns:ds="http://schemas.openxmlformats.org/officeDocument/2006/customXml" ds:itemID="{549EDAA4-29E9-42F1-9D14-CDE028FF9620}"/>
</file>

<file path=customXml/itemProps3.xml><?xml version="1.0" encoding="utf-8"?>
<ds:datastoreItem xmlns:ds="http://schemas.openxmlformats.org/officeDocument/2006/customXml" ds:itemID="{22623E6C-027F-4A3C-81EE-8B2B8DBD6307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</TotalTime>
  <Words>494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STIPENDIENPROGRAMM FÜR AUSZUBILDENDE AN BERUFSSCHULEN/ СТИПЕНДИАЛЬНАЯ ПРОГРАММА ДЛЯ СТУДЕНТОВ КОЛЛЕДЖЕЙ</vt:lpstr>
      <vt:lpstr>Goethe-Institut</vt:lpstr>
      <vt:lpstr>Слайд 3</vt:lpstr>
      <vt:lpstr>Уровни владения иностранным языком согласно «Общеевропейским компетенциям владения иностранным языком»</vt:lpstr>
      <vt:lpstr>Слайд 5</vt:lpstr>
      <vt:lpstr>Слайд 6</vt:lpstr>
      <vt:lpstr>Слайд 7</vt:lpstr>
      <vt:lpstr>Вы хотели бы … </vt:lpstr>
      <vt:lpstr>Вы хотели бы … </vt:lpstr>
      <vt:lpstr>Вы хотели бы … </vt:lpstr>
      <vt:lpstr>Вы хотели бы … </vt:lpstr>
      <vt:lpstr> </vt:lpstr>
      <vt:lpstr>Условия участия:</vt:lpstr>
      <vt:lpstr>Для участия в конкурсном отборе необходимо:</vt:lpstr>
      <vt:lpstr>Слайд 15</vt:lpstr>
      <vt:lpstr>Слайд 16</vt:lpstr>
      <vt:lpstr>Danke für Ihre Aufmerksamkeit!/ Спасибо за Ваше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STIPENDIENPROGRAMM FÜR AUSZUBILDENDE AN BERUFSSCHULEN</dc:title>
  <dc:creator>Юлия</dc:creator>
  <cp:lastModifiedBy>Юлия</cp:lastModifiedBy>
  <cp:revision>16</cp:revision>
  <dcterms:created xsi:type="dcterms:W3CDTF">2019-03-28T06:33:13Z</dcterms:created>
  <dcterms:modified xsi:type="dcterms:W3CDTF">2019-03-28T09:06:06Z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