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6" r:id="rId7"/>
    <p:sldId id="267" r:id="rId8"/>
    <p:sldId id="261" r:id="rId9"/>
    <p:sldId id="262" r:id="rId10"/>
    <p:sldId id="270" r:id="rId11"/>
    <p:sldId id="263" r:id="rId12"/>
    <p:sldId id="265" r:id="rId13"/>
    <p:sldId id="264"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86" d="100"/>
          <a:sy n="86" d="100"/>
        </p:scale>
        <p:origin x="1157"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E80666-FB37-4B36-9149-507F3B0178E3}" type="datetimeFigureOut">
              <a:rPr lang="en-US" smtClean="0"/>
              <a:pPr/>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3/15/2022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3/15/2022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3/15/2022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3/15/2022</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78777" y="4519749"/>
            <a:ext cx="5517136" cy="1898241"/>
          </a:xfrm>
        </p:spPr>
        <p:txBody>
          <a:bodyPr>
            <a:normAutofit/>
          </a:bodyPr>
          <a:lstStyle/>
          <a:p>
            <a:pPr algn="r"/>
            <a:r>
              <a:rPr lang="ru-RU" b="1" i="1" u="sng" dirty="0">
                <a:solidFill>
                  <a:schemeClr val="accent5">
                    <a:lumMod val="50000"/>
                  </a:schemeClr>
                </a:solidFill>
              </a:rPr>
              <a:t>Выполнила: </a:t>
            </a:r>
          </a:p>
          <a:p>
            <a:pPr algn="r"/>
            <a:r>
              <a:rPr lang="ru-RU" b="1" dirty="0">
                <a:solidFill>
                  <a:schemeClr val="accent5">
                    <a:lumMod val="50000"/>
                  </a:schemeClr>
                </a:solidFill>
              </a:rPr>
              <a:t>преподаватель </a:t>
            </a:r>
          </a:p>
          <a:p>
            <a:pPr algn="r"/>
            <a:r>
              <a:rPr lang="ru-RU" b="1" dirty="0">
                <a:solidFill>
                  <a:schemeClr val="accent5">
                    <a:lumMod val="50000"/>
                  </a:schemeClr>
                </a:solidFill>
              </a:rPr>
              <a:t>иностранного языка </a:t>
            </a:r>
          </a:p>
          <a:p>
            <a:pPr algn="r"/>
            <a:r>
              <a:rPr lang="ru-RU" b="1" dirty="0" err="1">
                <a:solidFill>
                  <a:schemeClr val="accent5">
                    <a:lumMod val="50000"/>
                  </a:schemeClr>
                </a:solidFill>
              </a:rPr>
              <a:t>Клестова</a:t>
            </a:r>
            <a:r>
              <a:rPr lang="ru-RU" b="1" dirty="0">
                <a:solidFill>
                  <a:schemeClr val="accent5">
                    <a:lumMod val="50000"/>
                  </a:schemeClr>
                </a:solidFill>
              </a:rPr>
              <a:t> В. С.</a:t>
            </a:r>
            <a:endParaRPr lang="en-US" b="1" dirty="0">
              <a:solidFill>
                <a:schemeClr val="accent5">
                  <a:lumMod val="50000"/>
                </a:schemeClr>
              </a:solidFill>
            </a:endParaRPr>
          </a:p>
        </p:txBody>
      </p:sp>
      <p:sp>
        <p:nvSpPr>
          <p:cNvPr id="3" name="Title 2"/>
          <p:cNvSpPr>
            <a:spLocks noGrp="1"/>
          </p:cNvSpPr>
          <p:nvPr>
            <p:ph type="ctrTitle"/>
          </p:nvPr>
        </p:nvSpPr>
        <p:spPr>
          <a:xfrm>
            <a:off x="974335" y="1734564"/>
            <a:ext cx="7175351" cy="1793167"/>
          </a:xfrm>
        </p:spPr>
        <p:txBody>
          <a:bodyPr/>
          <a:lstStyle/>
          <a:p>
            <a:pPr algn="ctr">
              <a:buNone/>
            </a:pPr>
            <a:r>
              <a:rPr lang="en-US" u="sng" dirty="0">
                <a:solidFill>
                  <a:srgbClr val="002060"/>
                </a:solidFill>
                <a:effectLst>
                  <a:outerShdw blurRad="38100" dist="38100" dir="2700000" algn="tl">
                    <a:srgbClr val="000000">
                      <a:alpha val="43137"/>
                    </a:srgbClr>
                  </a:outerShdw>
                  <a:reflection blurRad="6350" stA="55000" endA="300" endPos="45500" dir="5400000" sy="-100000" algn="bl" rotWithShape="0"/>
                </a:effectLst>
              </a:rPr>
              <a:t>“At the travel agency”</a:t>
            </a:r>
          </a:p>
        </p:txBody>
      </p:sp>
    </p:spTree>
    <p:extLst>
      <p:ext uri="{BB962C8B-B14F-4D97-AF65-F5344CB8AC3E}">
        <p14:creationId xmlns:p14="http://schemas.microsoft.com/office/powerpoint/2010/main" val="284945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0B2C78-B60A-41CE-AA81-916D1AB664D5}"/>
              </a:ext>
            </a:extLst>
          </p:cNvPr>
          <p:cNvSpPr>
            <a:spLocks noGrp="1"/>
          </p:cNvSpPr>
          <p:nvPr>
            <p:ph type="title"/>
          </p:nvPr>
        </p:nvSpPr>
        <p:spPr/>
        <p:txBody>
          <a:bodyPr/>
          <a:lstStyle/>
          <a:p>
            <a:endParaRPr lang="ru-RU"/>
          </a:p>
        </p:txBody>
      </p:sp>
      <p:pic>
        <p:nvPicPr>
          <p:cNvPr id="5" name="Объект 4">
            <a:extLst>
              <a:ext uri="{FF2B5EF4-FFF2-40B4-BE49-F238E27FC236}">
                <a16:creationId xmlns:a16="http://schemas.microsoft.com/office/drawing/2014/main" id="{F27C8C90-05CE-4F95-B959-76A575409574}"/>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50994" y="483264"/>
            <a:ext cx="8098201" cy="6073652"/>
          </a:xfrm>
        </p:spPr>
      </p:pic>
    </p:spTree>
    <p:extLst>
      <p:ext uri="{BB962C8B-B14F-4D97-AF65-F5344CB8AC3E}">
        <p14:creationId xmlns:p14="http://schemas.microsoft.com/office/powerpoint/2010/main" val="2805088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3"/>
          </p:nvPr>
        </p:nvGraphicFramePr>
        <p:xfrm>
          <a:off x="437606" y="366078"/>
          <a:ext cx="8066314" cy="5937300"/>
        </p:xfrm>
        <a:graphic>
          <a:graphicData uri="http://schemas.openxmlformats.org/drawingml/2006/table">
            <a:tbl>
              <a:tblPr firstRow="1" bandRow="1">
                <a:tableStyleId>{5C22544A-7EE6-4342-B048-85BDC9FD1C3A}</a:tableStyleId>
              </a:tblPr>
              <a:tblGrid>
                <a:gridCol w="4930329">
                  <a:extLst>
                    <a:ext uri="{9D8B030D-6E8A-4147-A177-3AD203B41FA5}">
                      <a16:colId xmlns:a16="http://schemas.microsoft.com/office/drawing/2014/main" val="20000"/>
                    </a:ext>
                  </a:extLst>
                </a:gridCol>
                <a:gridCol w="3135985">
                  <a:extLst>
                    <a:ext uri="{9D8B030D-6E8A-4147-A177-3AD203B41FA5}">
                      <a16:colId xmlns:a16="http://schemas.microsoft.com/office/drawing/2014/main" val="20001"/>
                    </a:ext>
                  </a:extLst>
                </a:gridCol>
              </a:tblGrid>
              <a:tr h="657108">
                <a:tc gridSpan="2">
                  <a:txBody>
                    <a:bodyPr/>
                    <a:lstStyle/>
                    <a:p>
                      <a:pPr algn="ctr"/>
                      <a:r>
                        <a:rPr lang="en-US" sz="2800" dirty="0">
                          <a:solidFill>
                            <a:srgbClr val="FFFF00"/>
                          </a:solidFill>
                        </a:rPr>
                        <a:t>Customer enquiry form</a:t>
                      </a:r>
                      <a:endParaRPr lang="ru-RU" sz="2800" dirty="0">
                        <a:solidFill>
                          <a:srgbClr val="FFFF00"/>
                        </a:solidFill>
                      </a:endParaRPr>
                    </a:p>
                  </a:txBody>
                  <a:tcPr/>
                </a:tc>
                <a:tc hMerge="1">
                  <a:txBody>
                    <a:bodyPr/>
                    <a:lstStyle/>
                    <a:p>
                      <a:endParaRPr lang="ru-RU" dirty="0"/>
                    </a:p>
                  </a:txBody>
                  <a:tcPr/>
                </a:tc>
                <a:extLst>
                  <a:ext uri="{0D108BD9-81ED-4DB2-BD59-A6C34878D82A}">
                    <a16:rowId xmlns:a16="http://schemas.microsoft.com/office/drawing/2014/main" val="10000"/>
                  </a:ext>
                </a:extLst>
              </a:tr>
              <a:tr h="657108">
                <a:tc>
                  <a:txBody>
                    <a:bodyPr/>
                    <a:lstStyle/>
                    <a:p>
                      <a:r>
                        <a:rPr lang="en-US" sz="2800" dirty="0"/>
                        <a:t>Resort</a:t>
                      </a:r>
                      <a:endParaRPr lang="ru-RU" sz="2800" dirty="0"/>
                    </a:p>
                  </a:txBody>
                  <a:tcPr/>
                </a:tc>
                <a:tc>
                  <a:txBody>
                    <a:bodyPr/>
                    <a:lstStyle/>
                    <a:p>
                      <a:endParaRPr lang="ru-RU" sz="2800"/>
                    </a:p>
                  </a:txBody>
                  <a:tcPr/>
                </a:tc>
                <a:extLst>
                  <a:ext uri="{0D108BD9-81ED-4DB2-BD59-A6C34878D82A}">
                    <a16:rowId xmlns:a16="http://schemas.microsoft.com/office/drawing/2014/main" val="10001"/>
                  </a:ext>
                </a:extLst>
              </a:tr>
              <a:tr h="2592427">
                <a:tc>
                  <a:txBody>
                    <a:bodyPr/>
                    <a:lstStyle/>
                    <a:p>
                      <a:r>
                        <a:rPr lang="en-US" sz="2800" dirty="0"/>
                        <a:t>Transport</a:t>
                      </a:r>
                    </a:p>
                    <a:p>
                      <a:r>
                        <a:rPr lang="en-US" sz="2800" dirty="0"/>
                        <a:t>From… - To…</a:t>
                      </a:r>
                    </a:p>
                    <a:p>
                      <a:r>
                        <a:rPr lang="en-US" sz="2800" dirty="0"/>
                        <a:t>Departure</a:t>
                      </a:r>
                      <a:r>
                        <a:rPr lang="en-US" sz="2800" baseline="0" dirty="0"/>
                        <a:t> on … - Return on…</a:t>
                      </a:r>
                    </a:p>
                    <a:p>
                      <a:r>
                        <a:rPr lang="en-US" sz="2800" baseline="0" dirty="0"/>
                        <a:t>Departure time… - Arrival time…</a:t>
                      </a:r>
                    </a:p>
                    <a:p>
                      <a:r>
                        <a:rPr lang="en-US" sz="2800" baseline="0" dirty="0"/>
                        <a:t> </a:t>
                      </a:r>
                      <a:endParaRPr lang="ru-RU" sz="2800" dirty="0"/>
                    </a:p>
                  </a:txBody>
                  <a:tcPr/>
                </a:tc>
                <a:tc>
                  <a:txBody>
                    <a:bodyPr/>
                    <a:lstStyle/>
                    <a:p>
                      <a:endParaRPr lang="ru-RU" sz="2800"/>
                    </a:p>
                  </a:txBody>
                  <a:tcPr/>
                </a:tc>
                <a:extLst>
                  <a:ext uri="{0D108BD9-81ED-4DB2-BD59-A6C34878D82A}">
                    <a16:rowId xmlns:a16="http://schemas.microsoft.com/office/drawing/2014/main" val="10002"/>
                  </a:ext>
                </a:extLst>
              </a:tr>
              <a:tr h="657108">
                <a:tc>
                  <a:txBody>
                    <a:bodyPr/>
                    <a:lstStyle/>
                    <a:p>
                      <a:r>
                        <a:rPr lang="en-US" sz="2800" dirty="0"/>
                        <a:t>Name,</a:t>
                      </a:r>
                      <a:r>
                        <a:rPr lang="en-US" sz="2800" baseline="0" dirty="0"/>
                        <a:t> Surname</a:t>
                      </a:r>
                      <a:endParaRPr lang="ru-RU" sz="2800" dirty="0"/>
                    </a:p>
                  </a:txBody>
                  <a:tcPr/>
                </a:tc>
                <a:tc>
                  <a:txBody>
                    <a:bodyPr/>
                    <a:lstStyle/>
                    <a:p>
                      <a:endParaRPr lang="ru-RU" sz="2800"/>
                    </a:p>
                  </a:txBody>
                  <a:tcPr/>
                </a:tc>
                <a:extLst>
                  <a:ext uri="{0D108BD9-81ED-4DB2-BD59-A6C34878D82A}">
                    <a16:rowId xmlns:a16="http://schemas.microsoft.com/office/drawing/2014/main" val="10003"/>
                  </a:ext>
                </a:extLst>
              </a:tr>
              <a:tr h="657108">
                <a:tc>
                  <a:txBody>
                    <a:bodyPr/>
                    <a:lstStyle/>
                    <a:p>
                      <a:r>
                        <a:rPr lang="en-US" sz="2800" dirty="0"/>
                        <a:t>Contact  phone number</a:t>
                      </a:r>
                      <a:endParaRPr lang="ru-RU" sz="2800" dirty="0"/>
                    </a:p>
                  </a:txBody>
                  <a:tcPr/>
                </a:tc>
                <a:tc>
                  <a:txBody>
                    <a:bodyPr/>
                    <a:lstStyle/>
                    <a:p>
                      <a:endParaRPr lang="ru-RU" sz="2800" dirty="0"/>
                    </a:p>
                  </a:txBody>
                  <a:tcPr/>
                </a:tc>
                <a:extLst>
                  <a:ext uri="{0D108BD9-81ED-4DB2-BD59-A6C34878D82A}">
                    <a16:rowId xmlns:a16="http://schemas.microsoft.com/office/drawing/2014/main" val="10004"/>
                  </a:ext>
                </a:extLst>
              </a:tr>
              <a:tr h="657108">
                <a:tc>
                  <a:txBody>
                    <a:bodyPr/>
                    <a:lstStyle/>
                    <a:p>
                      <a:r>
                        <a:rPr lang="en-US" sz="2800" dirty="0"/>
                        <a:t>Hotel</a:t>
                      </a:r>
                      <a:endParaRPr lang="ru-RU" sz="2800" dirty="0"/>
                    </a:p>
                  </a:txBody>
                  <a:tcPr/>
                </a:tc>
                <a:tc>
                  <a:txBody>
                    <a:bodyPr/>
                    <a:lstStyle/>
                    <a:p>
                      <a:endParaRPr lang="ru-RU" sz="28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761" y="1476103"/>
            <a:ext cx="8556170" cy="5120640"/>
          </a:xfrm>
        </p:spPr>
        <p:txBody>
          <a:bodyPr/>
          <a:lstStyle/>
          <a:p>
            <a:pPr algn="l">
              <a:buNone/>
            </a:pPr>
            <a:r>
              <a:rPr lang="en-US" sz="2800" dirty="0">
                <a:solidFill>
                  <a:schemeClr val="tx1"/>
                </a:solidFill>
              </a:rPr>
              <a:t>to need — to call — to make — to help — to go </a:t>
            </a:r>
            <a:br>
              <a:rPr lang="ru-RU" sz="2800" dirty="0">
                <a:solidFill>
                  <a:schemeClr val="tx1"/>
                </a:solidFill>
              </a:rPr>
            </a:br>
            <a:br>
              <a:rPr lang="en-US" sz="2800" dirty="0">
                <a:solidFill>
                  <a:schemeClr val="tx1"/>
                </a:solidFill>
              </a:rPr>
            </a:br>
            <a:r>
              <a:rPr lang="en-US" sz="2800" dirty="0">
                <a:solidFill>
                  <a:schemeClr val="tx1"/>
                </a:solidFill>
              </a:rPr>
              <a:t>Have you ever made plans for a vacation? There are many things to do ahead of time. For example, it’s important (1) __ hotel reservations. It is also essential (2) __ the airline to make sure your flights are arranged. You also (3) __ to take appropriate clothing for the climate of your destination. Sometimes, it is a good idea (4) __ to a travel agent. They can (5) __ you solve any problems related to your trip. </a:t>
            </a:r>
            <a:endParaRPr lang="ru-RU" sz="2800" i="1" dirty="0">
              <a:solidFill>
                <a:schemeClr val="tx1"/>
              </a:solidFill>
            </a:endParaRPr>
          </a:p>
        </p:txBody>
      </p:sp>
      <p:sp>
        <p:nvSpPr>
          <p:cNvPr id="3" name="Содержимое 2"/>
          <p:cNvSpPr>
            <a:spLocks noGrp="1"/>
          </p:cNvSpPr>
          <p:nvPr>
            <p:ph sz="quarter" idx="13"/>
          </p:nvPr>
        </p:nvSpPr>
        <p:spPr>
          <a:xfrm>
            <a:off x="378823" y="339634"/>
            <a:ext cx="7680959" cy="1149531"/>
          </a:xfrm>
        </p:spPr>
        <p:txBody>
          <a:bodyPr>
            <a:normAutofit/>
          </a:bodyPr>
          <a:lstStyle/>
          <a:p>
            <a:pPr>
              <a:buNone/>
            </a:pPr>
            <a:r>
              <a:rPr lang="en-US" sz="3200" b="1" dirty="0">
                <a:solidFill>
                  <a:srgbClr val="002060"/>
                </a:solidFill>
                <a:effectLst>
                  <a:outerShdw blurRad="38100" dist="38100" dir="2700000" algn="tl">
                    <a:srgbClr val="000000">
                      <a:alpha val="43137"/>
                    </a:srgbClr>
                  </a:outerShdw>
                </a:effectLst>
              </a:rPr>
              <a:t>Grammar task: fill in the gabs with the correct form of the Infinitive</a:t>
            </a:r>
            <a:endParaRPr lang="ru-RU" sz="32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20" y="1084217"/>
            <a:ext cx="8031481" cy="5394960"/>
          </a:xfrm>
        </p:spPr>
        <p:txBody>
          <a:bodyPr/>
          <a:lstStyle/>
          <a:p>
            <a:pPr algn="l"/>
            <a:r>
              <a:rPr lang="en-US" sz="3600" i="1" dirty="0">
                <a:solidFill>
                  <a:schemeClr val="accent5">
                    <a:lumMod val="75000"/>
                  </a:schemeClr>
                </a:solidFill>
              </a:rPr>
              <a:t>What new facts have you learnt on this lesson?</a:t>
            </a:r>
            <a:br>
              <a:rPr lang="en-US" sz="3600" i="1" dirty="0">
                <a:solidFill>
                  <a:schemeClr val="accent5">
                    <a:lumMod val="75000"/>
                  </a:schemeClr>
                </a:solidFill>
              </a:rPr>
            </a:br>
            <a:r>
              <a:rPr lang="en-US" sz="3600" i="1" dirty="0">
                <a:solidFill>
                  <a:schemeClr val="accent5">
                    <a:lumMod val="75000"/>
                  </a:schemeClr>
                </a:solidFill>
              </a:rPr>
              <a:t> </a:t>
            </a:r>
            <a:br>
              <a:rPr lang="en-US" sz="3600" i="1" dirty="0">
                <a:solidFill>
                  <a:schemeClr val="accent5">
                    <a:lumMod val="75000"/>
                  </a:schemeClr>
                </a:solidFill>
              </a:rPr>
            </a:br>
            <a:r>
              <a:rPr lang="en-US" sz="3600" i="1" dirty="0">
                <a:solidFill>
                  <a:schemeClr val="accent5">
                    <a:lumMod val="75000"/>
                  </a:schemeClr>
                </a:solidFill>
              </a:rPr>
              <a:t>What stages of the lesson did you like most of all?</a:t>
            </a:r>
            <a:br>
              <a:rPr lang="en-US" sz="3600" i="1" dirty="0">
                <a:solidFill>
                  <a:schemeClr val="accent5">
                    <a:lumMod val="75000"/>
                  </a:schemeClr>
                </a:solidFill>
              </a:rPr>
            </a:br>
            <a:r>
              <a:rPr lang="en-US" sz="3600" i="1" dirty="0">
                <a:solidFill>
                  <a:schemeClr val="accent5">
                    <a:lumMod val="75000"/>
                  </a:schemeClr>
                </a:solidFill>
              </a:rPr>
              <a:t> </a:t>
            </a:r>
            <a:br>
              <a:rPr lang="en-US" sz="3600" i="1" dirty="0">
                <a:solidFill>
                  <a:schemeClr val="accent5">
                    <a:lumMod val="75000"/>
                  </a:schemeClr>
                </a:solidFill>
              </a:rPr>
            </a:br>
            <a:r>
              <a:rPr lang="en-US" sz="3600" i="1" dirty="0">
                <a:solidFill>
                  <a:schemeClr val="accent5">
                    <a:lumMod val="75000"/>
                  </a:schemeClr>
                </a:solidFill>
              </a:rPr>
              <a:t>What was difficult for you?</a:t>
            </a:r>
            <a:br>
              <a:rPr lang="en-US" sz="3600" i="1" dirty="0">
                <a:solidFill>
                  <a:schemeClr val="accent5">
                    <a:lumMod val="75000"/>
                  </a:schemeClr>
                </a:solidFill>
              </a:rPr>
            </a:br>
            <a:r>
              <a:rPr lang="en-US" sz="3600" i="1" dirty="0">
                <a:solidFill>
                  <a:schemeClr val="accent5">
                    <a:lumMod val="75000"/>
                  </a:schemeClr>
                </a:solidFill>
              </a:rPr>
              <a:t> </a:t>
            </a:r>
            <a:br>
              <a:rPr lang="en-US" sz="3600" i="1" dirty="0">
                <a:solidFill>
                  <a:schemeClr val="accent5">
                    <a:lumMod val="75000"/>
                  </a:schemeClr>
                </a:solidFill>
              </a:rPr>
            </a:br>
            <a:r>
              <a:rPr lang="en-US" sz="3600" i="1" dirty="0">
                <a:solidFill>
                  <a:schemeClr val="accent5">
                    <a:lumMod val="75000"/>
                  </a:schemeClr>
                </a:solidFill>
              </a:rPr>
              <a:t>What skills did you improve?</a:t>
            </a:r>
            <a:endParaRPr lang="ru-RU" sz="3600" dirty="0">
              <a:solidFill>
                <a:schemeClr val="accent5">
                  <a:lumMod val="75000"/>
                </a:schemeClr>
              </a:solidFill>
            </a:endParaRPr>
          </a:p>
        </p:txBody>
      </p:sp>
      <p:sp>
        <p:nvSpPr>
          <p:cNvPr id="3" name="Содержимое 2"/>
          <p:cNvSpPr>
            <a:spLocks noGrp="1"/>
          </p:cNvSpPr>
          <p:nvPr>
            <p:ph sz="quarter" idx="13"/>
          </p:nvPr>
        </p:nvSpPr>
        <p:spPr>
          <a:xfrm>
            <a:off x="378823" y="222070"/>
            <a:ext cx="8138159" cy="770708"/>
          </a:xfrm>
        </p:spPr>
        <p:txBody>
          <a:bodyPr>
            <a:noAutofit/>
          </a:bodyPr>
          <a:lstStyle/>
          <a:p>
            <a:pPr>
              <a:buNone/>
            </a:pPr>
            <a:r>
              <a:rPr lang="en-US" sz="3600" b="1" dirty="0">
                <a:solidFill>
                  <a:srgbClr val="002060"/>
                </a:solidFill>
                <a:effectLst>
                  <a:outerShdw blurRad="38100" dist="38100" dir="2700000" algn="tl">
                    <a:srgbClr val="000000">
                      <a:alpha val="43137"/>
                    </a:srgbClr>
                  </a:outerShdw>
                </a:effectLst>
              </a:rPr>
              <a:t>The lesson is coming to the end</a:t>
            </a:r>
            <a:endParaRPr lang="ru-RU" sz="36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58091"/>
            <a:ext cx="8164285" cy="5120640"/>
          </a:xfrm>
        </p:spPr>
        <p:txBody>
          <a:bodyPr/>
          <a:lstStyle/>
          <a:p>
            <a:pPr algn="l"/>
            <a:r>
              <a:rPr lang="en-US" dirty="0">
                <a:solidFill>
                  <a:schemeClr val="tx1"/>
                </a:solidFill>
              </a:rPr>
              <a:t>To write down the composition “Interesting places </a:t>
            </a:r>
            <a:r>
              <a:rPr lang="en-US">
                <a:solidFill>
                  <a:schemeClr val="tx1"/>
                </a:solidFill>
              </a:rPr>
              <a:t>for visiting”</a:t>
            </a:r>
            <a:endParaRPr lang="ru-RU" dirty="0">
              <a:solidFill>
                <a:schemeClr val="tx1"/>
              </a:solidFill>
            </a:endParaRPr>
          </a:p>
        </p:txBody>
      </p:sp>
      <p:sp>
        <p:nvSpPr>
          <p:cNvPr id="3" name="Содержимое 2"/>
          <p:cNvSpPr>
            <a:spLocks noGrp="1"/>
          </p:cNvSpPr>
          <p:nvPr>
            <p:ph sz="quarter" idx="13"/>
          </p:nvPr>
        </p:nvSpPr>
        <p:spPr>
          <a:xfrm>
            <a:off x="352697" y="209006"/>
            <a:ext cx="7485017" cy="914400"/>
          </a:xfrm>
        </p:spPr>
        <p:txBody>
          <a:bodyPr>
            <a:normAutofit/>
          </a:bodyPr>
          <a:lstStyle/>
          <a:p>
            <a:pPr>
              <a:buNone/>
            </a:pPr>
            <a:r>
              <a:rPr lang="en-US" sz="3200" b="1" dirty="0" err="1">
                <a:solidFill>
                  <a:srgbClr val="002060"/>
                </a:solidFill>
                <a:effectLst>
                  <a:outerShdw blurRad="38100" dist="38100" dir="2700000" algn="tl">
                    <a:srgbClr val="000000">
                      <a:alpha val="43137"/>
                    </a:srgbClr>
                  </a:outerShdw>
                </a:effectLst>
              </a:rPr>
              <a:t>Hometask</a:t>
            </a:r>
            <a:endParaRPr lang="en-US" sz="32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Desktop\доп. задания для открытого урока\53f08b6634db2.jpg"/>
          <p:cNvPicPr>
            <a:picLocks noChangeAspect="1" noChangeArrowheads="1"/>
          </p:cNvPicPr>
          <p:nvPr/>
        </p:nvPicPr>
        <p:blipFill>
          <a:blip r:embed="rId2" cstate="print"/>
          <a:srcRect/>
          <a:stretch>
            <a:fillRect/>
          </a:stretch>
        </p:blipFill>
        <p:spPr bwMode="auto">
          <a:xfrm>
            <a:off x="195943" y="4562839"/>
            <a:ext cx="6066640" cy="1958641"/>
          </a:xfrm>
          <a:prstGeom prst="rect">
            <a:avLst/>
          </a:prstGeom>
          <a:noFill/>
        </p:spPr>
      </p:pic>
      <p:pic>
        <p:nvPicPr>
          <p:cNvPr id="1027" name="Picture 3" descr="C:\Users\1\Desktop\доп. задания для открытого урока\IslandsTravel.jpg"/>
          <p:cNvPicPr>
            <a:picLocks noChangeAspect="1" noChangeArrowheads="1"/>
          </p:cNvPicPr>
          <p:nvPr/>
        </p:nvPicPr>
        <p:blipFill>
          <a:blip r:embed="rId3" cstate="print"/>
          <a:srcRect/>
          <a:stretch>
            <a:fillRect/>
          </a:stretch>
        </p:blipFill>
        <p:spPr bwMode="auto">
          <a:xfrm>
            <a:off x="300445" y="291301"/>
            <a:ext cx="3406140" cy="2043684"/>
          </a:xfrm>
          <a:prstGeom prst="rect">
            <a:avLst/>
          </a:prstGeom>
          <a:noFill/>
        </p:spPr>
      </p:pic>
      <p:pic>
        <p:nvPicPr>
          <p:cNvPr id="1028" name="Picture 4" descr="C:\Users\1\Desktop\доп. задания для открытого урока\53f645138c8fd.700x534.80.jpg"/>
          <p:cNvPicPr>
            <a:picLocks noChangeAspect="1" noChangeArrowheads="1"/>
          </p:cNvPicPr>
          <p:nvPr/>
        </p:nvPicPr>
        <p:blipFill>
          <a:blip r:embed="rId4" cstate="print"/>
          <a:srcRect/>
          <a:stretch>
            <a:fillRect/>
          </a:stretch>
        </p:blipFill>
        <p:spPr bwMode="auto">
          <a:xfrm>
            <a:off x="5577838" y="179446"/>
            <a:ext cx="3346813" cy="2553140"/>
          </a:xfrm>
          <a:prstGeom prst="rect">
            <a:avLst/>
          </a:prstGeom>
          <a:noFill/>
        </p:spPr>
      </p:pic>
      <p:pic>
        <p:nvPicPr>
          <p:cNvPr id="1029" name="Picture 5" descr="C:\Users\1\Desktop\доп. задания для открытого урока\post-2223551-1349691423.jpg"/>
          <p:cNvPicPr>
            <a:picLocks noChangeAspect="1" noChangeArrowheads="1"/>
          </p:cNvPicPr>
          <p:nvPr/>
        </p:nvPicPr>
        <p:blipFill>
          <a:blip r:embed="rId5" cstate="print"/>
          <a:srcRect/>
          <a:stretch>
            <a:fillRect/>
          </a:stretch>
        </p:blipFill>
        <p:spPr bwMode="auto">
          <a:xfrm>
            <a:off x="6581085" y="4807131"/>
            <a:ext cx="2292949" cy="1788977"/>
          </a:xfrm>
          <a:prstGeom prst="rect">
            <a:avLst/>
          </a:prstGeom>
          <a:noFill/>
        </p:spPr>
      </p:pic>
      <p:pic>
        <p:nvPicPr>
          <p:cNvPr id="1030" name="Picture 6" descr="C:\Users\1\Desktop\доп. задания для открытого урока\O717L.jpg"/>
          <p:cNvPicPr>
            <a:picLocks noChangeAspect="1" noChangeArrowheads="1"/>
          </p:cNvPicPr>
          <p:nvPr/>
        </p:nvPicPr>
        <p:blipFill>
          <a:blip r:embed="rId6" cstate="print"/>
          <a:srcRect/>
          <a:stretch>
            <a:fillRect/>
          </a:stretch>
        </p:blipFill>
        <p:spPr bwMode="auto">
          <a:xfrm>
            <a:off x="2750653" y="2129247"/>
            <a:ext cx="3610957" cy="257528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4.bp.blogspot.com/-cf6GLuyJxng/VgeKj84uDbI/AAAAAAAACt4/j5HT24T11Vg/s1600/air_turizm.jpg"/>
          <p:cNvPicPr>
            <a:picLocks noChangeAspect="1" noChangeArrowheads="1"/>
          </p:cNvPicPr>
          <p:nvPr/>
        </p:nvPicPr>
        <p:blipFill>
          <a:blip r:embed="rId2" cstate="print"/>
          <a:srcRect/>
          <a:stretch>
            <a:fillRect/>
          </a:stretch>
        </p:blipFill>
        <p:spPr bwMode="auto">
          <a:xfrm>
            <a:off x="288306" y="548639"/>
            <a:ext cx="8542185" cy="579991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2697" y="1045029"/>
            <a:ext cx="8334103" cy="5277394"/>
          </a:xfrm>
        </p:spPr>
        <p:txBody>
          <a:bodyPr/>
          <a:lstStyle/>
          <a:p>
            <a:pPr lvl="0" algn="l">
              <a:buNone/>
            </a:pPr>
            <a:br>
              <a:rPr lang="en-US" sz="12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t>1) Visiting the Great Barrier Reef. </a:t>
            </a:r>
            <a:br>
              <a:rPr lang="en-US"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t>2) Going to Africa to give food to the children.</a:t>
            </a:r>
            <a:br>
              <a:rPr lang="ru-RU"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t>3) Flying to China to learn Chinese.</a:t>
            </a:r>
            <a:br>
              <a:rPr lang="ru-RU"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t>4) Visiting Australia to surf the big waves.</a:t>
            </a:r>
            <a:br>
              <a:rPr lang="ru-RU"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t>5) Travelling to Paris, then leaving for Amsterdam, then visiting London and Cardiff.</a:t>
            </a:r>
            <a:br>
              <a:rPr lang="ru-RU"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t>6) Going to Israel to get some new medicine.</a:t>
            </a:r>
            <a:br>
              <a:rPr lang="ru-RU"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t>7) Spending summer at the Black Sea.</a:t>
            </a:r>
            <a:br>
              <a:rPr lang="ru-RU" sz="2800" dirty="0">
                <a:solidFill>
                  <a:schemeClr val="accent6">
                    <a:lumMod val="50000"/>
                  </a:schemeClr>
                </a:solidFill>
                <a:effectLst>
                  <a:outerShdw blurRad="38100" dist="38100" dir="2700000" algn="tl">
                    <a:srgbClr val="000000">
                      <a:alpha val="43137"/>
                    </a:srgbClr>
                  </a:outerShdw>
                  <a:reflection blurRad="6350" stA="55000" endA="300" endPos="45500" dir="5400000" sy="-100000" algn="bl" rotWithShape="0"/>
                </a:effectLst>
              </a:rPr>
            </a:br>
            <a:r>
              <a:rPr lang="en-US"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t>8) Walking along the Great Canyon in America with good friends and a big rucksack with you.</a:t>
            </a:r>
            <a:br>
              <a:rPr lang="ru-RU"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rPr>
            </a:br>
            <a:endParaRPr lang="ru-RU" sz="2800" dirty="0">
              <a:solidFill>
                <a:schemeClr val="accent5">
                  <a:lumMod val="75000"/>
                </a:schemeClr>
              </a:solidFill>
              <a:effectLst>
                <a:outerShdw blurRad="38100" dist="38100" dir="2700000" algn="tl">
                  <a:srgbClr val="000000">
                    <a:alpha val="43137"/>
                  </a:srgbClr>
                </a:outerShdw>
                <a:reflection blurRad="6350" stA="55000" endA="300" endPos="45500" dir="5400000" sy="-100000" algn="bl" rotWithShape="0"/>
              </a:effectLst>
            </a:endParaRPr>
          </a:p>
        </p:txBody>
      </p:sp>
      <p:sp>
        <p:nvSpPr>
          <p:cNvPr id="3" name="Содержимое 2"/>
          <p:cNvSpPr>
            <a:spLocks noGrp="1"/>
          </p:cNvSpPr>
          <p:nvPr>
            <p:ph sz="quarter" idx="13"/>
          </p:nvPr>
        </p:nvSpPr>
        <p:spPr>
          <a:xfrm>
            <a:off x="300446" y="274320"/>
            <a:ext cx="5904411" cy="692331"/>
          </a:xfrm>
        </p:spPr>
        <p:txBody>
          <a:bodyPr>
            <a:noAutofit/>
          </a:bodyPr>
          <a:lstStyle/>
          <a:p>
            <a:pPr>
              <a:buNone/>
            </a:pPr>
            <a:r>
              <a:rPr lang="en-US" sz="4000" b="1" i="1" dirty="0">
                <a:solidFill>
                  <a:srgbClr val="002060"/>
                </a:solidFill>
                <a:effectLst>
                  <a:outerShdw blurRad="38100" dist="38100" dir="2700000" algn="tl">
                    <a:srgbClr val="000000">
                      <a:alpha val="43137"/>
                    </a:srgbClr>
                  </a:outerShdw>
                </a:effectLst>
              </a:rPr>
              <a:t>Types of tourism</a:t>
            </a:r>
            <a:endParaRPr lang="ru-RU" sz="40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52697" y="365760"/>
            <a:ext cx="5381898" cy="757646"/>
          </a:xfrm>
        </p:spPr>
        <p:txBody>
          <a:bodyPr>
            <a:normAutofit/>
          </a:bodyPr>
          <a:lstStyle/>
          <a:p>
            <a:pPr>
              <a:buNone/>
            </a:pPr>
            <a:r>
              <a:rPr lang="en-US" sz="4000" b="1" dirty="0">
                <a:solidFill>
                  <a:srgbClr val="002060"/>
                </a:solidFill>
                <a:effectLst>
                  <a:outerShdw blurRad="38100" dist="38100" dir="2700000" algn="tl">
                    <a:srgbClr val="000000">
                      <a:alpha val="43137"/>
                    </a:srgbClr>
                  </a:outerShdw>
                </a:effectLst>
              </a:rPr>
              <a:t>Ways of travelling</a:t>
            </a:r>
            <a:endParaRPr lang="ru-RU" sz="4000" b="1" dirty="0">
              <a:solidFill>
                <a:srgbClr val="002060"/>
              </a:solidFill>
              <a:effectLst>
                <a:outerShdw blurRad="38100" dist="38100" dir="2700000" algn="tl">
                  <a:srgbClr val="000000">
                    <a:alpha val="43137"/>
                  </a:srgbClr>
                </a:outerShdw>
              </a:effectLst>
            </a:endParaRPr>
          </a:p>
        </p:txBody>
      </p:sp>
      <p:pic>
        <p:nvPicPr>
          <p:cNvPr id="15362" name="Picture 2" descr="http://erakrim.com/wp-content/uploads/2014/05/trasport-300x246.jpg"/>
          <p:cNvPicPr>
            <a:picLocks noChangeAspect="1" noChangeArrowheads="1"/>
          </p:cNvPicPr>
          <p:nvPr/>
        </p:nvPicPr>
        <p:blipFill>
          <a:blip r:embed="rId2" cstate="print"/>
          <a:srcRect/>
          <a:stretch>
            <a:fillRect/>
          </a:stretch>
        </p:blipFill>
        <p:spPr bwMode="auto">
          <a:xfrm>
            <a:off x="1618615" y="1349691"/>
            <a:ext cx="5866403" cy="481045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7004" y="1093390"/>
            <a:ext cx="8238985" cy="5281284"/>
          </a:xfrm>
        </p:spPr>
        <p:txBody>
          <a:bodyPr/>
          <a:lstStyle/>
          <a:p>
            <a:pPr algn="ctr">
              <a:buNone/>
            </a:pPr>
            <a:endParaRPr lang="ru-RU" dirty="0"/>
          </a:p>
        </p:txBody>
      </p:sp>
      <p:sp>
        <p:nvSpPr>
          <p:cNvPr id="3" name="Содержимое 2"/>
          <p:cNvSpPr>
            <a:spLocks noGrp="1"/>
          </p:cNvSpPr>
          <p:nvPr>
            <p:ph sz="quarter" idx="13"/>
          </p:nvPr>
        </p:nvSpPr>
        <p:spPr>
          <a:xfrm>
            <a:off x="313509" y="274320"/>
            <a:ext cx="6021977" cy="875211"/>
          </a:xfrm>
        </p:spPr>
        <p:txBody>
          <a:bodyPr>
            <a:normAutofit/>
          </a:bodyPr>
          <a:lstStyle/>
          <a:p>
            <a:pPr>
              <a:buNone/>
            </a:pPr>
            <a:r>
              <a:rPr lang="en-US" sz="3600" b="1" dirty="0">
                <a:solidFill>
                  <a:srgbClr val="002060"/>
                </a:solidFill>
                <a:effectLst>
                  <a:outerShdw blurRad="38100" dist="38100" dir="2700000" algn="tl">
                    <a:srgbClr val="000000">
                      <a:alpha val="43137"/>
                    </a:srgbClr>
                  </a:outerShdw>
                </a:effectLst>
              </a:rPr>
              <a:t>Travel agent qualities</a:t>
            </a:r>
            <a:endParaRPr lang="ru-RU" sz="3600" b="1" dirty="0">
              <a:solidFill>
                <a:srgbClr val="002060"/>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034206340"/>
              </p:ext>
            </p:extLst>
          </p:nvPr>
        </p:nvGraphicFramePr>
        <p:xfrm>
          <a:off x="522512" y="1084217"/>
          <a:ext cx="8216538" cy="5199017"/>
        </p:xfrm>
        <a:graphic>
          <a:graphicData uri="http://schemas.openxmlformats.org/drawingml/2006/table">
            <a:tbl>
              <a:tblPr firstRow="1" bandRow="1">
                <a:tableStyleId>{5C22544A-7EE6-4342-B048-85BDC9FD1C3A}</a:tableStyleId>
              </a:tblPr>
              <a:tblGrid>
                <a:gridCol w="4108269">
                  <a:extLst>
                    <a:ext uri="{9D8B030D-6E8A-4147-A177-3AD203B41FA5}">
                      <a16:colId xmlns:a16="http://schemas.microsoft.com/office/drawing/2014/main" val="20000"/>
                    </a:ext>
                  </a:extLst>
                </a:gridCol>
                <a:gridCol w="4108269">
                  <a:extLst>
                    <a:ext uri="{9D8B030D-6E8A-4147-A177-3AD203B41FA5}">
                      <a16:colId xmlns:a16="http://schemas.microsoft.com/office/drawing/2014/main" val="20001"/>
                    </a:ext>
                  </a:extLst>
                </a:gridCol>
              </a:tblGrid>
              <a:tr h="5199017">
                <a:tc>
                  <a:txBody>
                    <a:bodyPr/>
                    <a:lstStyle/>
                    <a:p>
                      <a:r>
                        <a:rPr lang="en-US" sz="2000" b="1" kern="1200" dirty="0">
                          <a:solidFill>
                            <a:schemeClr val="bg1"/>
                          </a:solidFill>
                          <a:latin typeface="+mn-lt"/>
                          <a:ea typeface="+mn-ea"/>
                          <a:cs typeface="+mn-cs"/>
                        </a:rPr>
                        <a:t>1. </a:t>
                      </a:r>
                      <a:r>
                        <a:rPr lang="ru-RU" sz="2000" b="1" kern="1200" dirty="0">
                          <a:solidFill>
                            <a:schemeClr val="bg1"/>
                          </a:solidFill>
                          <a:latin typeface="+mn-lt"/>
                          <a:ea typeface="+mn-ea"/>
                          <a:cs typeface="+mn-cs"/>
                        </a:rPr>
                        <a:t>Оказать квалифицированную помощь</a:t>
                      </a:r>
                      <a:r>
                        <a:rPr lang="en-US" sz="2000" b="1" kern="1200" dirty="0">
                          <a:solidFill>
                            <a:schemeClr val="bg1"/>
                          </a:solidFill>
                          <a:latin typeface="+mn-lt"/>
                          <a:ea typeface="+mn-ea"/>
                          <a:cs typeface="+mn-cs"/>
                        </a:rPr>
                        <a:t>.</a:t>
                      </a:r>
                      <a:endParaRPr lang="ru-RU" sz="2000" b="1" kern="1200" dirty="0">
                        <a:solidFill>
                          <a:schemeClr val="bg1"/>
                        </a:solidFill>
                        <a:latin typeface="+mn-lt"/>
                        <a:ea typeface="+mn-ea"/>
                        <a:cs typeface="+mn-cs"/>
                      </a:endParaRPr>
                    </a:p>
                    <a:p>
                      <a:r>
                        <a:rPr lang="en-US" sz="2000" b="1" kern="1200" dirty="0">
                          <a:solidFill>
                            <a:schemeClr val="bg1"/>
                          </a:solidFill>
                          <a:latin typeface="+mn-lt"/>
                          <a:ea typeface="+mn-ea"/>
                          <a:cs typeface="+mn-cs"/>
                        </a:rPr>
                        <a:t>2. </a:t>
                      </a:r>
                      <a:r>
                        <a:rPr lang="ru-RU" sz="2000" b="1" kern="1200" dirty="0">
                          <a:solidFill>
                            <a:schemeClr val="bg1"/>
                          </a:solidFill>
                          <a:latin typeface="+mn-lt"/>
                          <a:ea typeface="+mn-ea"/>
                          <a:cs typeface="+mn-cs"/>
                        </a:rPr>
                        <a:t>Координировать расписание клиента</a:t>
                      </a:r>
                      <a:r>
                        <a:rPr lang="en-US" sz="2000" b="1" kern="1200" dirty="0">
                          <a:solidFill>
                            <a:schemeClr val="bg1"/>
                          </a:solidFill>
                          <a:latin typeface="+mn-lt"/>
                          <a:ea typeface="+mn-ea"/>
                          <a:cs typeface="+mn-cs"/>
                        </a:rPr>
                        <a:t>.</a:t>
                      </a:r>
                      <a:endParaRPr lang="ru-RU" sz="2000" b="1" kern="1200" dirty="0">
                        <a:solidFill>
                          <a:schemeClr val="bg1"/>
                        </a:solidFill>
                        <a:latin typeface="+mn-lt"/>
                        <a:ea typeface="+mn-ea"/>
                        <a:cs typeface="+mn-cs"/>
                      </a:endParaRPr>
                    </a:p>
                    <a:p>
                      <a:r>
                        <a:rPr lang="ru-RU" sz="2000" b="1" kern="1200" dirty="0">
                          <a:solidFill>
                            <a:schemeClr val="bg1"/>
                          </a:solidFill>
                          <a:latin typeface="+mn-lt"/>
                          <a:ea typeface="+mn-ea"/>
                          <a:cs typeface="+mn-cs"/>
                        </a:rPr>
                        <a:t>3. Продать билеты на самолёт.</a:t>
                      </a:r>
                    </a:p>
                    <a:p>
                      <a:r>
                        <a:rPr lang="ru-RU" sz="2000" b="1" kern="1200" dirty="0">
                          <a:solidFill>
                            <a:schemeClr val="bg1"/>
                          </a:solidFill>
                          <a:latin typeface="+mn-lt"/>
                          <a:ea typeface="+mn-ea"/>
                          <a:cs typeface="+mn-cs"/>
                        </a:rPr>
                        <a:t>4. Иметь хорошие навыки собеседования, телефонного разговора, работы с компьютером.</a:t>
                      </a:r>
                    </a:p>
                    <a:p>
                      <a:r>
                        <a:rPr lang="ru-RU" sz="2000" b="1" kern="1200" dirty="0">
                          <a:solidFill>
                            <a:schemeClr val="bg1"/>
                          </a:solidFill>
                          <a:latin typeface="+mn-lt"/>
                          <a:ea typeface="+mn-ea"/>
                          <a:cs typeface="+mn-cs"/>
                        </a:rPr>
                        <a:t>5. Сбалансировать желания клиента с реальным бюджетом.</a:t>
                      </a:r>
                    </a:p>
                    <a:p>
                      <a:r>
                        <a:rPr lang="ru-RU" sz="2000" b="1" kern="1200" dirty="0">
                          <a:solidFill>
                            <a:schemeClr val="bg1"/>
                          </a:solidFill>
                          <a:latin typeface="+mn-lt"/>
                          <a:ea typeface="+mn-ea"/>
                          <a:cs typeface="+mn-cs"/>
                        </a:rPr>
                        <a:t>6. Освоить много видов информации</a:t>
                      </a:r>
                    </a:p>
                    <a:p>
                      <a:endParaRPr lang="ru-RU" dirty="0">
                        <a:solidFill>
                          <a:schemeClr val="tx1"/>
                        </a:solidFill>
                      </a:endParaRPr>
                    </a:p>
                  </a:txBody>
                  <a:tcPr/>
                </a:tc>
                <a:tc>
                  <a:txBody>
                    <a:bodyPr/>
                    <a:lstStyle/>
                    <a:p>
                      <a:pPr lvl="0" algn="l"/>
                      <a:r>
                        <a:rPr lang="en-US" sz="2000" b="1" kern="1200" dirty="0">
                          <a:solidFill>
                            <a:schemeClr val="bg1"/>
                          </a:solidFill>
                          <a:latin typeface="+mn-lt"/>
                          <a:ea typeface="+mn-ea"/>
                          <a:cs typeface="+mn-cs"/>
                        </a:rPr>
                        <a:t>a) To balance client dreams with real budget;</a:t>
                      </a:r>
                      <a:endParaRPr lang="ru-RU" sz="2000" b="1" kern="1200" dirty="0">
                        <a:solidFill>
                          <a:schemeClr val="bg1"/>
                        </a:solidFill>
                        <a:latin typeface="+mn-lt"/>
                        <a:ea typeface="+mn-ea"/>
                        <a:cs typeface="+mn-cs"/>
                      </a:endParaRPr>
                    </a:p>
                    <a:p>
                      <a:pPr lvl="0" algn="l"/>
                      <a:r>
                        <a:rPr lang="en-US" sz="2000" b="1" kern="1200" dirty="0">
                          <a:solidFill>
                            <a:schemeClr val="bg1"/>
                          </a:solidFill>
                          <a:latin typeface="+mn-lt"/>
                          <a:ea typeface="+mn-ea"/>
                          <a:cs typeface="+mn-cs"/>
                        </a:rPr>
                        <a:t>b)</a:t>
                      </a:r>
                      <a:r>
                        <a:rPr lang="en-US" sz="2000" b="1" kern="1200" baseline="0" dirty="0">
                          <a:solidFill>
                            <a:schemeClr val="bg1"/>
                          </a:solidFill>
                          <a:latin typeface="+mn-lt"/>
                          <a:ea typeface="+mn-ea"/>
                          <a:cs typeface="+mn-cs"/>
                        </a:rPr>
                        <a:t> </a:t>
                      </a:r>
                      <a:r>
                        <a:rPr lang="en-US" sz="2000" b="1" kern="1200" dirty="0">
                          <a:solidFill>
                            <a:schemeClr val="bg1"/>
                          </a:solidFill>
                          <a:latin typeface="+mn-lt"/>
                          <a:ea typeface="+mn-ea"/>
                          <a:cs typeface="+mn-cs"/>
                        </a:rPr>
                        <a:t>To coordinate the customers’ schedule;</a:t>
                      </a:r>
                      <a:endParaRPr lang="ru-RU" sz="2000" b="1" kern="1200" dirty="0">
                        <a:solidFill>
                          <a:schemeClr val="bg1"/>
                        </a:solidFill>
                        <a:latin typeface="+mn-lt"/>
                        <a:ea typeface="+mn-ea"/>
                        <a:cs typeface="+mn-cs"/>
                      </a:endParaRPr>
                    </a:p>
                    <a:p>
                      <a:pPr lvl="0" algn="l"/>
                      <a:r>
                        <a:rPr lang="en-US" sz="2000" b="1" kern="1200" dirty="0">
                          <a:solidFill>
                            <a:schemeClr val="bg1"/>
                          </a:solidFill>
                          <a:latin typeface="+mn-lt"/>
                          <a:ea typeface="+mn-ea"/>
                          <a:cs typeface="+mn-cs"/>
                        </a:rPr>
                        <a:t>c) To have good interview, telephone, computer skills;</a:t>
                      </a:r>
                      <a:endParaRPr lang="ru-RU" sz="2000" b="1" kern="1200" dirty="0">
                        <a:solidFill>
                          <a:schemeClr val="bg1"/>
                        </a:solidFill>
                        <a:latin typeface="+mn-lt"/>
                        <a:ea typeface="+mn-ea"/>
                        <a:cs typeface="+mn-cs"/>
                      </a:endParaRPr>
                    </a:p>
                    <a:p>
                      <a:pPr lvl="0" algn="l"/>
                      <a:r>
                        <a:rPr lang="en-US" sz="2000" b="1" kern="1200" dirty="0">
                          <a:solidFill>
                            <a:schemeClr val="bg1"/>
                          </a:solidFill>
                          <a:latin typeface="+mn-lt"/>
                          <a:ea typeface="+mn-ea"/>
                          <a:cs typeface="+mn-cs"/>
                        </a:rPr>
                        <a:t>d) To sell airline tickets;</a:t>
                      </a:r>
                      <a:endParaRPr lang="ru-RU" sz="2000" b="1" kern="1200" dirty="0">
                        <a:solidFill>
                          <a:schemeClr val="bg1"/>
                        </a:solidFill>
                        <a:latin typeface="+mn-lt"/>
                        <a:ea typeface="+mn-ea"/>
                        <a:cs typeface="+mn-cs"/>
                      </a:endParaRPr>
                    </a:p>
                    <a:p>
                      <a:pPr lvl="0" algn="l"/>
                      <a:r>
                        <a:rPr lang="en-US" sz="2000" b="1" kern="1200" dirty="0">
                          <a:solidFill>
                            <a:schemeClr val="bg1"/>
                          </a:solidFill>
                          <a:latin typeface="+mn-lt"/>
                          <a:ea typeface="+mn-ea"/>
                          <a:cs typeface="+mn-cs"/>
                        </a:rPr>
                        <a:t>e) To master many kinds of information: geography, visa regulations, types of tourism;</a:t>
                      </a:r>
                      <a:endParaRPr lang="ru-RU" sz="2000" b="1" kern="1200" dirty="0">
                        <a:solidFill>
                          <a:schemeClr val="bg1"/>
                        </a:solidFill>
                        <a:latin typeface="+mn-lt"/>
                        <a:ea typeface="+mn-ea"/>
                        <a:cs typeface="+mn-cs"/>
                      </a:endParaRPr>
                    </a:p>
                    <a:p>
                      <a:pPr algn="l"/>
                      <a:r>
                        <a:rPr lang="en-US" sz="2000" b="1" kern="1200" dirty="0">
                          <a:solidFill>
                            <a:schemeClr val="bg1"/>
                          </a:solidFill>
                          <a:latin typeface="+mn-lt"/>
                          <a:ea typeface="+mn-ea"/>
                          <a:cs typeface="+mn-cs"/>
                        </a:rPr>
                        <a:t>f) To give experienced help.</a:t>
                      </a:r>
                      <a:endParaRPr lang="ru-RU" sz="2000" dirty="0">
                        <a:solidFill>
                          <a:schemeClr val="bg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823" y="1058091"/>
            <a:ext cx="8216537" cy="5394960"/>
          </a:xfrm>
        </p:spPr>
        <p:txBody>
          <a:bodyPr/>
          <a:lstStyle/>
          <a:p>
            <a:pPr algn="l"/>
            <a:r>
              <a:rPr lang="en-US" sz="2000" i="1" dirty="0">
                <a:solidFill>
                  <a:schemeClr val="tx1"/>
                </a:solidFill>
              </a:rPr>
              <a:t>Mike: </a:t>
            </a:r>
            <a:r>
              <a:rPr lang="en-US" sz="2000" dirty="0">
                <a:solidFill>
                  <a:schemeClr val="accent6">
                    <a:lumMod val="75000"/>
                  </a:schemeClr>
                </a:solidFill>
              </a:rPr>
              <a:t>Hello, I need to schedule my trip to Paris for next week?</a:t>
            </a:r>
            <a:br>
              <a:rPr lang="ru-RU" sz="2000" dirty="0">
                <a:solidFill>
                  <a:schemeClr val="tx1"/>
                </a:solidFill>
              </a:rPr>
            </a:br>
            <a:r>
              <a:rPr lang="en-US" sz="2000" i="1" dirty="0" err="1">
                <a:solidFill>
                  <a:schemeClr val="tx1"/>
                </a:solidFill>
              </a:rPr>
              <a:t>Henrita</a:t>
            </a:r>
            <a:r>
              <a:rPr lang="en-US" sz="2000" i="1" dirty="0">
                <a:solidFill>
                  <a:schemeClr val="tx1"/>
                </a:solidFill>
              </a:rPr>
              <a:t>:</a:t>
            </a:r>
            <a:r>
              <a:rPr lang="en-US" sz="2000" dirty="0">
                <a:solidFill>
                  <a:schemeClr val="tx1"/>
                </a:solidFill>
              </a:rPr>
              <a:t> When would you like to travel?</a:t>
            </a:r>
            <a:br>
              <a:rPr lang="ru-RU" sz="2000" dirty="0">
                <a:solidFill>
                  <a:schemeClr val="tx1"/>
                </a:solidFill>
              </a:rPr>
            </a:br>
            <a:r>
              <a:rPr lang="en-US" sz="2000" i="1" dirty="0">
                <a:solidFill>
                  <a:schemeClr val="tx1"/>
                </a:solidFill>
              </a:rPr>
              <a:t>Mike: </a:t>
            </a:r>
            <a:r>
              <a:rPr lang="en-US" sz="2000" dirty="0">
                <a:solidFill>
                  <a:schemeClr val="accent6">
                    <a:lumMod val="75000"/>
                  </a:schemeClr>
                </a:solidFill>
              </a:rPr>
              <a:t>I have to reach Paris by the 24th.</a:t>
            </a:r>
            <a:br>
              <a:rPr lang="ru-RU" sz="2000" dirty="0">
                <a:solidFill>
                  <a:schemeClr val="tx1"/>
                </a:solidFill>
              </a:rPr>
            </a:br>
            <a:r>
              <a:rPr lang="en-US" sz="2000" i="1" dirty="0" err="1">
                <a:solidFill>
                  <a:schemeClr val="tx1"/>
                </a:solidFill>
              </a:rPr>
              <a:t>Henrita</a:t>
            </a:r>
            <a:r>
              <a:rPr lang="en-US" sz="2000" i="1" dirty="0">
                <a:solidFill>
                  <a:schemeClr val="tx1"/>
                </a:solidFill>
              </a:rPr>
              <a:t>:</a:t>
            </a:r>
            <a:r>
              <a:rPr lang="en-US" sz="2000" dirty="0">
                <a:solidFill>
                  <a:schemeClr val="tx1"/>
                </a:solidFill>
              </a:rPr>
              <a:t> Is this a round trip? Will you need a return ticket, too?</a:t>
            </a:r>
            <a:br>
              <a:rPr lang="ru-RU" sz="2000" dirty="0">
                <a:solidFill>
                  <a:schemeClr val="tx1"/>
                </a:solidFill>
              </a:rPr>
            </a:br>
            <a:r>
              <a:rPr lang="en-US" sz="2000" i="1" dirty="0">
                <a:solidFill>
                  <a:schemeClr val="tx1"/>
                </a:solidFill>
              </a:rPr>
              <a:t>Mike: </a:t>
            </a:r>
            <a:r>
              <a:rPr lang="en-US" sz="2000" dirty="0">
                <a:solidFill>
                  <a:schemeClr val="accent6">
                    <a:lumMod val="75000"/>
                  </a:schemeClr>
                </a:solidFill>
              </a:rPr>
              <a:t>Yes. Check that for 31st in the evening.</a:t>
            </a:r>
            <a:br>
              <a:rPr lang="ru-RU" sz="2000" dirty="0">
                <a:solidFill>
                  <a:schemeClr val="tx1"/>
                </a:solidFill>
              </a:rPr>
            </a:br>
            <a:r>
              <a:rPr lang="en-US" sz="2000" i="1" dirty="0" err="1">
                <a:solidFill>
                  <a:schemeClr val="tx1"/>
                </a:solidFill>
              </a:rPr>
              <a:t>Henrita</a:t>
            </a:r>
            <a:r>
              <a:rPr lang="en-US" sz="2000" i="1" dirty="0">
                <a:solidFill>
                  <a:schemeClr val="tx1"/>
                </a:solidFill>
              </a:rPr>
              <a:t>:</a:t>
            </a:r>
            <a:r>
              <a:rPr lang="en-US" sz="2000" dirty="0">
                <a:solidFill>
                  <a:schemeClr val="tx1"/>
                </a:solidFill>
              </a:rPr>
              <a:t> Yes, there’s a nonstop flight to Paris from Kennedy airport on 24th at 6AM. On 31st you may board flight 309 which is also nonstop at 4:30PM.</a:t>
            </a:r>
            <a:br>
              <a:rPr lang="ru-RU" sz="2000" dirty="0">
                <a:solidFill>
                  <a:schemeClr val="tx1"/>
                </a:solidFill>
              </a:rPr>
            </a:br>
            <a:r>
              <a:rPr lang="en-US" sz="2000" i="1" dirty="0">
                <a:solidFill>
                  <a:schemeClr val="tx1"/>
                </a:solidFill>
              </a:rPr>
              <a:t>Mike:</a:t>
            </a:r>
            <a:r>
              <a:rPr lang="en-US" sz="2000" dirty="0">
                <a:solidFill>
                  <a:schemeClr val="tx1"/>
                </a:solidFill>
              </a:rPr>
              <a:t> </a:t>
            </a:r>
            <a:r>
              <a:rPr lang="en-US" sz="2000" dirty="0">
                <a:solidFill>
                  <a:schemeClr val="accent6">
                    <a:lumMod val="75000"/>
                  </a:schemeClr>
                </a:solidFill>
              </a:rPr>
              <a:t>Okay, fine. I think that can work for me.</a:t>
            </a:r>
            <a:br>
              <a:rPr lang="ru-RU" sz="2000" dirty="0">
                <a:solidFill>
                  <a:schemeClr val="tx1"/>
                </a:solidFill>
              </a:rPr>
            </a:br>
            <a:r>
              <a:rPr lang="en-US" sz="2000" i="1" dirty="0" err="1">
                <a:solidFill>
                  <a:schemeClr val="tx1"/>
                </a:solidFill>
              </a:rPr>
              <a:t>Henrita</a:t>
            </a:r>
            <a:r>
              <a:rPr lang="en-US" sz="2000" i="1" dirty="0">
                <a:solidFill>
                  <a:schemeClr val="tx1"/>
                </a:solidFill>
              </a:rPr>
              <a:t>:</a:t>
            </a:r>
            <a:r>
              <a:rPr lang="en-US" sz="2000" dirty="0">
                <a:solidFill>
                  <a:schemeClr val="tx1"/>
                </a:solidFill>
              </a:rPr>
              <a:t> Would you like to book the tickets then?</a:t>
            </a:r>
            <a:br>
              <a:rPr lang="ru-RU" sz="2000" dirty="0">
                <a:solidFill>
                  <a:schemeClr val="tx1"/>
                </a:solidFill>
              </a:rPr>
            </a:br>
            <a:r>
              <a:rPr lang="en-US" sz="2000" i="1" dirty="0">
                <a:solidFill>
                  <a:schemeClr val="tx1"/>
                </a:solidFill>
              </a:rPr>
              <a:t>Mike:</a:t>
            </a:r>
            <a:r>
              <a:rPr lang="en-US" sz="2000" dirty="0">
                <a:solidFill>
                  <a:schemeClr val="tx1"/>
                </a:solidFill>
              </a:rPr>
              <a:t> </a:t>
            </a:r>
            <a:r>
              <a:rPr lang="en-US" sz="2000" dirty="0">
                <a:solidFill>
                  <a:schemeClr val="accent6">
                    <a:lumMod val="75000"/>
                  </a:schemeClr>
                </a:solidFill>
              </a:rPr>
              <a:t>What’s the cost?</a:t>
            </a:r>
            <a:br>
              <a:rPr lang="ru-RU" sz="2000" dirty="0">
                <a:solidFill>
                  <a:schemeClr val="tx1"/>
                </a:solidFill>
              </a:rPr>
            </a:br>
            <a:r>
              <a:rPr lang="en-US" sz="2000" i="1" dirty="0" err="1">
                <a:solidFill>
                  <a:schemeClr val="tx1"/>
                </a:solidFill>
              </a:rPr>
              <a:t>Henrita</a:t>
            </a:r>
            <a:r>
              <a:rPr lang="en-US" sz="2000" i="1" dirty="0">
                <a:solidFill>
                  <a:schemeClr val="tx1"/>
                </a:solidFill>
              </a:rPr>
              <a:t>:</a:t>
            </a:r>
            <a:r>
              <a:rPr lang="en-US" sz="2000" dirty="0">
                <a:solidFill>
                  <a:schemeClr val="tx1"/>
                </a:solidFill>
              </a:rPr>
              <a:t> It’ll be $2750.</a:t>
            </a:r>
            <a:br>
              <a:rPr lang="ru-RU" sz="2000" dirty="0">
                <a:solidFill>
                  <a:schemeClr val="tx1"/>
                </a:solidFill>
              </a:rPr>
            </a:br>
            <a:r>
              <a:rPr lang="en-US" sz="2000" i="1" dirty="0">
                <a:solidFill>
                  <a:schemeClr val="tx1"/>
                </a:solidFill>
              </a:rPr>
              <a:t>Mike:</a:t>
            </a:r>
            <a:r>
              <a:rPr lang="en-US" sz="2000" dirty="0">
                <a:solidFill>
                  <a:schemeClr val="tx1"/>
                </a:solidFill>
              </a:rPr>
              <a:t> </a:t>
            </a:r>
            <a:r>
              <a:rPr lang="en-US" sz="2000" dirty="0">
                <a:solidFill>
                  <a:schemeClr val="accent6">
                    <a:lumMod val="75000"/>
                  </a:schemeClr>
                </a:solidFill>
              </a:rPr>
              <a:t>Do you accept cards?</a:t>
            </a:r>
            <a:br>
              <a:rPr lang="ru-RU" sz="2000" dirty="0">
                <a:solidFill>
                  <a:schemeClr val="tx1"/>
                </a:solidFill>
              </a:rPr>
            </a:br>
            <a:r>
              <a:rPr lang="en-US" sz="2000" i="1" dirty="0" err="1">
                <a:solidFill>
                  <a:schemeClr val="tx1"/>
                </a:solidFill>
              </a:rPr>
              <a:t>Henrita</a:t>
            </a:r>
            <a:r>
              <a:rPr lang="en-US" sz="2000" i="1" dirty="0">
                <a:solidFill>
                  <a:schemeClr val="tx1"/>
                </a:solidFill>
              </a:rPr>
              <a:t>: </a:t>
            </a:r>
            <a:r>
              <a:rPr lang="en-US" sz="2000" dirty="0">
                <a:solidFill>
                  <a:schemeClr val="tx1"/>
                </a:solidFill>
              </a:rPr>
              <a:t>Yes, we do.</a:t>
            </a:r>
            <a:br>
              <a:rPr lang="ru-RU" sz="2000" dirty="0">
                <a:solidFill>
                  <a:schemeClr val="tx1"/>
                </a:solidFill>
              </a:rPr>
            </a:br>
            <a:endParaRPr lang="ru-RU" sz="2000" dirty="0">
              <a:solidFill>
                <a:schemeClr val="tx1"/>
              </a:solidFill>
            </a:endParaRPr>
          </a:p>
        </p:txBody>
      </p:sp>
      <p:sp>
        <p:nvSpPr>
          <p:cNvPr id="3" name="Содержимое 2"/>
          <p:cNvSpPr>
            <a:spLocks noGrp="1"/>
          </p:cNvSpPr>
          <p:nvPr>
            <p:ph sz="quarter" idx="13"/>
          </p:nvPr>
        </p:nvSpPr>
        <p:spPr>
          <a:xfrm>
            <a:off x="287383" y="248194"/>
            <a:ext cx="7184571" cy="953589"/>
          </a:xfrm>
        </p:spPr>
        <p:txBody>
          <a:bodyPr>
            <a:normAutofit/>
          </a:bodyPr>
          <a:lstStyle/>
          <a:p>
            <a:pPr>
              <a:buNone/>
            </a:pPr>
            <a:r>
              <a:rPr lang="en-US" sz="3600" b="1" dirty="0">
                <a:solidFill>
                  <a:srgbClr val="002060"/>
                </a:solidFill>
                <a:effectLst>
                  <a:outerShdw blurRad="38100" dist="38100" dir="2700000" algn="tl">
                    <a:srgbClr val="000000">
                      <a:alpha val="43137"/>
                    </a:srgbClr>
                  </a:outerShdw>
                </a:effectLst>
              </a:rPr>
              <a:t>Booking a ticket</a:t>
            </a:r>
            <a:endParaRPr lang="ru-RU" sz="36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7383" y="953589"/>
            <a:ext cx="8516983" cy="5499462"/>
          </a:xfrm>
        </p:spPr>
        <p:txBody>
          <a:bodyPr/>
          <a:lstStyle/>
          <a:p>
            <a:pPr algn="l"/>
            <a:r>
              <a:rPr lang="en-US" sz="2400" i="1" dirty="0">
                <a:solidFill>
                  <a:schemeClr val="tx1"/>
                </a:solidFill>
              </a:rPr>
              <a:t>Mike:</a:t>
            </a:r>
            <a:r>
              <a:rPr lang="en-US" sz="2400" dirty="0">
                <a:solidFill>
                  <a:schemeClr val="tx1"/>
                </a:solidFill>
              </a:rPr>
              <a:t> </a:t>
            </a:r>
            <a:r>
              <a:rPr lang="en-US" sz="2400" dirty="0">
                <a:solidFill>
                  <a:schemeClr val="accent5">
                    <a:lumMod val="50000"/>
                  </a:schemeClr>
                </a:solidFill>
              </a:rPr>
              <a:t>I’d like to book a hotel in Paris, please.</a:t>
            </a:r>
            <a:br>
              <a:rPr lang="ru-RU" sz="2400" dirty="0">
                <a:solidFill>
                  <a:schemeClr val="tx1"/>
                </a:solidFill>
              </a:rPr>
            </a:br>
            <a:r>
              <a:rPr lang="en-US" sz="2400" i="1" dirty="0" err="1">
                <a:solidFill>
                  <a:schemeClr val="tx1"/>
                </a:solidFill>
              </a:rPr>
              <a:t>Henrita</a:t>
            </a:r>
            <a:r>
              <a:rPr lang="en-US" sz="2400" i="1" dirty="0">
                <a:solidFill>
                  <a:schemeClr val="tx1"/>
                </a:solidFill>
              </a:rPr>
              <a:t>:</a:t>
            </a:r>
            <a:r>
              <a:rPr lang="en-US" sz="2400" dirty="0">
                <a:solidFill>
                  <a:schemeClr val="tx1"/>
                </a:solidFill>
              </a:rPr>
              <a:t> Sure, we can help you find a great place.</a:t>
            </a:r>
            <a:br>
              <a:rPr lang="ru-RU" sz="2400" dirty="0">
                <a:solidFill>
                  <a:schemeClr val="tx1"/>
                </a:solidFill>
              </a:rPr>
            </a:br>
            <a:r>
              <a:rPr lang="en-US" sz="2400" i="1" dirty="0">
                <a:solidFill>
                  <a:schemeClr val="tx1"/>
                </a:solidFill>
              </a:rPr>
              <a:t>Mike:</a:t>
            </a:r>
            <a:r>
              <a:rPr lang="en-US" sz="2400" dirty="0">
                <a:solidFill>
                  <a:schemeClr val="tx1"/>
                </a:solidFill>
              </a:rPr>
              <a:t> </a:t>
            </a:r>
            <a:r>
              <a:rPr lang="en-US" sz="2400" dirty="0">
                <a:solidFill>
                  <a:schemeClr val="accent5">
                    <a:lumMod val="50000"/>
                  </a:schemeClr>
                </a:solidFill>
              </a:rPr>
              <a:t>Well, I need a budget hotel that’s near the marketplaces.</a:t>
            </a:r>
            <a:br>
              <a:rPr lang="ru-RU" sz="2400" dirty="0">
                <a:solidFill>
                  <a:schemeClr val="tx1"/>
                </a:solidFill>
              </a:rPr>
            </a:br>
            <a:r>
              <a:rPr lang="en-US" sz="2400" i="1" dirty="0" err="1">
                <a:solidFill>
                  <a:schemeClr val="tx1"/>
                </a:solidFill>
              </a:rPr>
              <a:t>Henrita</a:t>
            </a:r>
            <a:r>
              <a:rPr lang="en-US" sz="2400" i="1" dirty="0">
                <a:solidFill>
                  <a:schemeClr val="tx1"/>
                </a:solidFill>
              </a:rPr>
              <a:t>:</a:t>
            </a:r>
            <a:r>
              <a:rPr lang="en-US" sz="2400" dirty="0">
                <a:solidFill>
                  <a:schemeClr val="tx1"/>
                </a:solidFill>
              </a:rPr>
              <a:t> Certainly, just give me a sec...Okay, here’s one. It’s the Belladonna on Locke Avenue.</a:t>
            </a:r>
            <a:br>
              <a:rPr lang="ru-RU" sz="2400" dirty="0">
                <a:solidFill>
                  <a:schemeClr val="tx1"/>
                </a:solidFill>
              </a:rPr>
            </a:br>
            <a:r>
              <a:rPr lang="en-US" sz="2400" i="1" dirty="0">
                <a:solidFill>
                  <a:schemeClr val="tx1"/>
                </a:solidFill>
              </a:rPr>
              <a:t>Mike:</a:t>
            </a:r>
            <a:r>
              <a:rPr lang="en-US" sz="2400" dirty="0">
                <a:solidFill>
                  <a:schemeClr val="tx1"/>
                </a:solidFill>
              </a:rPr>
              <a:t> </a:t>
            </a:r>
            <a:r>
              <a:rPr lang="en-US" sz="2400" dirty="0">
                <a:solidFill>
                  <a:schemeClr val="accent5">
                    <a:lumMod val="50000"/>
                  </a:schemeClr>
                </a:solidFill>
              </a:rPr>
              <a:t>What are the rates for 1 person?</a:t>
            </a:r>
            <a:br>
              <a:rPr lang="ru-RU" sz="2400" dirty="0">
                <a:solidFill>
                  <a:schemeClr val="tx1"/>
                </a:solidFill>
              </a:rPr>
            </a:br>
            <a:r>
              <a:rPr lang="en-US" sz="2400" i="1" dirty="0" err="1">
                <a:solidFill>
                  <a:schemeClr val="tx1"/>
                </a:solidFill>
              </a:rPr>
              <a:t>Henrita</a:t>
            </a:r>
            <a:r>
              <a:rPr lang="en-US" sz="2400" i="1" dirty="0">
                <a:solidFill>
                  <a:schemeClr val="tx1"/>
                </a:solidFill>
              </a:rPr>
              <a:t>:</a:t>
            </a:r>
            <a:r>
              <a:rPr lang="en-US" sz="2400" dirty="0">
                <a:solidFill>
                  <a:schemeClr val="tx1"/>
                </a:solidFill>
              </a:rPr>
              <a:t> It costs $150 per night. The room is big and has one queen size bed.</a:t>
            </a:r>
            <a:br>
              <a:rPr lang="ru-RU" sz="2400" dirty="0">
                <a:solidFill>
                  <a:schemeClr val="tx1"/>
                </a:solidFill>
              </a:rPr>
            </a:br>
            <a:r>
              <a:rPr lang="en-US" sz="2400" i="1" dirty="0">
                <a:solidFill>
                  <a:schemeClr val="tx1"/>
                </a:solidFill>
              </a:rPr>
              <a:t>Mike:</a:t>
            </a:r>
            <a:r>
              <a:rPr lang="en-US" sz="2400" dirty="0">
                <a:solidFill>
                  <a:schemeClr val="tx1"/>
                </a:solidFill>
              </a:rPr>
              <a:t> </a:t>
            </a:r>
            <a:r>
              <a:rPr lang="en-US" sz="2400" dirty="0">
                <a:solidFill>
                  <a:schemeClr val="accent5">
                    <a:lumMod val="50000"/>
                  </a:schemeClr>
                </a:solidFill>
              </a:rPr>
              <a:t>Okay, book that for 3 nights then, from 24th to 26th of this month.</a:t>
            </a:r>
            <a:br>
              <a:rPr lang="ru-RU" sz="2400" dirty="0">
                <a:solidFill>
                  <a:schemeClr val="tx1"/>
                </a:solidFill>
              </a:rPr>
            </a:br>
            <a:r>
              <a:rPr lang="en-US" sz="2400" i="1" dirty="0" err="1">
                <a:solidFill>
                  <a:schemeClr val="tx1"/>
                </a:solidFill>
              </a:rPr>
              <a:t>Henrita</a:t>
            </a:r>
            <a:r>
              <a:rPr lang="en-US" sz="2400" i="1" dirty="0">
                <a:solidFill>
                  <a:schemeClr val="tx1"/>
                </a:solidFill>
              </a:rPr>
              <a:t>:</a:t>
            </a:r>
            <a:r>
              <a:rPr lang="en-US" sz="2400" dirty="0">
                <a:solidFill>
                  <a:schemeClr val="tx1"/>
                </a:solidFill>
              </a:rPr>
              <a:t> Certainly Sir, is there anything else I could help you with?</a:t>
            </a:r>
            <a:br>
              <a:rPr lang="ru-RU" sz="2400" dirty="0">
                <a:solidFill>
                  <a:schemeClr val="tx1"/>
                </a:solidFill>
              </a:rPr>
            </a:br>
            <a:r>
              <a:rPr lang="en-US" sz="2400" i="1" dirty="0">
                <a:solidFill>
                  <a:schemeClr val="tx1"/>
                </a:solidFill>
              </a:rPr>
              <a:t>Mike:</a:t>
            </a:r>
            <a:r>
              <a:rPr lang="en-US" sz="2400" i="1" dirty="0">
                <a:solidFill>
                  <a:schemeClr val="accent5">
                    <a:lumMod val="50000"/>
                  </a:schemeClr>
                </a:solidFill>
              </a:rPr>
              <a:t> </a:t>
            </a:r>
            <a:r>
              <a:rPr lang="en-US" sz="2400" dirty="0">
                <a:solidFill>
                  <a:schemeClr val="accent5">
                    <a:lumMod val="50000"/>
                  </a:schemeClr>
                </a:solidFill>
              </a:rPr>
              <a:t>That’d all for now, thank you!</a:t>
            </a:r>
            <a:br>
              <a:rPr lang="ru-RU" sz="1800" dirty="0">
                <a:solidFill>
                  <a:schemeClr val="tx1"/>
                </a:solidFill>
              </a:rPr>
            </a:br>
            <a:endParaRPr lang="ru-RU" sz="1800" dirty="0">
              <a:solidFill>
                <a:schemeClr val="tx1"/>
              </a:solidFill>
            </a:endParaRPr>
          </a:p>
        </p:txBody>
      </p:sp>
      <p:sp>
        <p:nvSpPr>
          <p:cNvPr id="3" name="Содержимое 2"/>
          <p:cNvSpPr>
            <a:spLocks noGrp="1"/>
          </p:cNvSpPr>
          <p:nvPr>
            <p:ph sz="quarter" idx="13"/>
          </p:nvPr>
        </p:nvSpPr>
        <p:spPr>
          <a:xfrm>
            <a:off x="182880" y="248194"/>
            <a:ext cx="6766560" cy="836023"/>
          </a:xfrm>
        </p:spPr>
        <p:txBody>
          <a:bodyPr>
            <a:normAutofit/>
          </a:bodyPr>
          <a:lstStyle/>
          <a:p>
            <a:pPr>
              <a:buNone/>
            </a:pPr>
            <a:r>
              <a:rPr lang="en-US" sz="3200" dirty="0">
                <a:solidFill>
                  <a:srgbClr val="002060"/>
                </a:solidFill>
                <a:effectLst>
                  <a:outerShdw blurRad="38100" dist="38100" dir="2700000" algn="tl">
                    <a:srgbClr val="000000">
                      <a:alpha val="43137"/>
                    </a:srgbClr>
                  </a:outerShdw>
                </a:effectLst>
              </a:rPr>
              <a:t>Booking a hotel</a:t>
            </a:r>
            <a:endParaRPr lang="ru-RU" sz="3200"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3955" y="1214846"/>
            <a:ext cx="7691846" cy="4300322"/>
          </a:xfrm>
        </p:spPr>
        <p:txBody>
          <a:bodyPr/>
          <a:lstStyle/>
          <a:p>
            <a:pPr algn="l"/>
            <a:r>
              <a:rPr lang="en-US" dirty="0">
                <a:solidFill>
                  <a:schemeClr val="accent6">
                    <a:lumMod val="75000"/>
                  </a:schemeClr>
                </a:solidFill>
              </a:rPr>
              <a:t>1. Type of tourism.</a:t>
            </a:r>
            <a:br>
              <a:rPr lang="ru-RU" dirty="0">
                <a:solidFill>
                  <a:schemeClr val="accent6">
                    <a:lumMod val="75000"/>
                  </a:schemeClr>
                </a:solidFill>
              </a:rPr>
            </a:br>
            <a:r>
              <a:rPr lang="en-US" dirty="0">
                <a:solidFill>
                  <a:schemeClr val="accent6">
                    <a:lumMod val="75000"/>
                  </a:schemeClr>
                </a:solidFill>
              </a:rPr>
              <a:t>2.  Place of vacation.</a:t>
            </a:r>
            <a:br>
              <a:rPr lang="ru-RU" dirty="0">
                <a:solidFill>
                  <a:schemeClr val="accent6">
                    <a:lumMod val="75000"/>
                  </a:schemeClr>
                </a:solidFill>
              </a:rPr>
            </a:br>
            <a:r>
              <a:rPr lang="en-US" dirty="0">
                <a:solidFill>
                  <a:schemeClr val="accent6">
                    <a:lumMod val="75000"/>
                  </a:schemeClr>
                </a:solidFill>
              </a:rPr>
              <a:t>3. Time.</a:t>
            </a:r>
            <a:br>
              <a:rPr lang="ru-RU" dirty="0">
                <a:solidFill>
                  <a:schemeClr val="accent6">
                    <a:lumMod val="75000"/>
                  </a:schemeClr>
                </a:solidFill>
              </a:rPr>
            </a:br>
            <a:r>
              <a:rPr lang="en-US" dirty="0">
                <a:solidFill>
                  <a:schemeClr val="accent6">
                    <a:lumMod val="75000"/>
                  </a:schemeClr>
                </a:solidFill>
              </a:rPr>
              <a:t>4. Way of travelling.</a:t>
            </a:r>
            <a:br>
              <a:rPr lang="ru-RU" dirty="0">
                <a:solidFill>
                  <a:schemeClr val="accent6">
                    <a:lumMod val="75000"/>
                  </a:schemeClr>
                </a:solidFill>
              </a:rPr>
            </a:br>
            <a:r>
              <a:rPr lang="en-US" dirty="0">
                <a:solidFill>
                  <a:schemeClr val="accent6">
                    <a:lumMod val="75000"/>
                  </a:schemeClr>
                </a:solidFill>
              </a:rPr>
              <a:t>5. Hotel. </a:t>
            </a:r>
            <a:br>
              <a:rPr lang="ru-RU" dirty="0"/>
            </a:br>
            <a:endParaRPr lang="ru-RU" dirty="0"/>
          </a:p>
        </p:txBody>
      </p:sp>
      <p:sp>
        <p:nvSpPr>
          <p:cNvPr id="5" name="Содержимое 4"/>
          <p:cNvSpPr>
            <a:spLocks noGrp="1"/>
          </p:cNvSpPr>
          <p:nvPr>
            <p:ph sz="quarter" idx="13"/>
          </p:nvPr>
        </p:nvSpPr>
        <p:spPr>
          <a:xfrm>
            <a:off x="326571" y="195944"/>
            <a:ext cx="5185955" cy="1031966"/>
          </a:xfrm>
        </p:spPr>
        <p:txBody>
          <a:bodyPr>
            <a:normAutofit/>
          </a:bodyPr>
          <a:lstStyle/>
          <a:p>
            <a:pPr>
              <a:buNone/>
            </a:pPr>
            <a:r>
              <a:rPr lang="en-US" sz="4000" b="1" dirty="0">
                <a:solidFill>
                  <a:srgbClr val="002060"/>
                </a:solidFill>
                <a:effectLst>
                  <a:outerShdw blurRad="38100" dist="38100" dir="2700000" algn="tl">
                    <a:srgbClr val="000000">
                      <a:alpha val="43137"/>
                    </a:srgbClr>
                  </a:outerShdw>
                </a:effectLst>
              </a:rPr>
              <a:t>Planning a trip</a:t>
            </a:r>
            <a:endParaRPr lang="ru-RU" sz="40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AT THE TRAVEL AGENCY”Act out the dialogue: Can I help you? I would like to reserve … to … . When are you planning to leave? On the … of … . Are you going to travel…class or … ? …seat(s) in … class, please. How much would that be? … dollars. Please,…"/>
          <p:cNvPicPr>
            <a:picLocks noGrp="1"/>
          </p:cNvPicPr>
          <p:nvPr>
            <p:ph sz="quarter" idx="13"/>
          </p:nvPr>
        </p:nvPicPr>
        <p:blipFill>
          <a:blip r:embed="rId2" cstate="print"/>
          <a:srcRect/>
          <a:stretch>
            <a:fillRect/>
          </a:stretch>
        </p:blipFill>
        <p:spPr bwMode="auto">
          <a:xfrm>
            <a:off x="391885" y="169817"/>
            <a:ext cx="8240697" cy="638837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0B853F-E60B-4A30-ADC3-88474D5E9F73}"/>
</file>

<file path=customXml/itemProps2.xml><?xml version="1.0" encoding="utf-8"?>
<ds:datastoreItem xmlns:ds="http://schemas.openxmlformats.org/officeDocument/2006/customXml" ds:itemID="{DC677D59-7B52-4AF0-93DB-4AB49A6E0937}"/>
</file>

<file path=customXml/itemProps3.xml><?xml version="1.0" encoding="utf-8"?>
<ds:datastoreItem xmlns:ds="http://schemas.openxmlformats.org/officeDocument/2006/customXml" ds:itemID="{CA63204B-3E42-461A-88EB-287DD5A42BE1}"/>
</file>

<file path=docProps/app.xml><?xml version="1.0" encoding="utf-8"?>
<Properties xmlns="http://schemas.openxmlformats.org/officeDocument/2006/extended-properties" xmlns:vt="http://schemas.openxmlformats.org/officeDocument/2006/docPropsVTypes">
  <Template>Slipstream</Template>
  <TotalTime>162</TotalTime>
  <Words>807</Words>
  <Application>Microsoft Office PowerPoint</Application>
  <PresentationFormat>Экран (4:3)</PresentationFormat>
  <Paragraphs>43</Paragraphs>
  <Slides>15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15</vt:i4>
      </vt:variant>
    </vt:vector>
  </HeadingPairs>
  <TitlesOfParts>
    <vt:vector size="18" baseType="lpstr">
      <vt:lpstr>Georgia</vt:lpstr>
      <vt:lpstr>Trebuchet MS</vt:lpstr>
      <vt:lpstr>Slipstream</vt:lpstr>
      <vt:lpstr>“At the travel agency”</vt:lpstr>
      <vt:lpstr>Презентация PowerPoint</vt:lpstr>
      <vt:lpstr> 1) Visiting the Great Barrier Reef.  2) Going to Africa to give food to the children. 3) Flying to China to learn Chinese. 4) Visiting Australia to surf the big waves. 5) Travelling to Paris, then leaving for Amsterdam, then visiting London and Cardiff. 6) Going to Israel to get some new medicine. 7) Spending summer at the Black Sea. 8) Walking along the Great Canyon in America with good friends and a big rucksack with you. </vt:lpstr>
      <vt:lpstr>Презентация PowerPoint</vt:lpstr>
      <vt:lpstr>Презентация PowerPoint</vt:lpstr>
      <vt:lpstr>Mike: Hello, I need to schedule my trip to Paris for next week? Henrita: When would you like to travel? Mike: I have to reach Paris by the 24th. Henrita: Is this a round trip? Will you need a return ticket, too? Mike: Yes. Check that for 31st in the evening. Henrita: Yes, there’s a nonstop flight to Paris from Kennedy airport on 24th at 6AM. On 31st you may board flight 309 which is also nonstop at 4:30PM. Mike: Okay, fine. I think that can work for me. Henrita: Would you like to book the tickets then? Mike: What’s the cost? Henrita: It’ll be $2750. Mike: Do you accept cards? Henrita: Yes, we do. </vt:lpstr>
      <vt:lpstr>Mike: I’d like to book a hotel in Paris, please. Henrita: Sure, we can help you find a great place. Mike: Well, I need a budget hotel that’s near the marketplaces. Henrita: Certainly, just give me a sec...Okay, here’s one. It’s the Belladonna on Locke Avenue. Mike: What are the rates for 1 person? Henrita: It costs $150 per night. The room is big and has one queen size bed. Mike: Okay, book that for 3 nights then, from 24th to 26th of this month. Henrita: Certainly Sir, is there anything else I could help you with? Mike: That’d all for now, thank you! </vt:lpstr>
      <vt:lpstr>1. Type of tourism. 2.  Place of vacation. 3. Time. 4. Way of travelling. 5. Hotel.  </vt:lpstr>
      <vt:lpstr>Презентация PowerPoint</vt:lpstr>
      <vt:lpstr>Презентация PowerPoint</vt:lpstr>
      <vt:lpstr>Презентация PowerPoint</vt:lpstr>
      <vt:lpstr>to need — to call — to make — to help — to go   Have you ever made plans for a vacation? There are many things to do ahead of time. For example, it’s important (1) __ hotel reservations. It is also essential (2) __ the airline to make sure your flights are arranged. You also (3) __ to take appropriate clothing for the climate of your destination. Sometimes, it is a good idea (4) __ to a travel agent. They can (5) __ you solve any problems related to your trip. </vt:lpstr>
      <vt:lpstr>What new facts have you learnt on this lesson?   What stages of the lesson did you like most of all?   What was difficult for you?   What skills did you improve?</vt:lpstr>
      <vt:lpstr>To write down the composition “Interesting places for visiting”</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Лерочка Клестова</cp:lastModifiedBy>
  <cp:revision>12</cp:revision>
  <dcterms:created xsi:type="dcterms:W3CDTF">2014-09-16T21:39:42Z</dcterms:created>
  <dcterms:modified xsi:type="dcterms:W3CDTF">2022-03-15T08:36:29Z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0x010100533E0A40001E814E995471E0489B1028</vt:lpwstr>
  </property>
</Properties>
</file>