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handoutMasterIdLst>
    <p:handoutMasterId r:id="rId17"/>
  </p:handoutMasterIdLst>
  <p:sldIdLst>
    <p:sldId id="256" r:id="rId2"/>
    <p:sldId id="257" r:id="rId3"/>
    <p:sldId id="258" r:id="rId4"/>
    <p:sldId id="259" r:id="rId5"/>
    <p:sldId id="263" r:id="rId6"/>
    <p:sldId id="265" r:id="rId7"/>
    <p:sldId id="266" r:id="rId8"/>
    <p:sldId id="267" r:id="rId9"/>
    <p:sldId id="270" r:id="rId10"/>
    <p:sldId id="271" r:id="rId11"/>
    <p:sldId id="273" r:id="rId12"/>
    <p:sldId id="272" r:id="rId13"/>
    <p:sldId id="274" r:id="rId14"/>
    <p:sldId id="275" r:id="rId15"/>
  </p:sldIdLst>
  <p:sldSz cx="12192000" cy="6858000"/>
  <p:notesSz cx="6858000" cy="9144000"/>
  <p:defaultTextStyle>
    <a:defPPr rtl="0">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1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604DD-7E6E-4213-A54E-50E7164814A0}" v="1826" dt="2022-05-16T19:44:51.773"/>
    <p1510:client id="{7D8BBBEB-BCEC-485D-A42F-7376E3E4D9DD}" v="202" dt="2022-05-17T13:42:22.787"/>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1" autoAdjust="0"/>
    <p:restoredTop sz="96623" autoAdjust="0"/>
  </p:normalViewPr>
  <p:slideViewPr>
    <p:cSldViewPr snapToGrid="0">
      <p:cViewPr varScale="1">
        <p:scale>
          <a:sx n="115" d="100"/>
          <a:sy n="115" d="100"/>
        </p:scale>
        <p:origin x="258" y="108"/>
      </p:cViewPr>
      <p:guideLst/>
    </p:cSldViewPr>
  </p:slideViewPr>
  <p:notesTextViewPr>
    <p:cViewPr>
      <p:scale>
        <a:sx n="1" d="1"/>
        <a:sy n="1" d="1"/>
      </p:scale>
      <p:origin x="0" y="0"/>
    </p:cViewPr>
  </p:notesTextViewPr>
  <p:notesViewPr>
    <p:cSldViewPr snapToGrid="0">
      <p:cViewPr varScale="1">
        <p:scale>
          <a:sx n="93" d="100"/>
          <a:sy n="93" d="100"/>
        </p:scale>
        <p:origin x="370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microsoft.com/office/2015/10/relationships/revisionInfo" Target="revisionInfo.xml"/><Relationship Id="rId3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B9482E4-5BB1-45D3-BA63-B23A0A1713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2C0A6C04-6F75-49B9-AEBC-2D231FF535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18D26D-F54E-4BFD-9EA2-DFD66A72D9EE}" type="datetime1">
              <a:rPr lang="ru-RU" smtClean="0"/>
              <a:t>18.05.2022</a:t>
            </a:fld>
            <a:endParaRPr lang="ru-RU"/>
          </a:p>
        </p:txBody>
      </p:sp>
      <p:sp>
        <p:nvSpPr>
          <p:cNvPr id="4" name="Нижний колонтитул 3">
            <a:extLst>
              <a:ext uri="{FF2B5EF4-FFF2-40B4-BE49-F238E27FC236}">
                <a16:creationId xmlns:a16="http://schemas.microsoft.com/office/drawing/2014/main" id="{EA939C1F-C965-4D4B-BEDB-8935D9E893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59C627C4-6934-46B1-BDD1-596CA090FC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18DAEE-BE3C-4E8D-BE92-8982A34E2C86}" type="slidenum">
              <a:rPr lang="ru-RU" smtClean="0"/>
              <a:t>‹#›</a:t>
            </a:fld>
            <a:endParaRPr lang="ru-RU"/>
          </a:p>
        </p:txBody>
      </p:sp>
    </p:spTree>
    <p:extLst>
      <p:ext uri="{BB962C8B-B14F-4D97-AF65-F5344CB8AC3E}">
        <p14:creationId xmlns:p14="http://schemas.microsoft.com/office/powerpoint/2010/main" val="1306364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208E4-79AF-47CC-9D2B-15EA4C84F4BA}" type="datetime1">
              <a:rPr lang="ru-RU" smtClean="0"/>
              <a:pPr/>
              <a:t>18.05.2022</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A7835-BD0B-4881-8DD6-50A64B5DFD78}" type="slidenum">
              <a:rPr lang="ru-RU" noProof="0" smtClean="0"/>
              <a:t>‹#›</a:t>
            </a:fld>
            <a:endParaRPr lang="ru-RU" noProof="0"/>
          </a:p>
        </p:txBody>
      </p:sp>
    </p:spTree>
    <p:extLst>
      <p:ext uri="{BB962C8B-B14F-4D97-AF65-F5344CB8AC3E}">
        <p14:creationId xmlns:p14="http://schemas.microsoft.com/office/powerpoint/2010/main" val="38317455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020A7835-BD0B-4881-8DD6-50A64B5DFD78}" type="slidenum">
              <a:rPr lang="ru-RU" smtClean="0"/>
              <a:t>1</a:t>
            </a:fld>
            <a:endParaRPr lang="ru-RU"/>
          </a:p>
        </p:txBody>
      </p:sp>
    </p:spTree>
    <p:extLst>
      <p:ext uri="{BB962C8B-B14F-4D97-AF65-F5344CB8AC3E}">
        <p14:creationId xmlns:p14="http://schemas.microsoft.com/office/powerpoint/2010/main" val="166536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Полилиния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ctrTitle"/>
          </p:nvPr>
        </p:nvSpPr>
        <p:spPr>
          <a:xfrm>
            <a:off x="810001" y="1449147"/>
            <a:ext cx="10572000" cy="2971051"/>
          </a:xfrm>
        </p:spPr>
        <p:txBody>
          <a:bodyPr rtlCol="0"/>
          <a:lstStyle>
            <a:lvl1pPr>
              <a:defRPr sz="5400"/>
            </a:lvl1pPr>
          </a:lstStyle>
          <a:p>
            <a:pPr rtl="0"/>
            <a:r>
              <a:rPr lang="ru-RU" noProof="0"/>
              <a:t>Образец заголовка</a:t>
            </a:r>
          </a:p>
        </p:txBody>
      </p:sp>
      <p:sp>
        <p:nvSpPr>
          <p:cNvPr id="3" name="Подзаголовок 2"/>
          <p:cNvSpPr>
            <a:spLocks noGrp="1"/>
          </p:cNvSpPr>
          <p:nvPr>
            <p:ph type="subTitle" idx="1"/>
          </p:nvPr>
        </p:nvSpPr>
        <p:spPr>
          <a:xfrm>
            <a:off x="810001" y="5280847"/>
            <a:ext cx="10572000" cy="434974"/>
          </a:xfrm>
        </p:spPr>
        <p:txBody>
          <a:bodyPr rtlCol="0"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noProof="0"/>
              <a:t>Образец подзаголовка</a:t>
            </a:r>
          </a:p>
        </p:txBody>
      </p:sp>
      <p:sp>
        <p:nvSpPr>
          <p:cNvPr id="4" name="Дата 3"/>
          <p:cNvSpPr>
            <a:spLocks noGrp="1"/>
          </p:cNvSpPr>
          <p:nvPr>
            <p:ph type="dt" sz="half" idx="10"/>
          </p:nvPr>
        </p:nvSpPr>
        <p:spPr/>
        <p:txBody>
          <a:bodyPr rtlCol="0"/>
          <a:lstStyle/>
          <a:p>
            <a:pPr rtl="0"/>
            <a:fld id="{92F8DB1F-EB09-40AE-AF23-2E2EDB2F7226}"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800600"/>
            <a:ext cx="10561418" cy="566738"/>
          </a:xfrm>
        </p:spPr>
        <p:txBody>
          <a:bodyPr rtlCol="0" anchor="b">
            <a:normAutofit/>
          </a:bodyPr>
          <a:lstStyle>
            <a:lvl1pPr algn="l">
              <a:defRPr sz="2400" b="0"/>
            </a:lvl1pPr>
          </a:lstStyle>
          <a:p>
            <a:pPr rtl="0"/>
            <a:r>
              <a:rPr lang="ru-RU" noProof="0"/>
              <a:t>Образец заголовка</a:t>
            </a:r>
          </a:p>
        </p:txBody>
      </p:sp>
      <p:sp>
        <p:nvSpPr>
          <p:cNvPr id="15" name="Рисунок 14"/>
          <p:cNvSpPr>
            <a:spLocks noGrp="1" noChangeAspect="1"/>
          </p:cNvSpPr>
          <p:nvPr>
            <p:ph type="pic" sz="quarter" idx="13" hasCustomPrompt="1"/>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rtlCol="0" anchor="t" anchorCtr="0" compatLnSpc="1">
            <a:prstTxWarp prst="textNoShape">
              <a:avLst/>
            </a:prstTxWarp>
            <a:normAutofit/>
          </a:bodyPr>
          <a:lstStyle>
            <a:lvl1pPr marL="0" indent="0" algn="ctr">
              <a:buFontTx/>
              <a:buNone/>
              <a:defRPr sz="1600"/>
            </a:lvl1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810000" y="5367338"/>
            <a:ext cx="10561418"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F581A8F5-B655-48EB-A57F-94B78FD592A8}" type="datetime1">
              <a:rPr lang="ru-RU" noProof="0" smtClean="0"/>
              <a:t>18.05.2022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8" name="Полилиния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850985" y="1238502"/>
            <a:ext cx="5893840" cy="2645912"/>
          </a:xfrm>
        </p:spPr>
        <p:txBody>
          <a:bodyPr rtlCol="0" anchor="b"/>
          <a:lstStyle>
            <a:lvl1pPr algn="l">
              <a:defRPr sz="4200" b="1" cap="none"/>
            </a:lvl1pPr>
          </a:lstStyle>
          <a:p>
            <a:pPr rtl="0"/>
            <a:r>
              <a:rPr lang="ru-RU" noProof="0"/>
              <a:t>Образец заголовка</a:t>
            </a:r>
          </a:p>
        </p:txBody>
      </p:sp>
      <p:sp>
        <p:nvSpPr>
          <p:cNvPr id="3" name="Текст 2"/>
          <p:cNvSpPr>
            <a:spLocks noGrp="1"/>
          </p:cNvSpPr>
          <p:nvPr>
            <p:ph type="body" idx="1" hasCustomPrompt="1"/>
          </p:nvPr>
        </p:nvSpPr>
        <p:spPr>
          <a:xfrm>
            <a:off x="853190" y="4443680"/>
            <a:ext cx="5891636" cy="713241"/>
          </a:xfrm>
        </p:spPr>
        <p:txBody>
          <a:bodyPr rtlCol="0"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9" name="Текст 5"/>
          <p:cNvSpPr>
            <a:spLocks noGrp="1"/>
          </p:cNvSpPr>
          <p:nvPr>
            <p:ph type="body" sz="quarter" idx="16" hasCustomPrompt="1"/>
          </p:nvPr>
        </p:nvSpPr>
        <p:spPr>
          <a:xfrm>
            <a:off x="7574642" y="1081456"/>
            <a:ext cx="3810001" cy="4075465"/>
          </a:xfrm>
        </p:spPr>
        <p:txBody>
          <a:bodyPr rtlCol="0" anchor="t"/>
          <a:lstStyle>
            <a:lvl1pPr marL="0" indent="0">
              <a:buFontTx/>
              <a:buNone/>
              <a:defRPr/>
            </a:lvl1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7E9D57BB-C029-439D-93F7-63FFC15B1E18}"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9" name="Полилиния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Заголовок 1"/>
          <p:cNvSpPr>
            <a:spLocks noGrp="1"/>
          </p:cNvSpPr>
          <p:nvPr>
            <p:ph type="title"/>
          </p:nvPr>
        </p:nvSpPr>
        <p:spPr>
          <a:xfrm>
            <a:off x="1357089" y="2435957"/>
            <a:ext cx="4382521" cy="2007789"/>
          </a:xfrm>
        </p:spPr>
        <p:txBody>
          <a:bodyPr rtlCol="0"/>
          <a:lstStyle>
            <a:lvl1pPr>
              <a:defRPr sz="3200"/>
            </a:lvl1pPr>
          </a:lstStyle>
          <a:p>
            <a:pPr rtl="0"/>
            <a:r>
              <a:rPr lang="ru-RU" noProof="0"/>
              <a:t>Образец заголовка</a:t>
            </a:r>
          </a:p>
        </p:txBody>
      </p:sp>
      <p:sp>
        <p:nvSpPr>
          <p:cNvPr id="6" name="Текст 5"/>
          <p:cNvSpPr>
            <a:spLocks noGrp="1"/>
          </p:cNvSpPr>
          <p:nvPr>
            <p:ph type="body" sz="quarter" idx="16" hasCustomPrompt="1"/>
          </p:nvPr>
        </p:nvSpPr>
        <p:spPr>
          <a:xfrm>
            <a:off x="6156000" y="2286000"/>
            <a:ext cx="4880300" cy="2295525"/>
          </a:xfrm>
        </p:spPr>
        <p:txBody>
          <a:bodyPr rtlCol="0" anchor="t"/>
          <a:lstStyle>
            <a:lvl1pPr marL="0" indent="0">
              <a:buFontTx/>
              <a:buNone/>
              <a:defRPr/>
            </a:lvl1pPr>
          </a:lstStyle>
          <a:p>
            <a:pPr lvl="0" rtl="0"/>
            <a:r>
              <a:rPr lang="ru-RU" noProof="0"/>
              <a:t>Щелкните, чтобы изменить стили текста образца слайда</a:t>
            </a:r>
          </a:p>
        </p:txBody>
      </p:sp>
      <p:sp>
        <p:nvSpPr>
          <p:cNvPr id="2" name="Дата 1"/>
          <p:cNvSpPr>
            <a:spLocks noGrp="1"/>
          </p:cNvSpPr>
          <p:nvPr>
            <p:ph type="dt" sz="half" idx="10"/>
          </p:nvPr>
        </p:nvSpPr>
        <p:spPr/>
        <p:txBody>
          <a:bodyPr rtlCol="0"/>
          <a:lstStyle/>
          <a:p>
            <a:pPr rtl="0"/>
            <a:fld id="{B2DB89D3-0A97-434B-AC1D-5E8B7085BFC3}" type="datetime1">
              <a:rPr lang="ru-RU" noProof="0" smtClean="0"/>
              <a:t>18.05.2022</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4" name="Номер слайда 3"/>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Полилиния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AE4225A3-4FEF-45E0-956E-A4AB4186EAD6}"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2" name="Полилиния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Вертикальный заголовок 1"/>
          <p:cNvSpPr>
            <a:spLocks noGrp="1"/>
          </p:cNvSpPr>
          <p:nvPr>
            <p:ph type="title" orient="vert"/>
          </p:nvPr>
        </p:nvSpPr>
        <p:spPr>
          <a:xfrm>
            <a:off x="8183540" y="586171"/>
            <a:ext cx="2494791" cy="5134798"/>
          </a:xfrm>
        </p:spPr>
        <p:txBody>
          <a:bodyPr vert="eaVert" rtlCol="0"/>
          <a:lstStyle/>
          <a:p>
            <a:pPr rtl="0"/>
            <a:r>
              <a:rPr lang="ru-RU" noProof="0"/>
              <a:t>Образец заголовка</a:t>
            </a:r>
          </a:p>
        </p:txBody>
      </p:sp>
      <p:sp>
        <p:nvSpPr>
          <p:cNvPr id="3" name="Вертикальный текст 2"/>
          <p:cNvSpPr>
            <a:spLocks noGrp="1"/>
          </p:cNvSpPr>
          <p:nvPr>
            <p:ph type="body" orient="vert" idx="1" hasCustomPrompt="1"/>
          </p:nvPr>
        </p:nvSpPr>
        <p:spPr>
          <a:xfrm>
            <a:off x="810001" y="446089"/>
            <a:ext cx="6611540" cy="5414962"/>
          </a:xfrm>
        </p:spPr>
        <p:txBody>
          <a:bodyPr vert="eaVert" rtlCol="0" anchor="t"/>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D2F41AB4-E1D7-4376-95EC-F002F9105553}"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1" name="Полилиния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810000" y="447188"/>
            <a:ext cx="10571998" cy="970450"/>
          </a:xfrm>
        </p:spPr>
        <p:txBody>
          <a:bodyPr rtlCol="0"/>
          <a:lstStyle/>
          <a:p>
            <a:pPr rtl="0"/>
            <a:r>
              <a:rPr lang="ru-RU" noProof="0"/>
              <a:t>Образец заголовка</a:t>
            </a:r>
          </a:p>
        </p:txBody>
      </p:sp>
      <p:sp>
        <p:nvSpPr>
          <p:cNvPr id="3" name="Объект 2"/>
          <p:cNvSpPr>
            <a:spLocks noGrp="1"/>
          </p:cNvSpPr>
          <p:nvPr>
            <p:ph idx="1" hasCustomPrompt="1"/>
          </p:nvPr>
        </p:nvSpPr>
        <p:spPr>
          <a:xfrm>
            <a:off x="818712" y="2222287"/>
            <a:ext cx="10554574" cy="3636511"/>
          </a:xfrm>
        </p:spPr>
        <p:txBody>
          <a:bodyPr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Дата 3"/>
          <p:cNvSpPr>
            <a:spLocks noGrp="1"/>
          </p:cNvSpPr>
          <p:nvPr>
            <p:ph type="dt" sz="half" idx="10"/>
          </p:nvPr>
        </p:nvSpPr>
        <p:spPr/>
        <p:txBody>
          <a:bodyPr rtlCol="0"/>
          <a:lstStyle/>
          <a:p>
            <a:pPr rtl="0"/>
            <a:fld id="{E7D8CC51-06DE-40AE-952D-1264DBBF0463}"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0" name="Полилиния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810000" y="2951396"/>
            <a:ext cx="10561418" cy="1468800"/>
          </a:xfrm>
        </p:spPr>
        <p:txBody>
          <a:bodyPr rtlCol="0" anchor="b"/>
          <a:lstStyle>
            <a:lvl1pPr algn="r">
              <a:defRPr sz="4800" b="1" cap="none"/>
            </a:lvl1pPr>
          </a:lstStyle>
          <a:p>
            <a:pPr rtl="0"/>
            <a:r>
              <a:rPr lang="ru-RU" noProof="0"/>
              <a:t>Образец заголовка</a:t>
            </a:r>
          </a:p>
        </p:txBody>
      </p:sp>
      <p:sp>
        <p:nvSpPr>
          <p:cNvPr id="3" name="Текст 2"/>
          <p:cNvSpPr>
            <a:spLocks noGrp="1"/>
          </p:cNvSpPr>
          <p:nvPr>
            <p:ph type="body" idx="1" hasCustomPrompt="1"/>
          </p:nvPr>
        </p:nvSpPr>
        <p:spPr>
          <a:xfrm>
            <a:off x="810000" y="5281201"/>
            <a:ext cx="10561418" cy="433955"/>
          </a:xfrm>
        </p:spPr>
        <p:txBody>
          <a:bodyPr rtlCol="0"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noProof="0"/>
              <a:t>Щелкните, чтобы изменить стили текста образца слайда</a:t>
            </a:r>
          </a:p>
        </p:txBody>
      </p:sp>
      <p:sp>
        <p:nvSpPr>
          <p:cNvPr id="4" name="Дата 3"/>
          <p:cNvSpPr>
            <a:spLocks noGrp="1"/>
          </p:cNvSpPr>
          <p:nvPr>
            <p:ph type="dt" sz="half" idx="10"/>
          </p:nvPr>
        </p:nvSpPr>
        <p:spPr/>
        <p:txBody>
          <a:bodyPr rtlCol="0"/>
          <a:lstStyle/>
          <a:p>
            <a:pPr rtl="0"/>
            <a:fld id="{8CE028D2-EE98-49A5-B7D5-A125649E0006}" type="datetime1">
              <a:rPr lang="ru-RU" noProof="0" smtClean="0"/>
              <a:t>18.05.2022</a:t>
            </a:fld>
            <a:endParaRPr lang="ru-RU" noProof="0"/>
          </a:p>
        </p:txBody>
      </p:sp>
      <p:sp>
        <p:nvSpPr>
          <p:cNvPr id="5" name="Нижний колонтитул 4"/>
          <p:cNvSpPr>
            <a:spLocks noGrp="1"/>
          </p:cNvSpPr>
          <p:nvPr>
            <p:ph type="ftr" sz="quarter" idx="11"/>
          </p:nvPr>
        </p:nvSpPr>
        <p:spPr/>
        <p:txBody>
          <a:bodyPr rtlCol="0"/>
          <a:lstStyle/>
          <a:p>
            <a:pPr rtl="0"/>
            <a:endParaRPr lang="ru-RU" noProof="0"/>
          </a:p>
        </p:txBody>
      </p:sp>
      <p:sp>
        <p:nvSpPr>
          <p:cNvPr id="6" name="Номер слайда 5"/>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Полилиния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Объект 2"/>
          <p:cNvSpPr>
            <a:spLocks noGrp="1"/>
          </p:cNvSpPr>
          <p:nvPr>
            <p:ph sz="half" idx="1" hasCustomPrompt="1"/>
          </p:nvPr>
        </p:nvSpPr>
        <p:spPr>
          <a:xfrm>
            <a:off x="818712" y="2222287"/>
            <a:ext cx="5185873" cy="3638763"/>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Объект 3"/>
          <p:cNvSpPr>
            <a:spLocks noGrp="1"/>
          </p:cNvSpPr>
          <p:nvPr>
            <p:ph sz="half" idx="2" hasCustomPrompt="1"/>
          </p:nvPr>
        </p:nvSpPr>
        <p:spPr>
          <a:xfrm>
            <a:off x="6187415" y="2222287"/>
            <a:ext cx="5194583" cy="3638764"/>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Дата 4"/>
          <p:cNvSpPr>
            <a:spLocks noGrp="1"/>
          </p:cNvSpPr>
          <p:nvPr>
            <p:ph type="dt" sz="half" idx="10"/>
          </p:nvPr>
        </p:nvSpPr>
        <p:spPr/>
        <p:txBody>
          <a:bodyPr rtlCol="0"/>
          <a:lstStyle/>
          <a:p>
            <a:pPr rtl="0"/>
            <a:fld id="{7E8D65DC-94B3-4F06-985F-481226C81B1B}" type="datetime1">
              <a:rPr lang="ru-RU" noProof="0" smtClean="0"/>
              <a:t>18.05.2022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олилиния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p:txBody>
          <a:bodyPr rtlCol="0"/>
          <a:lstStyle>
            <a:lvl1pPr>
              <a:defRPr/>
            </a:lvl1pPr>
          </a:lstStyle>
          <a:p>
            <a:pPr rtl="0"/>
            <a:r>
              <a:rPr lang="ru-RU" noProof="0"/>
              <a:t>Образец заголовка</a:t>
            </a:r>
          </a:p>
        </p:txBody>
      </p:sp>
      <p:sp>
        <p:nvSpPr>
          <p:cNvPr id="3" name="Текст 2"/>
          <p:cNvSpPr>
            <a:spLocks noGrp="1"/>
          </p:cNvSpPr>
          <p:nvPr>
            <p:ph type="body" idx="1" hasCustomPrompt="1"/>
          </p:nvPr>
        </p:nvSpPr>
        <p:spPr>
          <a:xfrm>
            <a:off x="814728" y="2174875"/>
            <a:ext cx="5189857" cy="576262"/>
          </a:xfrm>
        </p:spPr>
        <p:txBody>
          <a:bodyPr rtlCol="0"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4" name="Объект 3"/>
          <p:cNvSpPr>
            <a:spLocks noGrp="1"/>
          </p:cNvSpPr>
          <p:nvPr>
            <p:ph sz="half" idx="2" hasCustomPrompt="1"/>
          </p:nvPr>
        </p:nvSpPr>
        <p:spPr>
          <a:xfrm>
            <a:off x="814729" y="2751138"/>
            <a:ext cx="5189856" cy="3109913"/>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Текст 4"/>
          <p:cNvSpPr>
            <a:spLocks noGrp="1"/>
          </p:cNvSpPr>
          <p:nvPr>
            <p:ph type="body" sz="quarter" idx="3" hasCustomPrompt="1"/>
          </p:nvPr>
        </p:nvSpPr>
        <p:spPr>
          <a:xfrm>
            <a:off x="6187415" y="2174875"/>
            <a:ext cx="5194583" cy="576262"/>
          </a:xfrm>
        </p:spPr>
        <p:txBody>
          <a:bodyPr rtlCol="0"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 стили текста образца слайда</a:t>
            </a:r>
          </a:p>
        </p:txBody>
      </p:sp>
      <p:sp>
        <p:nvSpPr>
          <p:cNvPr id="6" name="Объект 5"/>
          <p:cNvSpPr>
            <a:spLocks noGrp="1"/>
          </p:cNvSpPr>
          <p:nvPr>
            <p:ph sz="quarter" idx="4" hasCustomPrompt="1"/>
          </p:nvPr>
        </p:nvSpPr>
        <p:spPr>
          <a:xfrm>
            <a:off x="6187415" y="2751138"/>
            <a:ext cx="5194583" cy="3109913"/>
          </a:xfrm>
        </p:spPr>
        <p:txBody>
          <a:bodyPr rtlCol="0" anchor="t">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7" name="Дата 6"/>
          <p:cNvSpPr>
            <a:spLocks noGrp="1"/>
          </p:cNvSpPr>
          <p:nvPr>
            <p:ph type="dt" sz="half" idx="10"/>
          </p:nvPr>
        </p:nvSpPr>
        <p:spPr/>
        <p:txBody>
          <a:bodyPr rtlCol="0"/>
          <a:lstStyle/>
          <a:p>
            <a:pPr rtl="0"/>
            <a:fld id="{E71D3481-2B12-44F3-8811-2670D8F38B8B}" type="datetime1">
              <a:rPr lang="ru-RU" noProof="0" smtClean="0"/>
              <a:t>18.05.2022</a:t>
            </a:fld>
            <a:endParaRPr lang="ru-RU" noProof="0"/>
          </a:p>
        </p:txBody>
      </p:sp>
      <p:sp>
        <p:nvSpPr>
          <p:cNvPr id="8" name="Нижний колонтитул 7"/>
          <p:cNvSpPr>
            <a:spLocks noGrp="1"/>
          </p:cNvSpPr>
          <p:nvPr>
            <p:ph type="ftr" sz="quarter" idx="11"/>
          </p:nvPr>
        </p:nvSpPr>
        <p:spPr/>
        <p:txBody>
          <a:bodyPr rtlCol="0"/>
          <a:lstStyle/>
          <a:p>
            <a:pPr rtl="0"/>
            <a:endParaRPr lang="ru-RU" noProof="0"/>
          </a:p>
        </p:txBody>
      </p:sp>
      <p:sp>
        <p:nvSpPr>
          <p:cNvPr id="9" name="Номер слайда 8"/>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Полилиния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p:txBody>
          <a:bodyPr rtlCol="0"/>
          <a:lstStyle/>
          <a:p>
            <a:pPr rtl="0"/>
            <a:r>
              <a:rPr lang="ru-RU" noProof="0"/>
              <a:t>Образец заголовка</a:t>
            </a:r>
          </a:p>
        </p:txBody>
      </p:sp>
      <p:sp>
        <p:nvSpPr>
          <p:cNvPr id="3" name="Дата 2"/>
          <p:cNvSpPr>
            <a:spLocks noGrp="1"/>
          </p:cNvSpPr>
          <p:nvPr>
            <p:ph type="dt" sz="half" idx="10"/>
          </p:nvPr>
        </p:nvSpPr>
        <p:spPr/>
        <p:txBody>
          <a:bodyPr rtlCol="0"/>
          <a:lstStyle/>
          <a:p>
            <a:pPr rtl="0"/>
            <a:fld id="{CB8C4DF7-8D26-4453-9392-87500029B1B9}" type="datetime1">
              <a:rPr lang="ru-RU" noProof="0" smtClean="0"/>
              <a:t>18.05.2022</a:t>
            </a:fld>
            <a:endParaRPr lang="ru-RU" noProof="0"/>
          </a:p>
        </p:txBody>
      </p:sp>
      <p:sp>
        <p:nvSpPr>
          <p:cNvPr id="4" name="Нижний колонтитул 3"/>
          <p:cNvSpPr>
            <a:spLocks noGrp="1"/>
          </p:cNvSpPr>
          <p:nvPr>
            <p:ph type="ftr" sz="quarter" idx="11"/>
          </p:nvPr>
        </p:nvSpPr>
        <p:spPr/>
        <p:txBody>
          <a:bodyPr rtlCol="0"/>
          <a:lstStyle/>
          <a:p>
            <a:pPr rtl="0"/>
            <a:endParaRPr lang="ru-RU" noProof="0"/>
          </a:p>
        </p:txBody>
      </p:sp>
      <p:sp>
        <p:nvSpPr>
          <p:cNvPr id="5" name="Номер слайда 4"/>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fld id="{6CD51183-1C8E-4AF9-B57B-42AF623A6F8B}" type="datetime1">
              <a:rPr lang="ru-RU" noProof="0" smtClean="0"/>
              <a:t>18.05.2022</a:t>
            </a:fld>
            <a:endParaRPr lang="ru-RU" noProof="0"/>
          </a:p>
        </p:txBody>
      </p:sp>
      <p:sp>
        <p:nvSpPr>
          <p:cNvPr id="3" name="Нижний колонтитул 2"/>
          <p:cNvSpPr>
            <a:spLocks noGrp="1"/>
          </p:cNvSpPr>
          <p:nvPr>
            <p:ph type="ftr" sz="quarter" idx="11"/>
          </p:nvPr>
        </p:nvSpPr>
        <p:spPr/>
        <p:txBody>
          <a:bodyPr rtlCol="0"/>
          <a:lstStyle/>
          <a:p>
            <a:pPr rtl="0"/>
            <a:endParaRPr lang="ru-RU" noProof="0"/>
          </a:p>
        </p:txBody>
      </p:sp>
      <p:sp>
        <p:nvSpPr>
          <p:cNvPr id="4" name="Номер слайда 3"/>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2" name="Полилиния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Заголовок 1"/>
          <p:cNvSpPr>
            <a:spLocks noGrp="1"/>
          </p:cNvSpPr>
          <p:nvPr>
            <p:ph type="title"/>
          </p:nvPr>
        </p:nvSpPr>
        <p:spPr>
          <a:xfrm>
            <a:off x="1073151" y="446088"/>
            <a:ext cx="3547533" cy="1618396"/>
          </a:xfrm>
        </p:spPr>
        <p:txBody>
          <a:bodyPr rtlCol="0" anchor="b"/>
          <a:lstStyle>
            <a:lvl1pPr algn="l">
              <a:defRPr sz="2000" b="1"/>
            </a:lvl1pPr>
          </a:lstStyle>
          <a:p>
            <a:pPr rtl="0"/>
            <a:r>
              <a:rPr lang="ru-RU" noProof="0"/>
              <a:t>Образец заголовка</a:t>
            </a:r>
          </a:p>
        </p:txBody>
      </p:sp>
      <p:sp>
        <p:nvSpPr>
          <p:cNvPr id="3" name="Объект 2"/>
          <p:cNvSpPr>
            <a:spLocks noGrp="1"/>
          </p:cNvSpPr>
          <p:nvPr>
            <p:ph idx="1" hasCustomPrompt="1"/>
          </p:nvPr>
        </p:nvSpPr>
        <p:spPr>
          <a:xfrm>
            <a:off x="4855633" y="446088"/>
            <a:ext cx="6252633" cy="5414963"/>
          </a:xfrm>
        </p:spPr>
        <p:txBody>
          <a:bodyPr rtlCol="0">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4" name="Текст 3"/>
          <p:cNvSpPr>
            <a:spLocks noGrp="1"/>
          </p:cNvSpPr>
          <p:nvPr>
            <p:ph type="body" sz="half" idx="2" hasCustomPrompt="1"/>
          </p:nvPr>
        </p:nvSpPr>
        <p:spPr>
          <a:xfrm>
            <a:off x="1073151" y="2260738"/>
            <a:ext cx="3547533" cy="360031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p:txBody>
          <a:bodyPr rtlCol="0"/>
          <a:lstStyle/>
          <a:p>
            <a:pPr rtl="0"/>
            <a:fld id="{C07A4249-0B2E-42B4-8C83-5EB8DF5EC6E6}" type="datetime1">
              <a:rPr lang="ru-RU" noProof="0" smtClean="0"/>
              <a:t>18.05.2022</a:t>
            </a:fld>
            <a:endParaRPr lang="ru-RU" noProof="0"/>
          </a:p>
        </p:txBody>
      </p:sp>
      <p:sp>
        <p:nvSpPr>
          <p:cNvPr id="6" name="Нижний колонтитул 5"/>
          <p:cNvSpPr>
            <a:spLocks noGrp="1"/>
          </p:cNvSpPr>
          <p:nvPr>
            <p:ph type="ftr" sz="quarter" idx="11"/>
          </p:nvPr>
        </p:nvSpPr>
        <p:spPr/>
        <p:txBody>
          <a:bodyPr rtlCol="0"/>
          <a:lstStyle/>
          <a:p>
            <a:pPr rtl="0"/>
            <a:endParaRPr lang="ru-RU" noProof="0"/>
          </a:p>
        </p:txBody>
      </p:sp>
      <p:sp>
        <p:nvSpPr>
          <p:cNvPr id="7" name="Номер слайда 6"/>
          <p:cNvSpPr>
            <a:spLocks noGrp="1"/>
          </p:cNvSpPr>
          <p:nvPr>
            <p:ph type="sldNum" sz="quarter" idx="12"/>
          </p:nvPr>
        </p:nvSpPr>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4728" y="727522"/>
            <a:ext cx="4852988" cy="1617163"/>
          </a:xfrm>
        </p:spPr>
        <p:txBody>
          <a:bodyPr rtlCol="0" anchor="b">
            <a:normAutofit/>
          </a:bodyPr>
          <a:lstStyle>
            <a:lvl1pPr algn="l">
              <a:defRPr sz="2400" b="0"/>
            </a:lvl1pPr>
          </a:lstStyle>
          <a:p>
            <a:pPr rtl="0"/>
            <a:r>
              <a:rPr lang="ru-RU" noProof="0"/>
              <a:t>Образец заголовка</a:t>
            </a:r>
          </a:p>
        </p:txBody>
      </p:sp>
      <p:sp>
        <p:nvSpPr>
          <p:cNvPr id="9" name="Рисунок 11"/>
          <p:cNvSpPr>
            <a:spLocks noGrp="1" noChangeAspect="1"/>
          </p:cNvSpPr>
          <p:nvPr>
            <p:ph type="pic" sz="quarter" idx="13" hasCustomPrompt="1"/>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rtlCol="0" anchor="t" anchorCtr="0" compatLnSpc="1">
            <a:prstTxWarp prst="textNoShape">
              <a:avLst/>
            </a:prstTxWarp>
            <a:normAutofit/>
          </a:bodyPr>
          <a:lstStyle>
            <a:lvl1pPr algn="ctr">
              <a:buFontTx/>
              <a:buNone/>
              <a:defRPr sz="1400"/>
            </a:lvl1pPr>
          </a:lstStyle>
          <a:p>
            <a:pPr rtl="0"/>
            <a:r>
              <a:rPr lang="ru-RU" noProof="0"/>
              <a:t>Щелкните значок, чтобы добавить фото</a:t>
            </a:r>
          </a:p>
        </p:txBody>
      </p:sp>
      <p:sp>
        <p:nvSpPr>
          <p:cNvPr id="4" name="Текст 3"/>
          <p:cNvSpPr>
            <a:spLocks noGrp="1"/>
          </p:cNvSpPr>
          <p:nvPr>
            <p:ph type="body" sz="half" idx="2" hasCustomPrompt="1"/>
          </p:nvPr>
        </p:nvSpPr>
        <p:spPr>
          <a:xfrm>
            <a:off x="814728" y="2344684"/>
            <a:ext cx="4852988" cy="3516365"/>
          </a:xfrm>
        </p:spPr>
        <p:txBody>
          <a:bodyPr rtlCol="0"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noProof="0"/>
              <a:t>Щелкните, чтобы изменить стили текста образца слайда</a:t>
            </a:r>
          </a:p>
        </p:txBody>
      </p:sp>
      <p:sp>
        <p:nvSpPr>
          <p:cNvPr id="5" name="Дата 4"/>
          <p:cNvSpPr>
            <a:spLocks noGrp="1"/>
          </p:cNvSpPr>
          <p:nvPr>
            <p:ph type="dt" sz="half" idx="10"/>
          </p:nvPr>
        </p:nvSpPr>
        <p:spPr>
          <a:xfrm>
            <a:off x="3885810" y="6041362"/>
            <a:ext cx="976879" cy="365125"/>
          </a:xfrm>
        </p:spPr>
        <p:txBody>
          <a:bodyPr rtlCol="0"/>
          <a:lstStyle/>
          <a:p>
            <a:pPr rtl="0"/>
            <a:fld id="{C0E6E07C-AC44-4736-8B13-AAE365C9DAE2}" type="datetime1">
              <a:rPr lang="ru-RU" noProof="0" smtClean="0"/>
              <a:t>18.05.2022</a:t>
            </a:fld>
            <a:endParaRPr lang="ru-RU" noProof="0"/>
          </a:p>
        </p:txBody>
      </p:sp>
      <p:sp>
        <p:nvSpPr>
          <p:cNvPr id="6" name="Нижний колонтитул 5"/>
          <p:cNvSpPr>
            <a:spLocks noGrp="1"/>
          </p:cNvSpPr>
          <p:nvPr>
            <p:ph type="ftr" sz="quarter" idx="11"/>
          </p:nvPr>
        </p:nvSpPr>
        <p:spPr>
          <a:xfrm>
            <a:off x="590396" y="6041362"/>
            <a:ext cx="3295413" cy="365125"/>
          </a:xfrm>
        </p:spPr>
        <p:txBody>
          <a:bodyPr rtlCol="0"/>
          <a:lstStyle/>
          <a:p>
            <a:pPr rtl="0"/>
            <a:endParaRPr lang="ru-RU" noProof="0"/>
          </a:p>
        </p:txBody>
      </p:sp>
      <p:sp>
        <p:nvSpPr>
          <p:cNvPr id="7" name="Номер слайда 6"/>
          <p:cNvSpPr>
            <a:spLocks noGrp="1"/>
          </p:cNvSpPr>
          <p:nvPr>
            <p:ph type="sldNum" sz="quarter" idx="12"/>
          </p:nvPr>
        </p:nvSpPr>
        <p:spPr>
          <a:xfrm>
            <a:off x="4862689" y="5915888"/>
            <a:ext cx="1062155" cy="490599"/>
          </a:xfrm>
        </p:spPr>
        <p:txBody>
          <a:bodyPr rtlCol="0"/>
          <a:lstStyle/>
          <a:p>
            <a:pPr rtl="0"/>
            <a:fld id="{D57F1E4F-1CFF-5643-939E-217C01CDF565}" type="slidenum">
              <a:rPr lang="ru-RU" noProof="0" smtClean="0"/>
              <a:pPr/>
              <a:t>‹#›</a:t>
            </a:fld>
            <a:endParaRPr lang="ru-RU"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pPr rtl="0"/>
            <a:r>
              <a:rPr lang="ru-RU" noProof="0"/>
              <a:t>Образец заголовка</a:t>
            </a:r>
          </a:p>
        </p:txBody>
      </p:sp>
      <p:sp>
        <p:nvSpPr>
          <p:cNvPr id="3" name="Текст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5" name="Нижний колонтитул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rtl="0"/>
            <a:endParaRPr lang="ru-RU" noProof="0"/>
          </a:p>
        </p:txBody>
      </p:sp>
      <p:sp>
        <p:nvSpPr>
          <p:cNvPr id="4" name="Дата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rtl="0"/>
            <a:fld id="{7C620DED-571A-4D07-9AC9-8BC7671EB062}" type="datetime1">
              <a:rPr lang="ru-RU" noProof="0" smtClean="0"/>
              <a:t>18.05.2022</a:t>
            </a:fld>
            <a:endParaRPr lang="ru-RU" noProof="0" dirty="0"/>
          </a:p>
        </p:txBody>
      </p:sp>
      <p:sp>
        <p:nvSpPr>
          <p:cNvPr id="6" name="Номер слайда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rtl="0"/>
            <a:fld id="{D57F1E4F-1CFF-5643-939E-217C01CDF565}" type="slidenum">
              <a:rPr lang="ru-RU" noProof="0" smtClean="0"/>
              <a:pPr/>
              <a:t>‹#›</a:t>
            </a:fld>
            <a:endParaRPr lang="ru-RU"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38870" y="728284"/>
            <a:ext cx="9114260" cy="2965805"/>
          </a:xfrm>
        </p:spPr>
        <p:txBody>
          <a:bodyPr rtlCol="0"/>
          <a:lstStyle/>
          <a:p>
            <a:pPr algn="ctr"/>
            <a:r>
              <a:rPr lang="ru-RU" sz="2400" dirty="0">
                <a:solidFill>
                  <a:schemeClr val="tx1"/>
                </a:solidFill>
                <a:ea typeface="+mj-lt"/>
                <a:cs typeface="+mj-lt"/>
              </a:rPr>
              <a:t>Департамент образования и науки Костромской области, областное государственно бюджетное профессиональное образовательное учреждение "Костромской торгово-экономический колледж" </a:t>
            </a:r>
            <a:br>
              <a:rPr lang="ru-RU" sz="2400" dirty="0">
                <a:solidFill>
                  <a:schemeClr val="tx1"/>
                </a:solidFill>
                <a:ea typeface="+mj-lt"/>
                <a:cs typeface="+mj-lt"/>
              </a:rPr>
            </a:br>
            <a:r>
              <a:rPr lang="ru-RU" sz="2400" dirty="0">
                <a:solidFill>
                  <a:schemeClr val="tx1"/>
                </a:solidFill>
                <a:ea typeface="+mj-lt"/>
                <a:cs typeface="+mj-lt"/>
              </a:rPr>
              <a:t>Проект по английскому языку на тему: </a:t>
            </a:r>
            <a:br>
              <a:rPr lang="ru-RU" sz="2400" dirty="0">
                <a:solidFill>
                  <a:schemeClr val="tx1"/>
                </a:solidFill>
                <a:ea typeface="+mj-lt"/>
                <a:cs typeface="+mj-lt"/>
              </a:rPr>
            </a:br>
            <a:r>
              <a:rPr lang="ru-RU" sz="2800" dirty="0">
                <a:solidFill>
                  <a:srgbClr val="FF0000"/>
                </a:solidFill>
                <a:ea typeface="+mj-lt"/>
                <a:cs typeface="+mj-lt"/>
              </a:rPr>
              <a:t> </a:t>
            </a:r>
            <a:br>
              <a:rPr lang="ru-RU" sz="2800" dirty="0">
                <a:solidFill>
                  <a:srgbClr val="FF0000"/>
                </a:solidFill>
                <a:ea typeface="+mj-lt"/>
                <a:cs typeface="+mj-lt"/>
              </a:rPr>
            </a:br>
            <a:r>
              <a:rPr lang="ru-RU" sz="3200" dirty="0">
                <a:solidFill>
                  <a:srgbClr val="FF0000"/>
                </a:solidFill>
                <a:ea typeface="+mj-lt"/>
                <a:cs typeface="+mj-lt"/>
              </a:rPr>
              <a:t>"Г</a:t>
            </a:r>
            <a:r>
              <a:rPr lang="ru-RU" sz="3200" dirty="0">
                <a:solidFill>
                  <a:schemeClr val="accent2">
                    <a:lumMod val="60000"/>
                    <a:lumOff val="40000"/>
                  </a:schemeClr>
                </a:solidFill>
                <a:ea typeface="+mj-lt"/>
                <a:cs typeface="+mj-lt"/>
              </a:rPr>
              <a:t>р</a:t>
            </a:r>
            <a:r>
              <a:rPr lang="ru-RU" sz="3200" dirty="0">
                <a:solidFill>
                  <a:schemeClr val="tx2">
                    <a:lumMod val="50000"/>
                  </a:schemeClr>
                </a:solidFill>
                <a:ea typeface="+mj-lt"/>
                <a:cs typeface="+mj-lt"/>
              </a:rPr>
              <a:t>а</a:t>
            </a:r>
            <a:r>
              <a:rPr lang="ru-RU" sz="3200" dirty="0">
                <a:solidFill>
                  <a:schemeClr val="accent5">
                    <a:lumMod val="40000"/>
                    <a:lumOff val="60000"/>
                  </a:schemeClr>
                </a:solidFill>
                <a:ea typeface="+mj-lt"/>
                <a:cs typeface="+mj-lt"/>
              </a:rPr>
              <a:t>ф</a:t>
            </a:r>
            <a:r>
              <a:rPr lang="ru-RU" sz="3200" dirty="0">
                <a:solidFill>
                  <a:srgbClr val="FF0000"/>
                </a:solidFill>
                <a:ea typeface="+mj-lt"/>
                <a:cs typeface="+mj-lt"/>
              </a:rPr>
              <a:t>ф</a:t>
            </a:r>
            <a:r>
              <a:rPr lang="ru-RU" sz="3200" dirty="0">
                <a:solidFill>
                  <a:schemeClr val="accent5"/>
                </a:solidFill>
                <a:ea typeface="+mj-lt"/>
                <a:cs typeface="+mj-lt"/>
              </a:rPr>
              <a:t>и</a:t>
            </a:r>
            <a:r>
              <a:rPr lang="ru-RU" sz="3200" dirty="0">
                <a:solidFill>
                  <a:srgbClr val="FFFF00"/>
                </a:solidFill>
                <a:ea typeface="+mj-lt"/>
                <a:cs typeface="+mj-lt"/>
              </a:rPr>
              <a:t>т</a:t>
            </a:r>
            <a:r>
              <a:rPr lang="ru-RU" sz="3200" dirty="0">
                <a:solidFill>
                  <a:srgbClr val="7030A0"/>
                </a:solidFill>
                <a:ea typeface="+mj-lt"/>
                <a:cs typeface="+mj-lt"/>
              </a:rPr>
              <a:t>и</a:t>
            </a:r>
            <a:r>
              <a:rPr lang="ru-RU" sz="3200" dirty="0">
                <a:ea typeface="+mj-lt"/>
                <a:cs typeface="+mj-lt"/>
              </a:rPr>
              <a:t> как способ выражения мировоззрения"</a:t>
            </a:r>
            <a:endParaRPr lang="ru-RU" sz="3200">
              <a:solidFill>
                <a:schemeClr val="tx1">
                  <a:lumMod val="85000"/>
                </a:schemeClr>
              </a:solidFill>
              <a:highlight>
                <a:srgbClr val="FFFF00"/>
              </a:highlight>
            </a:endParaRPr>
          </a:p>
        </p:txBody>
      </p:sp>
      <p:sp>
        <p:nvSpPr>
          <p:cNvPr id="3" name="Подзаголовок 2"/>
          <p:cNvSpPr>
            <a:spLocks noGrp="1"/>
          </p:cNvSpPr>
          <p:nvPr>
            <p:ph type="subTitle" idx="1"/>
          </p:nvPr>
        </p:nvSpPr>
        <p:spPr>
          <a:xfrm>
            <a:off x="7674627" y="4894325"/>
            <a:ext cx="4248505" cy="1962424"/>
          </a:xfrm>
        </p:spPr>
        <p:txBody>
          <a:bodyPr rtlCol="0">
            <a:normAutofit fontScale="92500" lnSpcReduction="10000"/>
          </a:bodyPr>
          <a:lstStyle/>
          <a:p>
            <a:r>
              <a:rPr lang="ru-RU" dirty="0"/>
              <a:t>Работу выполнила студентка группы 1-13</a:t>
            </a:r>
          </a:p>
          <a:p>
            <a:r>
              <a:rPr lang="ru-RU" dirty="0"/>
              <a:t>Ткаченко Виктория Валерьевна </a:t>
            </a:r>
          </a:p>
          <a:p>
            <a:r>
              <a:rPr lang="ru-RU" dirty="0"/>
              <a:t>Руководитель: Преподаватель английского языка, </a:t>
            </a:r>
          </a:p>
          <a:p>
            <a:r>
              <a:rPr lang="ru-RU" dirty="0"/>
              <a:t>Ганжа Светлана Николаевна.</a:t>
            </a:r>
          </a:p>
          <a:p>
            <a:endParaRPr lang="ru-RU" dirty="0"/>
          </a:p>
        </p:txBody>
      </p:sp>
    </p:spTree>
    <p:extLst>
      <p:ext uri="{BB962C8B-B14F-4D97-AF65-F5344CB8AC3E}">
        <p14:creationId xmlns:p14="http://schemas.microsoft.com/office/powerpoint/2010/main" val="202900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4BF0BE-DAE5-6512-6844-4C1B93864F50}"/>
              </a:ext>
            </a:extLst>
          </p:cNvPr>
          <p:cNvSpPr>
            <a:spLocks noGrp="1"/>
          </p:cNvSpPr>
          <p:nvPr>
            <p:ph type="title"/>
          </p:nvPr>
        </p:nvSpPr>
        <p:spPr>
          <a:xfrm>
            <a:off x="488531" y="947251"/>
            <a:ext cx="10024311" cy="958544"/>
          </a:xfrm>
        </p:spPr>
        <p:txBody>
          <a:bodyPr/>
          <a:lstStyle/>
          <a:p>
            <a:r>
              <a:rPr lang="ru-RU" dirty="0">
                <a:solidFill>
                  <a:srgbClr val="0C615B"/>
                </a:solidFill>
                <a:ea typeface="+mj-lt"/>
                <a:cs typeface="+mj-lt"/>
              </a:rPr>
              <a:t>Исследование сходства и различий тематики граффити у молодёжи англоязычных стран и России</a:t>
            </a:r>
            <a:endParaRPr lang="ru-RU">
              <a:solidFill>
                <a:srgbClr val="0C615B"/>
              </a:solidFill>
            </a:endParaRPr>
          </a:p>
        </p:txBody>
      </p:sp>
      <p:sp>
        <p:nvSpPr>
          <p:cNvPr id="3" name="Объект 2">
            <a:extLst>
              <a:ext uri="{FF2B5EF4-FFF2-40B4-BE49-F238E27FC236}">
                <a16:creationId xmlns:a16="http://schemas.microsoft.com/office/drawing/2014/main" id="{65DA3128-8887-5E12-B673-F6E9559B5C17}"/>
              </a:ext>
            </a:extLst>
          </p:cNvPr>
          <p:cNvSpPr>
            <a:spLocks noGrp="1"/>
          </p:cNvSpPr>
          <p:nvPr>
            <p:ph sz="half" idx="1"/>
          </p:nvPr>
        </p:nvSpPr>
        <p:spPr>
          <a:xfrm>
            <a:off x="318649" y="2115131"/>
            <a:ext cx="5781185" cy="4115012"/>
          </a:xfrm>
        </p:spPr>
        <p:txBody>
          <a:bodyPr>
            <a:normAutofit/>
          </a:bodyPr>
          <a:lstStyle/>
          <a:p>
            <a:pPr marL="0" indent="0">
              <a:buNone/>
            </a:pPr>
            <a:r>
              <a:rPr lang="ru-RU" dirty="0">
                <a:ea typeface="+mn-lt"/>
                <a:cs typeface="+mn-lt"/>
              </a:rPr>
              <a:t>К сожалению, в России, на данный момент нет возможности выделить какую либо команду или отдельного райтера. Дело в том, что граффити как социальное явление в России слабо развито. И поэтому для более объективного сравнения в качестве представителя англоязычных стран был выбран британец </a:t>
            </a:r>
            <a:r>
              <a:rPr lang="ru-RU" dirty="0" err="1">
                <a:ea typeface="+mn-lt"/>
                <a:cs typeface="+mn-lt"/>
              </a:rPr>
              <a:t>Banksy</a:t>
            </a:r>
            <a:r>
              <a:rPr lang="ru-RU" dirty="0">
                <a:ea typeface="+mn-lt"/>
                <a:cs typeface="+mn-lt"/>
              </a:rPr>
              <a:t>, а со стороны России было выделено несколько наиболее профессиональных и интересных личностей стрит-арта.</a:t>
            </a:r>
          </a:p>
          <a:p>
            <a:pPr marL="0" indent="0">
              <a:buNone/>
            </a:pPr>
            <a:r>
              <a:rPr lang="ru-RU" dirty="0">
                <a:ea typeface="+mn-lt"/>
                <a:cs typeface="+mn-lt"/>
              </a:rPr>
              <a:t> Таких как: Слава </a:t>
            </a:r>
            <a:r>
              <a:rPr lang="ru-RU" dirty="0" err="1">
                <a:ea typeface="+mn-lt"/>
                <a:cs typeface="+mn-lt"/>
              </a:rPr>
              <a:t>Птрк</a:t>
            </a:r>
            <a:r>
              <a:rPr lang="ru-RU" dirty="0">
                <a:ea typeface="+mn-lt"/>
                <a:cs typeface="+mn-lt"/>
              </a:rPr>
              <a:t> московский иллюстратор и по совместительству райтер.</a:t>
            </a:r>
            <a:endParaRPr lang="ru-RU" dirty="0"/>
          </a:p>
        </p:txBody>
      </p:sp>
      <p:pic>
        <p:nvPicPr>
          <p:cNvPr id="13" name="Рисунок 13" descr="Изображение выглядит как внутренний, стена, потолок, офис&#10;&#10;Автоматически созданное описание">
            <a:extLst>
              <a:ext uri="{FF2B5EF4-FFF2-40B4-BE49-F238E27FC236}">
                <a16:creationId xmlns:a16="http://schemas.microsoft.com/office/drawing/2014/main" id="{F59E7D3F-9FC3-5DBA-EBFE-F626D36F0400}"/>
              </a:ext>
            </a:extLst>
          </p:cNvPr>
          <p:cNvPicPr>
            <a:picLocks noChangeAspect="1"/>
          </p:cNvPicPr>
          <p:nvPr/>
        </p:nvPicPr>
        <p:blipFill rotWithShape="1">
          <a:blip r:embed="rId2"/>
          <a:srcRect l="1170" t="5058" r="5263" b="4280"/>
          <a:stretch/>
        </p:blipFill>
        <p:spPr>
          <a:xfrm>
            <a:off x="8439150" y="3944626"/>
            <a:ext cx="3660448" cy="26592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2" descr="Изображение выглядит как стена, человек, внутренний, одежда&#10;&#10;Автоматически созданное описание">
            <a:extLst>
              <a:ext uri="{FF2B5EF4-FFF2-40B4-BE49-F238E27FC236}">
                <a16:creationId xmlns:a16="http://schemas.microsoft.com/office/drawing/2014/main" id="{FEFA7731-C78F-C8F2-C2B5-2FF5A96F12E9}"/>
              </a:ext>
            </a:extLst>
          </p:cNvPr>
          <p:cNvPicPr>
            <a:picLocks noGrp="1" noChangeAspect="1"/>
          </p:cNvPicPr>
          <p:nvPr>
            <p:ph sz="half" idx="2"/>
          </p:nvPr>
        </p:nvPicPr>
        <p:blipFill rotWithShape="1">
          <a:blip r:embed="rId3"/>
          <a:srcRect l="13971" r="12542" b="7149"/>
          <a:stretch/>
        </p:blipFill>
        <p:spPr>
          <a:xfrm>
            <a:off x="6178709" y="1902594"/>
            <a:ext cx="3110487" cy="26229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3927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815FD4-A04B-F836-A103-B52BEB0F9A78}"/>
              </a:ext>
            </a:extLst>
          </p:cNvPr>
          <p:cNvSpPr>
            <a:spLocks noGrp="1"/>
          </p:cNvSpPr>
          <p:nvPr>
            <p:ph type="title"/>
          </p:nvPr>
        </p:nvSpPr>
        <p:spPr>
          <a:xfrm>
            <a:off x="-5734236" y="-500017"/>
            <a:ext cx="10561418" cy="1468800"/>
          </a:xfrm>
        </p:spPr>
        <p:txBody>
          <a:bodyPr/>
          <a:lstStyle/>
          <a:p>
            <a:r>
              <a:rPr lang="ru-RU" sz="3600" dirty="0">
                <a:solidFill>
                  <a:srgbClr val="0C615B"/>
                </a:solidFill>
                <a:ea typeface="+mj-lt"/>
                <a:cs typeface="+mj-lt"/>
              </a:rPr>
              <a:t>Биография </a:t>
            </a:r>
            <a:r>
              <a:rPr lang="ru-RU" sz="3600" dirty="0" err="1">
                <a:solidFill>
                  <a:srgbClr val="0C615B"/>
                </a:solidFill>
                <a:ea typeface="+mj-lt"/>
                <a:cs typeface="+mj-lt"/>
              </a:rPr>
              <a:t>Бэнкси</a:t>
            </a:r>
            <a:r>
              <a:rPr lang="ru-RU" sz="3600" dirty="0">
                <a:solidFill>
                  <a:srgbClr val="0C615B"/>
                </a:solidFill>
                <a:ea typeface="+mj-lt"/>
                <a:cs typeface="+mj-lt"/>
              </a:rPr>
              <a:t>.</a:t>
            </a:r>
            <a:endParaRPr lang="ru-RU" sz="3600" dirty="0">
              <a:solidFill>
                <a:srgbClr val="0C615B"/>
              </a:solidFill>
            </a:endParaRPr>
          </a:p>
        </p:txBody>
      </p:sp>
      <p:sp>
        <p:nvSpPr>
          <p:cNvPr id="4" name="Текст 3">
            <a:extLst>
              <a:ext uri="{FF2B5EF4-FFF2-40B4-BE49-F238E27FC236}">
                <a16:creationId xmlns:a16="http://schemas.microsoft.com/office/drawing/2014/main" id="{05DBC575-539C-36F3-3FE4-DEF83DCB6C3B}"/>
              </a:ext>
            </a:extLst>
          </p:cNvPr>
          <p:cNvSpPr>
            <a:spLocks noGrp="1"/>
          </p:cNvSpPr>
          <p:nvPr>
            <p:ph type="body" idx="1"/>
          </p:nvPr>
        </p:nvSpPr>
        <p:spPr>
          <a:xfrm>
            <a:off x="372969" y="1090200"/>
            <a:ext cx="4555068" cy="3414717"/>
          </a:xfrm>
        </p:spPr>
        <p:txBody>
          <a:bodyPr/>
          <a:lstStyle/>
          <a:p>
            <a:pPr algn="l"/>
            <a:r>
              <a:rPr lang="ru-RU" sz="2000" dirty="0">
                <a:ea typeface="+mn-lt"/>
                <a:cs typeface="+mn-lt"/>
              </a:rPr>
              <a:t>Родился он в 1974 году в английском городе Бристоле. В конце 90-х годов он стал заниматься граффити, но со временем его рисунки становились всё масштабнее. Становилось сложнее осуществлять свои проекты, а уходить от полиции становилось все сложнее. В связи с этим, </a:t>
            </a:r>
            <a:r>
              <a:rPr lang="ru-RU" sz="2000" err="1">
                <a:ea typeface="+mn-lt"/>
                <a:cs typeface="+mn-lt"/>
              </a:rPr>
              <a:t>Бэнкси</a:t>
            </a:r>
            <a:r>
              <a:rPr lang="ru-RU" sz="2000" dirty="0">
                <a:ea typeface="+mn-lt"/>
                <a:cs typeface="+mn-lt"/>
              </a:rPr>
              <a:t> решил начать пользоваться трафаретами, чтобы экономить время.</a:t>
            </a:r>
            <a:endParaRPr lang="ru-RU" sz="2000"/>
          </a:p>
        </p:txBody>
      </p:sp>
      <p:pic>
        <p:nvPicPr>
          <p:cNvPr id="5" name="Рисунок 5" descr="Изображение выглядит как текст, внутренний&#10;&#10;Автоматически созданное описание">
            <a:extLst>
              <a:ext uri="{FF2B5EF4-FFF2-40B4-BE49-F238E27FC236}">
                <a16:creationId xmlns:a16="http://schemas.microsoft.com/office/drawing/2014/main" id="{22EAB042-851A-AC21-D779-7CBF944882C6}"/>
              </a:ext>
            </a:extLst>
          </p:cNvPr>
          <p:cNvPicPr>
            <a:picLocks noChangeAspect="1"/>
          </p:cNvPicPr>
          <p:nvPr/>
        </p:nvPicPr>
        <p:blipFill>
          <a:blip r:embed="rId2"/>
          <a:stretch>
            <a:fillRect/>
          </a:stretch>
        </p:blipFill>
        <p:spPr>
          <a:xfrm>
            <a:off x="6427694" y="1326319"/>
            <a:ext cx="5096435" cy="3409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6828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descr="Изображение выглядит как здание, внешний, кирпич, человек&#10;&#10;Автоматически созданное описание">
            <a:extLst>
              <a:ext uri="{FF2B5EF4-FFF2-40B4-BE49-F238E27FC236}">
                <a16:creationId xmlns:a16="http://schemas.microsoft.com/office/drawing/2014/main" id="{47FBD57D-33A0-94B8-4D93-3FE60E8DFF25}"/>
              </a:ext>
            </a:extLst>
          </p:cNvPr>
          <p:cNvPicPr>
            <a:picLocks noChangeAspect="1"/>
          </p:cNvPicPr>
          <p:nvPr/>
        </p:nvPicPr>
        <p:blipFill>
          <a:blip r:embed="rId2"/>
          <a:stretch>
            <a:fillRect/>
          </a:stretch>
        </p:blipFill>
        <p:spPr>
          <a:xfrm>
            <a:off x="443752" y="3722239"/>
            <a:ext cx="3079376" cy="26632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1A41E330-4A41-4E3D-6F38-7915B939B91F}"/>
              </a:ext>
            </a:extLst>
          </p:cNvPr>
          <p:cNvPicPr>
            <a:picLocks noChangeAspect="1"/>
          </p:cNvPicPr>
          <p:nvPr/>
        </p:nvPicPr>
        <p:blipFill>
          <a:blip r:embed="rId3"/>
          <a:stretch>
            <a:fillRect/>
          </a:stretch>
        </p:blipFill>
        <p:spPr>
          <a:xfrm>
            <a:off x="-217395" y="284631"/>
            <a:ext cx="4121523" cy="27476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Заголовок 1">
            <a:extLst>
              <a:ext uri="{FF2B5EF4-FFF2-40B4-BE49-F238E27FC236}">
                <a16:creationId xmlns:a16="http://schemas.microsoft.com/office/drawing/2014/main" id="{A45FBCCF-A826-AD2A-18C4-755854E7AA62}"/>
              </a:ext>
            </a:extLst>
          </p:cNvPr>
          <p:cNvSpPr>
            <a:spLocks noGrp="1"/>
          </p:cNvSpPr>
          <p:nvPr>
            <p:ph type="title"/>
          </p:nvPr>
        </p:nvSpPr>
        <p:spPr>
          <a:xfrm>
            <a:off x="6708322" y="108397"/>
            <a:ext cx="4972050" cy="1402852"/>
          </a:xfrm>
        </p:spPr>
        <p:txBody>
          <a:bodyPr/>
          <a:lstStyle/>
          <a:p>
            <a:r>
              <a:rPr lang="ru-RU" b="1" dirty="0">
                <a:solidFill>
                  <a:srgbClr val="0C615B"/>
                </a:solidFill>
                <a:ea typeface="+mj-lt"/>
                <a:cs typeface="+mj-lt"/>
              </a:rPr>
              <a:t>Изучение и сравнение творчества английского райтера </a:t>
            </a:r>
            <a:r>
              <a:rPr lang="ru-RU" b="1" dirty="0" err="1">
                <a:solidFill>
                  <a:srgbClr val="0C615B"/>
                </a:solidFill>
                <a:ea typeface="+mj-lt"/>
                <a:cs typeface="+mj-lt"/>
              </a:rPr>
              <a:t>Бэнкси</a:t>
            </a:r>
            <a:r>
              <a:rPr lang="ru-RU" b="1" dirty="0">
                <a:solidFill>
                  <a:srgbClr val="0C615B"/>
                </a:solidFill>
                <a:ea typeface="+mj-lt"/>
                <a:cs typeface="+mj-lt"/>
              </a:rPr>
              <a:t>.</a:t>
            </a:r>
            <a:endParaRPr lang="ru-RU" dirty="0">
              <a:solidFill>
                <a:srgbClr val="0C615B"/>
              </a:solidFill>
            </a:endParaRPr>
          </a:p>
        </p:txBody>
      </p:sp>
      <p:pic>
        <p:nvPicPr>
          <p:cNvPr id="5" name="Рисунок 5" descr="Изображение выглядит как текст, здание&#10;&#10;Автоматически созданное описание">
            <a:extLst>
              <a:ext uri="{FF2B5EF4-FFF2-40B4-BE49-F238E27FC236}">
                <a16:creationId xmlns:a16="http://schemas.microsoft.com/office/drawing/2014/main" id="{CA1D0CD9-5C5E-5FE1-417D-3CACEC656123}"/>
              </a:ext>
            </a:extLst>
          </p:cNvPr>
          <p:cNvPicPr>
            <a:picLocks noGrp="1" noChangeAspect="1"/>
          </p:cNvPicPr>
          <p:nvPr>
            <p:ph type="pic" sz="quarter" idx="13"/>
          </p:nvPr>
        </p:nvPicPr>
        <p:blipFill rotWithShape="1">
          <a:blip r:embed="rId4"/>
          <a:srcRect l="15625" t="-1859" r="11384" b="1487"/>
          <a:stretch/>
        </p:blipFill>
        <p:spPr>
          <a:xfrm>
            <a:off x="2795883" y="2032580"/>
            <a:ext cx="3666636" cy="30323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Объект 2">
            <a:extLst>
              <a:ext uri="{FF2B5EF4-FFF2-40B4-BE49-F238E27FC236}">
                <a16:creationId xmlns:a16="http://schemas.microsoft.com/office/drawing/2014/main" id="{0EEBA556-D55D-A863-3062-17C6175FE2FC}"/>
              </a:ext>
            </a:extLst>
          </p:cNvPr>
          <p:cNvSpPr>
            <a:spLocks noGrp="1"/>
          </p:cNvSpPr>
          <p:nvPr>
            <p:ph type="body" sz="half" idx="2"/>
          </p:nvPr>
        </p:nvSpPr>
        <p:spPr>
          <a:xfrm>
            <a:off x="6708322" y="1657935"/>
            <a:ext cx="5276322" cy="4678041"/>
          </a:xfrm>
        </p:spPr>
        <p:txBody>
          <a:bodyPr>
            <a:normAutofit lnSpcReduction="10000"/>
          </a:bodyPr>
          <a:lstStyle/>
          <a:p>
            <a:r>
              <a:rPr lang="ru-RU" sz="1400" dirty="0">
                <a:ea typeface="+mn-lt"/>
                <a:cs typeface="+mn-lt"/>
              </a:rPr>
              <a:t>Проанализировав работы </a:t>
            </a:r>
            <a:r>
              <a:rPr lang="ru-RU" sz="1400" dirty="0" err="1">
                <a:ea typeface="+mn-lt"/>
                <a:cs typeface="+mn-lt"/>
              </a:rPr>
              <a:t>Бэнкси</a:t>
            </a:r>
            <a:r>
              <a:rPr lang="ru-RU" sz="1400" dirty="0">
                <a:ea typeface="+mn-lt"/>
                <a:cs typeface="+mn-lt"/>
              </a:rPr>
              <a:t> можно выявить, что его трафареты - это протест войне. Он затрагивает практически все остросоциальные тематики. Работает в множестве стилей. В его картинах нет открытых лозунгов и призывов, но даже шестилетний ребенок, взглянув на его работу, сможет понять тот глубокий смысл, который вложил в своё произведение автор. </a:t>
            </a:r>
          </a:p>
          <a:p>
            <a:r>
              <a:rPr lang="ru-RU" sz="1400" dirty="0">
                <a:ea typeface="+mn-lt"/>
                <a:cs typeface="+mn-lt"/>
              </a:rPr>
              <a:t>Как говорит сам художник: «Баланс святого грааля – это когда ты тратишь на изготовление картины меньше времени, чем люди тратят на её осмотр и осмысление».</a:t>
            </a:r>
          </a:p>
          <a:p>
            <a:r>
              <a:rPr lang="ru-RU" sz="1400" dirty="0">
                <a:ea typeface="+mn-lt"/>
                <a:cs typeface="+mn-lt"/>
              </a:rPr>
              <a:t> Темы для творчества </a:t>
            </a:r>
            <a:r>
              <a:rPr lang="ru-RU" sz="1400" dirty="0" err="1">
                <a:ea typeface="+mn-lt"/>
                <a:cs typeface="+mn-lt"/>
              </a:rPr>
              <a:t>Бэнкси</a:t>
            </a:r>
            <a:r>
              <a:rPr lang="ru-RU" sz="1400" dirty="0">
                <a:ea typeface="+mn-lt"/>
                <a:cs typeface="+mn-lt"/>
              </a:rPr>
              <a:t> черпает из окружающей его действительности. Они социальны и актуальны. Вот пример работы, которая была одним из популярных творений </a:t>
            </a:r>
            <a:r>
              <a:rPr lang="ru-RU" sz="1400" dirty="0" err="1">
                <a:ea typeface="+mn-lt"/>
                <a:cs typeface="+mn-lt"/>
              </a:rPr>
              <a:t>Бэнкси</a:t>
            </a:r>
            <a:r>
              <a:rPr lang="ru-RU" sz="1400" dirty="0">
                <a:ea typeface="+mn-lt"/>
                <a:cs typeface="+mn-lt"/>
              </a:rPr>
              <a:t> еще в 2003 году. Она была исполнена на стене в Ист-Энде Лондона. Работа символизирует ужас войны рядом с невинностью и чистотой молодой девушки.</a:t>
            </a:r>
          </a:p>
          <a:p>
            <a:r>
              <a:rPr lang="ru-RU" sz="1400" dirty="0">
                <a:ea typeface="+mn-lt"/>
                <a:cs typeface="+mn-lt"/>
              </a:rPr>
              <a:t>На данный момент </a:t>
            </a:r>
            <a:r>
              <a:rPr lang="ru-RU" sz="1400" dirty="0" err="1">
                <a:ea typeface="+mn-lt"/>
                <a:cs typeface="+mn-lt"/>
              </a:rPr>
              <a:t>Бэнкси</a:t>
            </a:r>
            <a:r>
              <a:rPr lang="ru-RU" sz="1400" dirty="0">
                <a:ea typeface="+mn-lt"/>
                <a:cs typeface="+mn-lt"/>
              </a:rPr>
              <a:t> очень популярен. Но, несмотря на всеобщие признание молодежи, он и его произведения неоднократно и стабильно подвергаются критике. </a:t>
            </a:r>
            <a:endParaRPr lang="ru-RU" sz="1400"/>
          </a:p>
        </p:txBody>
      </p:sp>
    </p:spTree>
    <p:extLst>
      <p:ext uri="{BB962C8B-B14F-4D97-AF65-F5344CB8AC3E}">
        <p14:creationId xmlns:p14="http://schemas.microsoft.com/office/powerpoint/2010/main" val="1651752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9" descr="Изображение выглядит как текст, человек, внешний&#10;&#10;Автоматически созданное описание">
            <a:extLst>
              <a:ext uri="{FF2B5EF4-FFF2-40B4-BE49-F238E27FC236}">
                <a16:creationId xmlns:a16="http://schemas.microsoft.com/office/drawing/2014/main" id="{33515389-EE15-8E7C-1C18-386558C7384B}"/>
              </a:ext>
            </a:extLst>
          </p:cNvPr>
          <p:cNvPicPr>
            <a:picLocks noChangeAspect="1"/>
          </p:cNvPicPr>
          <p:nvPr/>
        </p:nvPicPr>
        <p:blipFill>
          <a:blip r:embed="rId2"/>
          <a:stretch>
            <a:fillRect/>
          </a:stretch>
        </p:blipFill>
        <p:spPr>
          <a:xfrm>
            <a:off x="2918178" y="3858448"/>
            <a:ext cx="3232385" cy="24242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Рисунок 7" descr="Изображение выглядит как внешний, дерево&#10;&#10;Автоматически созданное описание">
            <a:extLst>
              <a:ext uri="{FF2B5EF4-FFF2-40B4-BE49-F238E27FC236}">
                <a16:creationId xmlns:a16="http://schemas.microsoft.com/office/drawing/2014/main" id="{F524A2E3-D655-C2CE-86FE-EFD2AF27024D}"/>
              </a:ext>
            </a:extLst>
          </p:cNvPr>
          <p:cNvPicPr>
            <a:picLocks noChangeAspect="1"/>
          </p:cNvPicPr>
          <p:nvPr/>
        </p:nvPicPr>
        <p:blipFill>
          <a:blip r:embed="rId3"/>
          <a:stretch>
            <a:fillRect/>
          </a:stretch>
        </p:blipFill>
        <p:spPr>
          <a:xfrm>
            <a:off x="368770" y="2409708"/>
            <a:ext cx="3072459" cy="23019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Заголовок 1">
            <a:extLst>
              <a:ext uri="{FF2B5EF4-FFF2-40B4-BE49-F238E27FC236}">
                <a16:creationId xmlns:a16="http://schemas.microsoft.com/office/drawing/2014/main" id="{6D5CE2B1-C2A5-3078-6BCF-9809FB88994D}"/>
              </a:ext>
            </a:extLst>
          </p:cNvPr>
          <p:cNvSpPr>
            <a:spLocks noGrp="1"/>
          </p:cNvSpPr>
          <p:nvPr>
            <p:ph type="title"/>
          </p:nvPr>
        </p:nvSpPr>
        <p:spPr>
          <a:xfrm>
            <a:off x="6318061" y="674605"/>
            <a:ext cx="4852988" cy="135497"/>
          </a:xfrm>
        </p:spPr>
        <p:txBody>
          <a:bodyPr>
            <a:normAutofit fontScale="90000"/>
          </a:bodyPr>
          <a:lstStyle/>
          <a:p>
            <a:r>
              <a:rPr lang="ru-RU" sz="2800" b="1" dirty="0">
                <a:solidFill>
                  <a:srgbClr val="0C615B"/>
                </a:solidFill>
              </a:rPr>
              <a:t>Русский райтер.</a:t>
            </a:r>
          </a:p>
        </p:txBody>
      </p:sp>
      <p:pic>
        <p:nvPicPr>
          <p:cNvPr id="6" name="Рисунок 6" descr="Изображение выглядит как текст, спорт, человек, мужчина&#10;&#10;Автоматически созданное описание">
            <a:extLst>
              <a:ext uri="{FF2B5EF4-FFF2-40B4-BE49-F238E27FC236}">
                <a16:creationId xmlns:a16="http://schemas.microsoft.com/office/drawing/2014/main" id="{615B7E73-CB41-81A9-19A0-C1108E896A61}"/>
              </a:ext>
            </a:extLst>
          </p:cNvPr>
          <p:cNvPicPr>
            <a:picLocks noGrp="1" noChangeAspect="1"/>
          </p:cNvPicPr>
          <p:nvPr>
            <p:ph type="pic" sz="quarter" idx="13"/>
          </p:nvPr>
        </p:nvPicPr>
        <p:blipFill rotWithShape="1">
          <a:blip r:embed="rId4"/>
          <a:srcRect l="8667" r="27411"/>
          <a:stretch/>
        </p:blipFill>
        <p:spPr>
          <a:xfrm>
            <a:off x="2658467" y="672244"/>
            <a:ext cx="3506995" cy="22604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Текст 3">
            <a:extLst>
              <a:ext uri="{FF2B5EF4-FFF2-40B4-BE49-F238E27FC236}">
                <a16:creationId xmlns:a16="http://schemas.microsoft.com/office/drawing/2014/main" id="{4751DCBB-6CAF-451A-E658-EEF7300E0A22}"/>
              </a:ext>
            </a:extLst>
          </p:cNvPr>
          <p:cNvSpPr>
            <a:spLocks noGrp="1"/>
          </p:cNvSpPr>
          <p:nvPr>
            <p:ph type="body" sz="half" idx="2"/>
          </p:nvPr>
        </p:nvSpPr>
        <p:spPr>
          <a:xfrm>
            <a:off x="6492233" y="1586918"/>
            <a:ext cx="5140120" cy="5535753"/>
          </a:xfrm>
        </p:spPr>
        <p:txBody>
          <a:bodyPr>
            <a:normAutofit/>
          </a:bodyPr>
          <a:lstStyle/>
          <a:p>
            <a:r>
              <a:rPr lang="ru-RU" sz="1400" dirty="0">
                <a:ea typeface="+mn-lt"/>
                <a:cs typeface="+mn-lt"/>
              </a:rPr>
              <a:t>Слава </a:t>
            </a:r>
            <a:r>
              <a:rPr lang="ru-RU" sz="1400" dirty="0" err="1">
                <a:ea typeface="+mn-lt"/>
                <a:cs typeface="+mn-lt"/>
              </a:rPr>
              <a:t>Птрк</a:t>
            </a:r>
            <a:r>
              <a:rPr lang="ru-RU" sz="1400" dirty="0">
                <a:ea typeface="+mn-lt"/>
                <a:cs typeface="+mn-lt"/>
              </a:rPr>
              <a:t> — признанный уличный художник. Настоящее имя — Станислав Андреевич Комиссаров.  Работы художника философичны, иногда лиричны, но всегда отражают сугубо личную позицию творческого человека.  Создавались его работы с  2011-13 годов.  Индивидуальный стиль Славы </a:t>
            </a:r>
            <a:r>
              <a:rPr lang="ru-RU" sz="1400" dirty="0" err="1">
                <a:ea typeface="+mn-lt"/>
                <a:cs typeface="+mn-lt"/>
              </a:rPr>
              <a:t>Птрк</a:t>
            </a:r>
            <a:r>
              <a:rPr lang="ru-RU" sz="1400" dirty="0">
                <a:ea typeface="+mn-lt"/>
                <a:cs typeface="+mn-lt"/>
              </a:rPr>
              <a:t> щедро смешивает технику трафаретной настенной графики, инсталляцию, плакатную манеру изображения, интервенции и фри спрей. </a:t>
            </a:r>
            <a:endParaRPr lang="ru-RU" sz="1400"/>
          </a:p>
          <a:p>
            <a:r>
              <a:rPr lang="ru-RU" sz="1400" dirty="0">
                <a:ea typeface="+mn-lt"/>
                <a:cs typeface="+mn-lt"/>
              </a:rPr>
              <a:t>Что касается граффити в России, то следует отметить, что трудно найти райтера, затрагивающего подобные вопросы в своём творчестве. Да и в целом, уровень граффити Англии и Америки пока нашими райтерами, к сожалению, не достигнут.</a:t>
            </a:r>
            <a:endParaRPr lang="ru-RU" sz="1400"/>
          </a:p>
        </p:txBody>
      </p:sp>
    </p:spTree>
    <p:extLst>
      <p:ext uri="{BB962C8B-B14F-4D97-AF65-F5344CB8AC3E}">
        <p14:creationId xmlns:p14="http://schemas.microsoft.com/office/powerpoint/2010/main" val="1183850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1FFEF0-BBE4-1EEB-A4C7-1B13D67135BF}"/>
              </a:ext>
            </a:extLst>
          </p:cNvPr>
          <p:cNvSpPr>
            <a:spLocks noGrp="1"/>
          </p:cNvSpPr>
          <p:nvPr>
            <p:ph type="title"/>
          </p:nvPr>
        </p:nvSpPr>
        <p:spPr/>
        <p:txBody>
          <a:bodyPr/>
          <a:lstStyle/>
          <a:p>
            <a:r>
              <a:rPr lang="ru-RU" dirty="0">
                <a:solidFill>
                  <a:srgbClr val="0C615B"/>
                </a:solidFill>
              </a:rPr>
              <a:t>Выводы:</a:t>
            </a:r>
          </a:p>
        </p:txBody>
      </p:sp>
      <p:sp>
        <p:nvSpPr>
          <p:cNvPr id="4" name="Текст 3">
            <a:extLst>
              <a:ext uri="{FF2B5EF4-FFF2-40B4-BE49-F238E27FC236}">
                <a16:creationId xmlns:a16="http://schemas.microsoft.com/office/drawing/2014/main" id="{00DE1A28-D6FB-9467-A51E-F81CEBF7F4DF}"/>
              </a:ext>
            </a:extLst>
          </p:cNvPr>
          <p:cNvSpPr>
            <a:spLocks noGrp="1"/>
          </p:cNvSpPr>
          <p:nvPr>
            <p:ph idx="1"/>
          </p:nvPr>
        </p:nvSpPr>
        <p:spPr/>
        <p:txBody>
          <a:bodyPr>
            <a:normAutofit fontScale="92500" lnSpcReduction="20000"/>
          </a:bodyPr>
          <a:lstStyle/>
          <a:p>
            <a:r>
              <a:rPr lang="ru-RU" dirty="0">
                <a:ea typeface="+mn-lt"/>
                <a:cs typeface="+mn-lt"/>
              </a:rPr>
              <a:t>В работе я изучила наиболее популярные темы граффити в России и сравнили их с работами </a:t>
            </a:r>
            <a:r>
              <a:rPr lang="ru-RU" dirty="0" err="1">
                <a:ea typeface="+mn-lt"/>
                <a:cs typeface="+mn-lt"/>
              </a:rPr>
              <a:t>Бэнкси</a:t>
            </a:r>
            <a:r>
              <a:rPr lang="ru-RU" dirty="0">
                <a:ea typeface="+mn-lt"/>
                <a:cs typeface="+mn-lt"/>
              </a:rPr>
              <a:t>, зачастую работы наших соотечественников это теги, выполненные в различных стилях, с множеством небольших декоративных элементов- 69 %,</a:t>
            </a:r>
          </a:p>
          <a:p>
            <a:r>
              <a:rPr lang="ru-RU" dirty="0">
                <a:ea typeface="+mn-lt"/>
                <a:cs typeface="+mn-lt"/>
              </a:rPr>
              <a:t> портретные граффити- 23% </a:t>
            </a:r>
            <a:endParaRPr lang="ru-RU">
              <a:ea typeface="+mn-lt"/>
              <a:cs typeface="+mn-lt"/>
            </a:endParaRPr>
          </a:p>
          <a:p>
            <a:r>
              <a:rPr lang="ru-RU" dirty="0">
                <a:ea typeface="+mn-lt"/>
                <a:cs typeface="+mn-lt"/>
              </a:rPr>
              <a:t>и лишь 8% граффити носят в себе социальных характер, при этом я не относили к граффити различные надписи, не носящие никакой эстетической ценности. </a:t>
            </a:r>
            <a:endParaRPr lang="ru-RU"/>
          </a:p>
          <a:p>
            <a:pPr marL="0" indent="0">
              <a:buNone/>
            </a:pPr>
            <a:endParaRPr lang="ru-RU" dirty="0"/>
          </a:p>
          <a:p>
            <a:r>
              <a:rPr lang="ru-RU" dirty="0">
                <a:ea typeface="+mn-lt"/>
                <a:cs typeface="+mn-lt"/>
              </a:rPr>
              <a:t>У молодёжи разных стран одни интересы, которые, в первую очередь, объединяют возрастные особенности. В наши дни, в связи с тем, что границы между государствами стали более доступны для коммуникаций, стало особенно очевидно, что людей, живущих на одной планете, объединяют единые, общие для всех жителей планеты Земля вопросы защиты окружающей среды, насилие, как физическое, так и моральное, вопросы социальной справедливости. Всё это нашло своё отражение в граффити молодёжи разных стран.</a:t>
            </a:r>
            <a:endParaRPr lang="ru-RU" dirty="0"/>
          </a:p>
        </p:txBody>
      </p:sp>
    </p:spTree>
    <p:extLst>
      <p:ext uri="{BB962C8B-B14F-4D97-AF65-F5344CB8AC3E}">
        <p14:creationId xmlns:p14="http://schemas.microsoft.com/office/powerpoint/2010/main" val="35496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9EA45FF5-5EC1-78E1-BC93-8A54608AE84E}"/>
              </a:ext>
            </a:extLst>
          </p:cNvPr>
          <p:cNvSpPr>
            <a:spLocks noGrp="1"/>
          </p:cNvSpPr>
          <p:nvPr>
            <p:ph type="title"/>
          </p:nvPr>
        </p:nvSpPr>
        <p:spPr>
          <a:xfrm>
            <a:off x="295650" y="-114787"/>
            <a:ext cx="10571998" cy="970450"/>
          </a:xfrm>
          <a:noFill/>
          <a:ln>
            <a:noFill/>
          </a:ln>
        </p:spPr>
        <p:txBody>
          <a:bodyPr/>
          <a:lstStyle/>
          <a:p>
            <a:r>
              <a:rPr lang="ru-RU" dirty="0">
                <a:solidFill>
                  <a:srgbClr val="0C615B"/>
                </a:solidFill>
              </a:rPr>
              <a:t>План:</a:t>
            </a:r>
            <a:endParaRPr lang="ru-RU">
              <a:solidFill>
                <a:srgbClr val="0C615B"/>
              </a:solidFill>
            </a:endParaRPr>
          </a:p>
        </p:txBody>
      </p:sp>
      <p:sp>
        <p:nvSpPr>
          <p:cNvPr id="5" name="Объект 4">
            <a:extLst>
              <a:ext uri="{FF2B5EF4-FFF2-40B4-BE49-F238E27FC236}">
                <a16:creationId xmlns:a16="http://schemas.microsoft.com/office/drawing/2014/main" id="{73BA9173-B426-5AC5-C892-6449E8ABC448}"/>
              </a:ext>
            </a:extLst>
          </p:cNvPr>
          <p:cNvSpPr>
            <a:spLocks noGrp="1"/>
          </p:cNvSpPr>
          <p:nvPr>
            <p:ph idx="1"/>
          </p:nvPr>
        </p:nvSpPr>
        <p:spPr>
          <a:xfrm>
            <a:off x="-324288" y="3365287"/>
            <a:ext cx="7992349" cy="302761"/>
          </a:xfrm>
        </p:spPr>
        <p:txBody>
          <a:bodyPr vert="horz" lIns="91440" tIns="45720" rIns="91440" bIns="45720" rtlCol="0" anchor="ctr">
            <a:noAutofit/>
          </a:bodyPr>
          <a:lstStyle/>
          <a:p>
            <a:pPr marL="0" indent="0">
              <a:buNone/>
            </a:pPr>
            <a:endParaRPr lang="ru-RU" dirty="0"/>
          </a:p>
          <a:p>
            <a:pPr marL="1085850" lvl="1" indent="-342900">
              <a:buAutoNum type="arabicPeriod"/>
            </a:pPr>
            <a:r>
              <a:rPr lang="ru-RU" b="1" dirty="0">
                <a:solidFill>
                  <a:schemeClr val="bg1"/>
                </a:solidFill>
                <a:ea typeface="+mn-lt"/>
                <a:cs typeface="+mn-lt"/>
              </a:rPr>
              <a:t>Обоснование актуальности выбранной темы.</a:t>
            </a:r>
            <a:endParaRPr lang="ru-RU" b="1">
              <a:solidFill>
                <a:schemeClr val="bg1"/>
              </a:solidFill>
            </a:endParaRPr>
          </a:p>
          <a:p>
            <a:pPr lvl="1" indent="0">
              <a:buNone/>
            </a:pPr>
            <a:r>
              <a:rPr lang="ru-RU" sz="1200" dirty="0">
                <a:ea typeface="+mn-lt"/>
                <a:cs typeface="+mn-lt"/>
              </a:rPr>
              <a:t>1.1 Новизна.</a:t>
            </a:r>
          </a:p>
          <a:p>
            <a:pPr lvl="1" indent="0">
              <a:buNone/>
            </a:pPr>
            <a:r>
              <a:rPr lang="ru-RU" sz="1200" dirty="0">
                <a:ea typeface="+mn-lt"/>
                <a:cs typeface="+mn-lt"/>
              </a:rPr>
              <a:t>1.2 Цель.</a:t>
            </a:r>
          </a:p>
          <a:p>
            <a:pPr lvl="1" indent="0">
              <a:buNone/>
            </a:pPr>
            <a:r>
              <a:rPr lang="ru-RU" sz="1200" dirty="0">
                <a:ea typeface="+mn-lt"/>
                <a:cs typeface="+mn-lt"/>
              </a:rPr>
              <a:t>1.3 Задачи.</a:t>
            </a:r>
          </a:p>
          <a:p>
            <a:pPr lvl="1" indent="0">
              <a:buNone/>
            </a:pPr>
            <a:r>
              <a:rPr lang="ru-RU" sz="1200" dirty="0">
                <a:ea typeface="+mn-lt"/>
                <a:cs typeface="+mn-lt"/>
              </a:rPr>
              <a:t>1.4 Характеристика методов исследования.</a:t>
            </a:r>
          </a:p>
          <a:p>
            <a:pPr lvl="1" indent="0">
              <a:buNone/>
            </a:pPr>
            <a:r>
              <a:rPr lang="ru-RU" sz="1200" dirty="0">
                <a:ea typeface="+mn-lt"/>
                <a:cs typeface="+mn-lt"/>
              </a:rPr>
              <a:t>2. Исторические сведения о возникновении граффити в разных странах.</a:t>
            </a:r>
          </a:p>
          <a:p>
            <a:pPr lvl="1" indent="0">
              <a:buNone/>
            </a:pPr>
            <a:r>
              <a:rPr lang="ru-RU" sz="1200" dirty="0">
                <a:ea typeface="+mn-lt"/>
                <a:cs typeface="+mn-lt"/>
              </a:rPr>
              <a:t>Выводы.</a:t>
            </a:r>
            <a:endParaRPr lang="ru-RU" sz="1200"/>
          </a:p>
          <a:p>
            <a:pPr lvl="1">
              <a:buNone/>
            </a:pPr>
            <a:r>
              <a:rPr lang="ru-RU" sz="1200" dirty="0">
                <a:ea typeface="+mn-lt"/>
                <a:cs typeface="+mn-lt"/>
              </a:rPr>
              <a:t>3. Мнение разных учёных о граффити как об искусстве; его </a:t>
            </a:r>
            <a:endParaRPr lang="ru-RU" sz="1200"/>
          </a:p>
          <a:p>
            <a:pPr lvl="1">
              <a:buNone/>
            </a:pPr>
            <a:r>
              <a:rPr lang="ru-RU" sz="1200" dirty="0">
                <a:ea typeface="+mn-lt"/>
                <a:cs typeface="+mn-lt"/>
              </a:rPr>
              <a:t>влиянии на формирование мировоззрения молодёжи. </a:t>
            </a:r>
            <a:endParaRPr lang="ru-RU" sz="1200" dirty="0"/>
          </a:p>
          <a:p>
            <a:pPr lvl="1">
              <a:buNone/>
            </a:pPr>
            <a:r>
              <a:rPr lang="ru-RU" sz="1200" dirty="0">
                <a:ea typeface="+mn-lt"/>
                <a:cs typeface="+mn-lt"/>
              </a:rPr>
              <a:t>3.1 Психологи.</a:t>
            </a:r>
          </a:p>
          <a:p>
            <a:pPr lvl="1">
              <a:buNone/>
            </a:pPr>
            <a:r>
              <a:rPr lang="ru-RU" sz="1200" dirty="0">
                <a:ea typeface="+mn-lt"/>
                <a:cs typeface="+mn-lt"/>
              </a:rPr>
              <a:t>3.2 Политики.</a:t>
            </a:r>
          </a:p>
          <a:p>
            <a:pPr lvl="1">
              <a:buNone/>
            </a:pPr>
            <a:r>
              <a:rPr lang="ru-RU" sz="1200" dirty="0">
                <a:ea typeface="+mn-lt"/>
                <a:cs typeface="+mn-lt"/>
              </a:rPr>
              <a:t>3.3 Искусствоведы.</a:t>
            </a:r>
          </a:p>
          <a:p>
            <a:pPr lvl="1">
              <a:buNone/>
            </a:pPr>
            <a:r>
              <a:rPr lang="ru-RU" sz="1200" dirty="0">
                <a:ea typeface="+mn-lt"/>
                <a:cs typeface="+mn-lt"/>
              </a:rPr>
              <a:t>3.4 Социологи.</a:t>
            </a:r>
          </a:p>
          <a:p>
            <a:pPr lvl="1">
              <a:buNone/>
            </a:pPr>
            <a:r>
              <a:rPr lang="ru-RU" sz="1200" dirty="0">
                <a:ea typeface="+mn-lt"/>
                <a:cs typeface="+mn-lt"/>
              </a:rPr>
              <a:t>Выводы.</a:t>
            </a:r>
            <a:endParaRPr lang="ru-RU" sz="1200"/>
          </a:p>
          <a:p>
            <a:pPr lvl="1">
              <a:buNone/>
            </a:pPr>
            <a:r>
              <a:rPr lang="ru-RU" sz="1200" dirty="0">
                <a:ea typeface="+mn-lt"/>
                <a:cs typeface="+mn-lt"/>
              </a:rPr>
              <a:t>4. Исследование сходства и различий тематики граффити у молодёжи </a:t>
            </a:r>
            <a:endParaRPr lang="ru-RU" sz="1200"/>
          </a:p>
          <a:p>
            <a:pPr lvl="1">
              <a:buNone/>
            </a:pPr>
            <a:r>
              <a:rPr lang="ru-RU" sz="1200" dirty="0">
                <a:ea typeface="+mn-lt"/>
                <a:cs typeface="+mn-lt"/>
              </a:rPr>
              <a:t>англоязычных стран и России. </a:t>
            </a:r>
            <a:endParaRPr lang="ru-RU" sz="1200"/>
          </a:p>
          <a:p>
            <a:pPr lvl="1">
              <a:buNone/>
            </a:pPr>
            <a:r>
              <a:rPr lang="ru-RU" sz="1200" dirty="0">
                <a:ea typeface="+mn-lt"/>
                <a:cs typeface="+mn-lt"/>
              </a:rPr>
              <a:t>4.1. Краткая биография </a:t>
            </a:r>
            <a:r>
              <a:rPr lang="ru-RU" sz="1200" dirty="0" err="1">
                <a:ea typeface="+mn-lt"/>
                <a:cs typeface="+mn-lt"/>
              </a:rPr>
              <a:t>Banksy</a:t>
            </a:r>
            <a:r>
              <a:rPr lang="ru-RU" sz="1200" dirty="0">
                <a:ea typeface="+mn-lt"/>
                <a:cs typeface="+mn-lt"/>
              </a:rPr>
              <a:t>. </a:t>
            </a:r>
            <a:endParaRPr lang="ru-RU" sz="1200"/>
          </a:p>
          <a:p>
            <a:pPr lvl="1">
              <a:buNone/>
            </a:pPr>
            <a:r>
              <a:rPr lang="ru-RU" sz="1200" dirty="0">
                <a:ea typeface="+mn-lt"/>
                <a:cs typeface="+mn-lt"/>
              </a:rPr>
              <a:t>4.2 Определение наиболее актуальных тем для молодёжи </a:t>
            </a:r>
            <a:endParaRPr lang="ru-RU" sz="1200"/>
          </a:p>
          <a:p>
            <a:pPr lvl="1">
              <a:buNone/>
            </a:pPr>
            <a:r>
              <a:rPr lang="ru-RU" sz="1200" dirty="0">
                <a:ea typeface="+mn-lt"/>
                <a:cs typeface="+mn-lt"/>
              </a:rPr>
              <a:t>Англии и России. </a:t>
            </a:r>
            <a:endParaRPr lang="ru-RU" sz="1200"/>
          </a:p>
          <a:p>
            <a:pPr marL="0" indent="0">
              <a:buNone/>
            </a:pPr>
            <a:r>
              <a:rPr lang="ru-RU" sz="1200" dirty="0">
                <a:ea typeface="+mn-lt"/>
                <a:cs typeface="+mn-lt"/>
              </a:rPr>
              <a:t>           Выводы.</a:t>
            </a:r>
            <a:endParaRPr lang="ru-RU" sz="1200" dirty="0"/>
          </a:p>
        </p:txBody>
      </p:sp>
    </p:spTree>
    <p:extLst>
      <p:ext uri="{BB962C8B-B14F-4D97-AF65-F5344CB8AC3E}">
        <p14:creationId xmlns:p14="http://schemas.microsoft.com/office/powerpoint/2010/main" val="197923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700711-5F82-BBB5-D74F-B84C197C521A}"/>
              </a:ext>
            </a:extLst>
          </p:cNvPr>
          <p:cNvSpPr>
            <a:spLocks noGrp="1"/>
          </p:cNvSpPr>
          <p:nvPr>
            <p:ph type="title"/>
          </p:nvPr>
        </p:nvSpPr>
        <p:spPr/>
        <p:txBody>
          <a:bodyPr/>
          <a:lstStyle/>
          <a:p>
            <a:r>
              <a:rPr lang="ru-RU" dirty="0">
                <a:solidFill>
                  <a:srgbClr val="0C615B"/>
                </a:solidFill>
              </a:rPr>
              <a:t>Введение.</a:t>
            </a:r>
            <a:endParaRPr lang="ru-RU"/>
          </a:p>
        </p:txBody>
      </p:sp>
      <p:sp>
        <p:nvSpPr>
          <p:cNvPr id="3" name="Объект 2">
            <a:extLst>
              <a:ext uri="{FF2B5EF4-FFF2-40B4-BE49-F238E27FC236}">
                <a16:creationId xmlns:a16="http://schemas.microsoft.com/office/drawing/2014/main" id="{E70201F3-C5E5-EA03-20F3-9094616E58D7}"/>
              </a:ext>
            </a:extLst>
          </p:cNvPr>
          <p:cNvSpPr>
            <a:spLocks noGrp="1"/>
          </p:cNvSpPr>
          <p:nvPr>
            <p:ph idx="1"/>
          </p:nvPr>
        </p:nvSpPr>
        <p:spPr>
          <a:xfrm>
            <a:off x="304362" y="2155612"/>
            <a:ext cx="10554574" cy="4569961"/>
          </a:xfrm>
        </p:spPr>
        <p:txBody>
          <a:bodyPr>
            <a:normAutofit/>
          </a:bodyPr>
          <a:lstStyle/>
          <a:p>
            <a:r>
              <a:rPr lang="ru-RU" sz="2000" b="1" dirty="0">
                <a:ea typeface="+mn-lt"/>
                <a:cs typeface="+mn-lt"/>
              </a:rPr>
              <a:t>Обоснование актуальности выбора темы</a:t>
            </a:r>
            <a:r>
              <a:rPr lang="ru-RU" sz="2000" dirty="0">
                <a:ea typeface="+mn-lt"/>
                <a:cs typeface="+mn-lt"/>
              </a:rPr>
              <a:t>. </a:t>
            </a:r>
            <a:endParaRPr lang="ru-RU">
              <a:ea typeface="+mn-lt"/>
              <a:cs typeface="+mn-lt"/>
            </a:endParaRPr>
          </a:p>
          <a:p>
            <a:pPr marL="0" indent="0">
              <a:buNone/>
            </a:pPr>
            <a:endParaRPr lang="ru-RU" dirty="0">
              <a:ea typeface="+mn-lt"/>
              <a:cs typeface="+mn-lt"/>
            </a:endParaRPr>
          </a:p>
          <a:p>
            <a:pPr marL="0" indent="0">
              <a:buNone/>
            </a:pPr>
            <a:r>
              <a:rPr lang="ru-RU" dirty="0">
                <a:ea typeface="+mn-lt"/>
                <a:cs typeface="+mn-lt"/>
              </a:rPr>
              <a:t>В данной работе будет рассмотрен способ самовыражения молодёжи с помощью искусства граффити. Актуальность изучения социально-педагогических особенностей граффити, наличие существующих противоречий, концептуальная неразработанность обусловили выбор темы. Вот почему проблема подростково-молодежных граффити рассматривается нами как актуальная, требующая всестороннего анализа и предусматривающая комплексный характер организационно-управленческих, психолого-педагогических, правовых, экономических и культурологических мер и условий, способствующих эффективной воспитательно-профилактической работе.</a:t>
            </a:r>
            <a:br>
              <a:rPr lang="ru-RU" dirty="0">
                <a:ea typeface="+mn-lt"/>
                <a:cs typeface="+mn-lt"/>
              </a:rPr>
            </a:br>
            <a:r>
              <a:rPr lang="ru-RU" dirty="0">
                <a:ea typeface="+mn-lt"/>
                <a:cs typeface="+mn-lt"/>
              </a:rPr>
              <a:t> </a:t>
            </a:r>
            <a:br>
              <a:rPr lang="ru-RU" dirty="0">
                <a:ea typeface="+mn-lt"/>
                <a:cs typeface="+mn-lt"/>
              </a:rPr>
            </a:br>
            <a:endParaRPr lang="ru-RU" dirty="0">
              <a:ea typeface="+mn-lt"/>
              <a:cs typeface="+mn-lt"/>
            </a:endParaRPr>
          </a:p>
        </p:txBody>
      </p:sp>
    </p:spTree>
    <p:extLst>
      <p:ext uri="{BB962C8B-B14F-4D97-AF65-F5344CB8AC3E}">
        <p14:creationId xmlns:p14="http://schemas.microsoft.com/office/powerpoint/2010/main" val="167291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1D711C-8E61-D3C0-FB4E-AB25F5AAAF1C}"/>
              </a:ext>
            </a:extLst>
          </p:cNvPr>
          <p:cNvSpPr>
            <a:spLocks noGrp="1"/>
          </p:cNvSpPr>
          <p:nvPr>
            <p:ph type="title"/>
          </p:nvPr>
        </p:nvSpPr>
        <p:spPr>
          <a:xfrm>
            <a:off x="1416051" y="179388"/>
            <a:ext cx="3547533" cy="1618396"/>
          </a:xfrm>
        </p:spPr>
        <p:txBody>
          <a:bodyPr/>
          <a:lstStyle/>
          <a:p>
            <a:r>
              <a:rPr lang="ru-RU" sz="4000" dirty="0">
                <a:solidFill>
                  <a:srgbClr val="0C615B"/>
                </a:solidFill>
              </a:rPr>
              <a:t>Новизна.</a:t>
            </a:r>
          </a:p>
        </p:txBody>
      </p:sp>
      <p:sp>
        <p:nvSpPr>
          <p:cNvPr id="3" name="Объект 2">
            <a:extLst>
              <a:ext uri="{FF2B5EF4-FFF2-40B4-BE49-F238E27FC236}">
                <a16:creationId xmlns:a16="http://schemas.microsoft.com/office/drawing/2014/main" id="{96D62E15-48F1-17DA-61DE-6F931C00270B}"/>
              </a:ext>
            </a:extLst>
          </p:cNvPr>
          <p:cNvSpPr>
            <a:spLocks noGrp="1"/>
          </p:cNvSpPr>
          <p:nvPr>
            <p:ph idx="1"/>
          </p:nvPr>
        </p:nvSpPr>
        <p:spPr>
          <a:xfrm>
            <a:off x="5579533" y="598488"/>
            <a:ext cx="6395508" cy="6538913"/>
          </a:xfrm>
        </p:spPr>
        <p:txBody>
          <a:bodyPr>
            <a:normAutofit/>
          </a:bodyPr>
          <a:lstStyle/>
          <a:p>
            <a:pPr marL="0" indent="0">
              <a:buNone/>
            </a:pPr>
            <a:r>
              <a:rPr lang="ru-RU" dirty="0">
                <a:ea typeface="+mn-lt"/>
                <a:cs typeface="+mn-lt"/>
              </a:rPr>
              <a:t>Данная тема не изучена не смотря на то, что вызывает интерес у молодого поколения. До 70-х годов нынешнего столетия граффити воспринималось как исключительно словесная форма самовыражения.</a:t>
            </a:r>
          </a:p>
          <a:p>
            <a:pPr marL="0" indent="0">
              <a:buNone/>
            </a:pPr>
            <a:r>
              <a:rPr lang="ru-RU" dirty="0">
                <a:ea typeface="+mn-lt"/>
                <a:cs typeface="+mn-lt"/>
              </a:rPr>
              <a:t>Граффити как искусство исследовано лишь на примерах, взятых из прошлого столетия. На данный момент это движение приобретает популярность среди молодёжи и подростков.</a:t>
            </a:r>
            <a:endParaRPr lang="ru-RU" dirty="0"/>
          </a:p>
          <a:p>
            <a:pPr marL="0" indent="0">
              <a:buNone/>
            </a:pPr>
            <a:endParaRPr lang="ru-RU" dirty="0"/>
          </a:p>
          <a:p>
            <a:pPr marL="0" indent="0">
              <a:buNone/>
            </a:pPr>
            <a:endParaRPr lang="ru-RU" dirty="0"/>
          </a:p>
          <a:p>
            <a:pPr marL="0" indent="0">
              <a:buNone/>
            </a:pPr>
            <a:endParaRPr lang="ru-RU" dirty="0"/>
          </a:p>
        </p:txBody>
      </p:sp>
      <p:sp>
        <p:nvSpPr>
          <p:cNvPr id="18" name="Текст 17">
            <a:extLst>
              <a:ext uri="{FF2B5EF4-FFF2-40B4-BE49-F238E27FC236}">
                <a16:creationId xmlns:a16="http://schemas.microsoft.com/office/drawing/2014/main" id="{F61A425B-F4A2-30F0-82E0-9905CAD974D2}"/>
              </a:ext>
            </a:extLst>
          </p:cNvPr>
          <p:cNvSpPr>
            <a:spLocks noGrp="1"/>
          </p:cNvSpPr>
          <p:nvPr>
            <p:ph type="body" sz="half" idx="2"/>
          </p:nvPr>
        </p:nvSpPr>
        <p:spPr>
          <a:xfrm>
            <a:off x="444501" y="2508388"/>
            <a:ext cx="4804833" cy="3200261"/>
          </a:xfrm>
        </p:spPr>
        <p:txBody>
          <a:bodyPr/>
          <a:lstStyle/>
          <a:p>
            <a:endParaRPr lang="ru-RU"/>
          </a:p>
        </p:txBody>
      </p:sp>
      <p:pic>
        <p:nvPicPr>
          <p:cNvPr id="17" name="Рисунок 17" descr="Изображение выглядит как внешний, дерево, граффити&#10;&#10;Автоматически созданное описание">
            <a:extLst>
              <a:ext uri="{FF2B5EF4-FFF2-40B4-BE49-F238E27FC236}">
                <a16:creationId xmlns:a16="http://schemas.microsoft.com/office/drawing/2014/main" id="{5723C281-84DB-5731-3E1B-643000CCA06F}"/>
              </a:ext>
            </a:extLst>
          </p:cNvPr>
          <p:cNvPicPr>
            <a:picLocks noGrp="1" noChangeAspect="1"/>
          </p:cNvPicPr>
          <p:nvPr>
            <p:ph sz="half" idx="4294967295"/>
          </p:nvPr>
        </p:nvPicPr>
        <p:blipFill>
          <a:blip r:embed="rId2"/>
          <a:stretch>
            <a:fillRect/>
          </a:stretch>
        </p:blipFill>
        <p:spPr>
          <a:xfrm>
            <a:off x="444500" y="2509838"/>
            <a:ext cx="4803775" cy="3206750"/>
          </a:xfrm>
        </p:spPr>
      </p:pic>
    </p:spTree>
    <p:extLst>
      <p:ext uri="{BB962C8B-B14F-4D97-AF65-F5344CB8AC3E}">
        <p14:creationId xmlns:p14="http://schemas.microsoft.com/office/powerpoint/2010/main" val="366657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2" descr="Изображение выглядит как камень, рисует&#10;&#10;Автоматически созданное описание">
            <a:extLst>
              <a:ext uri="{FF2B5EF4-FFF2-40B4-BE49-F238E27FC236}">
                <a16:creationId xmlns:a16="http://schemas.microsoft.com/office/drawing/2014/main" id="{A074F032-81AB-B4A9-4D0D-460A37E2C804}"/>
              </a:ext>
            </a:extLst>
          </p:cNvPr>
          <p:cNvPicPr>
            <a:picLocks noChangeAspect="1"/>
          </p:cNvPicPr>
          <p:nvPr/>
        </p:nvPicPr>
        <p:blipFill>
          <a:blip r:embed="rId2"/>
          <a:stretch>
            <a:fillRect/>
          </a:stretch>
        </p:blipFill>
        <p:spPr>
          <a:xfrm>
            <a:off x="5796159" y="190728"/>
            <a:ext cx="3557391" cy="237088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Заголовок 1">
            <a:extLst>
              <a:ext uri="{FF2B5EF4-FFF2-40B4-BE49-F238E27FC236}">
                <a16:creationId xmlns:a16="http://schemas.microsoft.com/office/drawing/2014/main" id="{706DA080-43FC-4EFA-833D-C955830A2386}"/>
              </a:ext>
            </a:extLst>
          </p:cNvPr>
          <p:cNvSpPr>
            <a:spLocks noGrp="1"/>
          </p:cNvSpPr>
          <p:nvPr>
            <p:ph type="title"/>
          </p:nvPr>
        </p:nvSpPr>
        <p:spPr>
          <a:xfrm>
            <a:off x="710344" y="289111"/>
            <a:ext cx="4852988" cy="740342"/>
          </a:xfrm>
        </p:spPr>
        <p:txBody>
          <a:bodyPr>
            <a:normAutofit fontScale="90000"/>
          </a:bodyPr>
          <a:lstStyle/>
          <a:p>
            <a:r>
              <a:rPr lang="ru-RU" b="1" dirty="0">
                <a:solidFill>
                  <a:srgbClr val="0C615B"/>
                </a:solidFill>
                <a:ea typeface="+mj-lt"/>
                <a:cs typeface="+mj-lt"/>
              </a:rPr>
              <a:t>И</a:t>
            </a:r>
            <a:r>
              <a:rPr lang="ru-RU" sz="2800" b="1" dirty="0">
                <a:solidFill>
                  <a:srgbClr val="0C615B"/>
                </a:solidFill>
                <a:ea typeface="+mj-lt"/>
                <a:cs typeface="+mj-lt"/>
              </a:rPr>
              <a:t>сторические сведения о возникновении граффити.</a:t>
            </a:r>
            <a:endParaRPr lang="ru-RU" sz="2800" b="1" dirty="0">
              <a:solidFill>
                <a:srgbClr val="0C615B"/>
              </a:solidFill>
            </a:endParaRPr>
          </a:p>
        </p:txBody>
      </p:sp>
      <p:sp>
        <p:nvSpPr>
          <p:cNvPr id="3" name="Текст 2">
            <a:extLst>
              <a:ext uri="{FF2B5EF4-FFF2-40B4-BE49-F238E27FC236}">
                <a16:creationId xmlns:a16="http://schemas.microsoft.com/office/drawing/2014/main" id="{9A1628DC-43D7-FBF2-65A6-9C1F7A62C1A3}"/>
              </a:ext>
            </a:extLst>
          </p:cNvPr>
          <p:cNvSpPr>
            <a:spLocks noGrp="1"/>
          </p:cNvSpPr>
          <p:nvPr>
            <p:ph type="body" sz="half" idx="2"/>
          </p:nvPr>
        </p:nvSpPr>
        <p:spPr>
          <a:xfrm>
            <a:off x="491139" y="1248657"/>
            <a:ext cx="5374906" cy="6115514"/>
          </a:xfrm>
        </p:spPr>
        <p:txBody>
          <a:bodyPr vert="horz" lIns="91440" tIns="45720" rIns="91440" bIns="45720" rtlCol="0" anchor="t">
            <a:noAutofit/>
          </a:bodyPr>
          <a:lstStyle/>
          <a:p>
            <a:r>
              <a:rPr lang="ru-RU" sz="1400" dirty="0">
                <a:ea typeface="+mn-lt"/>
                <a:cs typeface="+mn-lt"/>
              </a:rPr>
              <a:t>«Граффити» происходят от итальянского слова «</a:t>
            </a:r>
            <a:r>
              <a:rPr lang="ru-RU" sz="1400" dirty="0" err="1">
                <a:ea typeface="+mn-lt"/>
                <a:cs typeface="+mn-lt"/>
              </a:rPr>
              <a:t>graffiato</a:t>
            </a:r>
            <a:r>
              <a:rPr lang="ru-RU" sz="1400" dirty="0">
                <a:ea typeface="+mn-lt"/>
                <a:cs typeface="+mn-lt"/>
              </a:rPr>
              <a:t>» («нацарапанный»). Название «граффити» в истории искусств обычно применяют для обозначения изображений, которые были нацарапаны на поверхности.</a:t>
            </a:r>
            <a:endParaRPr lang="ru-RU"/>
          </a:p>
          <a:p>
            <a:r>
              <a:rPr lang="ru-RU" sz="1400" dirty="0">
                <a:ea typeface="+mn-lt"/>
                <a:cs typeface="+mn-lt"/>
              </a:rPr>
              <a:t>Самые ранние граффити появились в 30 тысячелетии до н. э. Тогда они были представлены в форме доисторических наскальных рисунков.</a:t>
            </a:r>
          </a:p>
          <a:p>
            <a:r>
              <a:rPr lang="ru-RU" sz="1400" dirty="0"/>
              <a:t>В Новгороде сохранилось 10 граффити XI века. Большое число граффити XI-XV веков имеется в соборе Софии Киевской. Большей частью древнерусские граффити – это записи на стенах храмов, поэтому самое частое их содержание – молитвенные просьбы к Богу или святым. </a:t>
            </a:r>
            <a:endParaRPr lang="ru-RU" sz="1400" dirty="0">
              <a:ea typeface="+mn-lt"/>
              <a:cs typeface="+mn-lt"/>
            </a:endParaRPr>
          </a:p>
          <a:p>
            <a:endParaRPr lang="ru-RU" sz="1400" dirty="0"/>
          </a:p>
        </p:txBody>
      </p:sp>
      <p:pic>
        <p:nvPicPr>
          <p:cNvPr id="6" name="Рисунок 6" descr="Изображение выглядит как текст, строительный материал, здание, кирпич&#10;&#10;Автоматически созданное описание">
            <a:extLst>
              <a:ext uri="{FF2B5EF4-FFF2-40B4-BE49-F238E27FC236}">
                <a16:creationId xmlns:a16="http://schemas.microsoft.com/office/drawing/2014/main" id="{0EFD2DCF-82E7-DC34-AEEE-E85944A910D0}"/>
              </a:ext>
            </a:extLst>
          </p:cNvPr>
          <p:cNvPicPr>
            <a:picLocks noChangeAspect="1"/>
          </p:cNvPicPr>
          <p:nvPr/>
        </p:nvPicPr>
        <p:blipFill>
          <a:blip r:embed="rId3"/>
          <a:stretch>
            <a:fillRect/>
          </a:stretch>
        </p:blipFill>
        <p:spPr>
          <a:xfrm>
            <a:off x="8360732" y="2787606"/>
            <a:ext cx="3480540" cy="2323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7" descr="Изображение выглядит как текст&#10;&#10;Автоматически созданное описание">
            <a:extLst>
              <a:ext uri="{FF2B5EF4-FFF2-40B4-BE49-F238E27FC236}">
                <a16:creationId xmlns:a16="http://schemas.microsoft.com/office/drawing/2014/main" id="{25BB537B-F7D0-3AF7-B839-8D025F32A21F}"/>
              </a:ext>
            </a:extLst>
          </p:cNvPr>
          <p:cNvPicPr>
            <a:picLocks noChangeAspect="1"/>
          </p:cNvPicPr>
          <p:nvPr/>
        </p:nvPicPr>
        <p:blipFill>
          <a:blip r:embed="rId4"/>
          <a:stretch>
            <a:fillRect/>
          </a:stretch>
        </p:blipFill>
        <p:spPr>
          <a:xfrm>
            <a:off x="5384365" y="3730866"/>
            <a:ext cx="2743200" cy="26655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6756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descr="Изображение выглядит как внешний&#10;&#10;Автоматически созданное описание">
            <a:extLst>
              <a:ext uri="{FF2B5EF4-FFF2-40B4-BE49-F238E27FC236}">
                <a16:creationId xmlns:a16="http://schemas.microsoft.com/office/drawing/2014/main" id="{8C266A04-F48D-A636-ED40-2760D694BB98}"/>
              </a:ext>
            </a:extLst>
          </p:cNvPr>
          <p:cNvPicPr>
            <a:picLocks noChangeAspect="1"/>
          </p:cNvPicPr>
          <p:nvPr/>
        </p:nvPicPr>
        <p:blipFill>
          <a:blip r:embed="rId2"/>
          <a:stretch>
            <a:fillRect/>
          </a:stretch>
        </p:blipFill>
        <p:spPr>
          <a:xfrm>
            <a:off x="5215003" y="2577802"/>
            <a:ext cx="4298515" cy="2850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Рисунок 5" descr="Изображение выглядит как текст&#10;&#10;Автоматически созданное описание">
            <a:extLst>
              <a:ext uri="{FF2B5EF4-FFF2-40B4-BE49-F238E27FC236}">
                <a16:creationId xmlns:a16="http://schemas.microsoft.com/office/drawing/2014/main" id="{3CEA3CA4-DBD6-4E7E-EB4C-007434ED787B}"/>
              </a:ext>
            </a:extLst>
          </p:cNvPr>
          <p:cNvPicPr>
            <a:picLocks noChangeAspect="1"/>
          </p:cNvPicPr>
          <p:nvPr/>
        </p:nvPicPr>
        <p:blipFill>
          <a:blip r:embed="rId3"/>
          <a:stretch>
            <a:fillRect/>
          </a:stretch>
        </p:blipFill>
        <p:spPr>
          <a:xfrm>
            <a:off x="6029194" y="310422"/>
            <a:ext cx="5498926" cy="2708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Текст 3">
            <a:extLst>
              <a:ext uri="{FF2B5EF4-FFF2-40B4-BE49-F238E27FC236}">
                <a16:creationId xmlns:a16="http://schemas.microsoft.com/office/drawing/2014/main" id="{BDEA9568-A88D-9A03-0AEA-BE5E7A0357A4}"/>
              </a:ext>
            </a:extLst>
          </p:cNvPr>
          <p:cNvSpPr>
            <a:spLocks noGrp="1"/>
          </p:cNvSpPr>
          <p:nvPr>
            <p:ph type="body" sz="half" idx="2"/>
          </p:nvPr>
        </p:nvSpPr>
        <p:spPr>
          <a:xfrm>
            <a:off x="305043" y="681234"/>
            <a:ext cx="4841082" cy="4941526"/>
          </a:xfrm>
        </p:spPr>
        <p:txBody>
          <a:bodyPr>
            <a:normAutofit/>
          </a:bodyPr>
          <a:lstStyle/>
          <a:p>
            <a:r>
              <a:rPr lang="ru-RU" sz="1700" dirty="0">
                <a:ea typeface="+mn-lt"/>
                <a:cs typeface="+mn-lt"/>
              </a:rPr>
              <a:t>Появление современного граффити можно отнести к началу 1920-х годов, когда рисунками и надписями помечали </a:t>
            </a:r>
            <a:r>
              <a:rPr lang="ru-RU" sz="1700">
                <a:ea typeface="+mn-lt"/>
                <a:cs typeface="+mn-lt"/>
              </a:rPr>
              <a:t>товарные вагоны, курсирующие по США.</a:t>
            </a:r>
            <a:endParaRPr lang="ru-RU"/>
          </a:p>
          <a:p>
            <a:r>
              <a:rPr lang="ru-RU" sz="1700" dirty="0">
                <a:ea typeface="+mn-lt"/>
                <a:cs typeface="+mn-lt"/>
              </a:rPr>
              <a:t>Первым райтером, которому была посвящена газетная статья, стал TAKI 183. Это был подросток из района Вашингтон Хайтс в Манхэттене. Его тэг TAKI 183 состоял из его имени </a:t>
            </a:r>
            <a:r>
              <a:rPr lang="ru-RU" sz="1700" dirty="0" err="1">
                <a:ea typeface="+mn-lt"/>
                <a:cs typeface="+mn-lt"/>
              </a:rPr>
              <a:t>Деметриус</a:t>
            </a:r>
            <a:r>
              <a:rPr lang="ru-RU" sz="1700" dirty="0">
                <a:ea typeface="+mn-lt"/>
                <a:cs typeface="+mn-lt"/>
              </a:rPr>
              <a:t>  и номера улицы, на которой он жил – 183.</a:t>
            </a:r>
            <a:endParaRPr lang="ru-RU"/>
          </a:p>
          <a:p>
            <a:r>
              <a:rPr lang="ru-RU" sz="1700" dirty="0">
                <a:ea typeface="+mn-lt"/>
                <a:cs typeface="+mn-lt"/>
              </a:rPr>
              <a:t>В 1972 году появление больших рисунков, так называемых «</a:t>
            </a:r>
            <a:r>
              <a:rPr lang="ru-RU" sz="1700" dirty="0" err="1">
                <a:ea typeface="+mn-lt"/>
                <a:cs typeface="+mn-lt"/>
              </a:rPr>
              <a:t>masterpieces</a:t>
            </a:r>
            <a:r>
              <a:rPr lang="ru-RU" sz="1700" dirty="0">
                <a:ea typeface="+mn-lt"/>
                <a:cs typeface="+mn-lt"/>
              </a:rPr>
              <a:t>» или «кусков». </a:t>
            </a:r>
            <a:endParaRPr lang="ru-RU" dirty="0"/>
          </a:p>
          <a:p>
            <a:endParaRPr lang="ru-RU" sz="1400"/>
          </a:p>
        </p:txBody>
      </p:sp>
      <p:pic>
        <p:nvPicPr>
          <p:cNvPr id="6" name="Рисунок 6" descr="Изображение выглядит как текст&#10;&#10;Автоматически созданное описание">
            <a:extLst>
              <a:ext uri="{FF2B5EF4-FFF2-40B4-BE49-F238E27FC236}">
                <a16:creationId xmlns:a16="http://schemas.microsoft.com/office/drawing/2014/main" id="{EFA2FA2A-9AE1-7EE9-836E-27782C71369E}"/>
              </a:ext>
            </a:extLst>
          </p:cNvPr>
          <p:cNvPicPr>
            <a:picLocks noChangeAspect="1"/>
          </p:cNvPicPr>
          <p:nvPr/>
        </p:nvPicPr>
        <p:blipFill>
          <a:blip r:embed="rId4"/>
          <a:stretch>
            <a:fillRect/>
          </a:stretch>
        </p:blipFill>
        <p:spPr>
          <a:xfrm>
            <a:off x="8126978" y="3800788"/>
            <a:ext cx="3713966" cy="26511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08144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8CDE004-9090-937C-B159-C686996EDD2B}"/>
              </a:ext>
            </a:extLst>
          </p:cNvPr>
          <p:cNvSpPr>
            <a:spLocks noGrp="1"/>
          </p:cNvSpPr>
          <p:nvPr>
            <p:ph type="title"/>
          </p:nvPr>
        </p:nvSpPr>
        <p:spPr/>
        <p:txBody>
          <a:bodyPr/>
          <a:lstStyle/>
          <a:p>
            <a:r>
              <a:rPr lang="ru-RU" dirty="0">
                <a:solidFill>
                  <a:srgbClr val="0C615B"/>
                </a:solidFill>
              </a:rPr>
              <a:t>Вывод:</a:t>
            </a:r>
          </a:p>
        </p:txBody>
      </p:sp>
      <p:sp>
        <p:nvSpPr>
          <p:cNvPr id="4" name="Текст 3">
            <a:extLst>
              <a:ext uri="{FF2B5EF4-FFF2-40B4-BE49-F238E27FC236}">
                <a16:creationId xmlns:a16="http://schemas.microsoft.com/office/drawing/2014/main" id="{2742E839-1104-C3A9-A6CE-14BCA06BC0B2}"/>
              </a:ext>
            </a:extLst>
          </p:cNvPr>
          <p:cNvSpPr>
            <a:spLocks noGrp="1"/>
          </p:cNvSpPr>
          <p:nvPr>
            <p:ph idx="1"/>
          </p:nvPr>
        </p:nvSpPr>
        <p:spPr>
          <a:xfrm>
            <a:off x="271025" y="1662694"/>
            <a:ext cx="10768886" cy="4660448"/>
          </a:xfrm>
        </p:spPr>
        <p:txBody>
          <a:bodyPr/>
          <a:lstStyle/>
          <a:p>
            <a:r>
              <a:rPr lang="ru-RU" dirty="0">
                <a:ea typeface="+mn-lt"/>
                <a:cs typeface="+mn-lt"/>
              </a:rPr>
              <a:t>Исходя из всего вышесказанного, можно утверждать, что граффити как искусство зародилось уже в древние времена, прошло непростой путь видоизменения и продолжает развиваться с учётом современных тенденций. Темы для творчества граффити объединяют различные национальности, начиная с древних наскальных рисунков. Развитие граффити как искусства происходило неравномерно на территориях разных государств. Причинами этого являются особенности социально – политической системы государств. Из всего этого становится понятно быстрое развитие граффити в таких странах как США, Англия, Франция. О развитии граффити в России становится возможным говорить только после распада  СССР.</a:t>
            </a:r>
            <a:endParaRPr lang="ru-RU" dirty="0"/>
          </a:p>
        </p:txBody>
      </p:sp>
    </p:spTree>
    <p:extLst>
      <p:ext uri="{BB962C8B-B14F-4D97-AF65-F5344CB8AC3E}">
        <p14:creationId xmlns:p14="http://schemas.microsoft.com/office/powerpoint/2010/main" val="3990060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0AC75F-05A8-A4DB-1A75-D606DDF1FBBF}"/>
              </a:ext>
            </a:extLst>
          </p:cNvPr>
          <p:cNvSpPr>
            <a:spLocks noGrp="1"/>
          </p:cNvSpPr>
          <p:nvPr>
            <p:ph type="title"/>
          </p:nvPr>
        </p:nvSpPr>
        <p:spPr>
          <a:xfrm>
            <a:off x="250406" y="435282"/>
            <a:ext cx="10571998" cy="970450"/>
          </a:xfrm>
        </p:spPr>
        <p:txBody>
          <a:bodyPr/>
          <a:lstStyle/>
          <a:p>
            <a:r>
              <a:rPr lang="ru-RU" dirty="0">
                <a:solidFill>
                  <a:srgbClr val="0C615B"/>
                </a:solidFill>
                <a:ea typeface="+mj-lt"/>
                <a:cs typeface="+mj-lt"/>
              </a:rPr>
              <a:t>Точка зрения психологов:</a:t>
            </a:r>
            <a:endParaRPr lang="ru-RU" dirty="0">
              <a:solidFill>
                <a:srgbClr val="0C615B"/>
              </a:solidFill>
            </a:endParaRPr>
          </a:p>
        </p:txBody>
      </p:sp>
      <p:sp>
        <p:nvSpPr>
          <p:cNvPr id="4" name="Объект 3">
            <a:extLst>
              <a:ext uri="{FF2B5EF4-FFF2-40B4-BE49-F238E27FC236}">
                <a16:creationId xmlns:a16="http://schemas.microsoft.com/office/drawing/2014/main" id="{CCB04245-F173-8F2E-DB75-2E8840A74048}"/>
              </a:ext>
            </a:extLst>
          </p:cNvPr>
          <p:cNvSpPr>
            <a:spLocks noGrp="1"/>
          </p:cNvSpPr>
          <p:nvPr>
            <p:ph idx="1"/>
          </p:nvPr>
        </p:nvSpPr>
        <p:spPr>
          <a:xfrm>
            <a:off x="247212" y="2484225"/>
            <a:ext cx="8732917" cy="4374698"/>
          </a:xfrm>
        </p:spPr>
        <p:txBody>
          <a:bodyPr vert="horz" lIns="91440" tIns="45720" rIns="91440" bIns="45720" rtlCol="0" anchor="ctr">
            <a:noAutofit/>
          </a:bodyPr>
          <a:lstStyle/>
          <a:p>
            <a:pPr marL="0" indent="0">
              <a:buNone/>
            </a:pPr>
            <a:r>
              <a:rPr lang="ru-RU" sz="1600" dirty="0">
                <a:ea typeface="+mn-lt"/>
                <a:cs typeface="+mn-lt"/>
              </a:rPr>
              <a:t>Изучение граффити с психолого-педагогических позиций необходимо в связи с тем, что в физическом и социальном пространстве российского общества происходит процесс экспансии граффити. Так, с одной стороны, в настоящее время большое количество надписей мы встречаем на открытых городских пространствах, с другой стороны, оскорбляющее - унижающие надписи и рисунки в публичных местах перестали осуждаться в обществе и считаться чем-то зазорным и маркирующим поведение человека как  асоциальное.</a:t>
            </a:r>
          </a:p>
          <a:p>
            <a:pPr>
              <a:buNone/>
            </a:pPr>
            <a:r>
              <a:rPr lang="ru-RU" sz="1600" dirty="0">
                <a:ea typeface="+mn-lt"/>
                <a:cs typeface="+mn-lt"/>
              </a:rPr>
              <a:t>       Нанесение граффити как форма протестного поведения подростков может быть позитивным, ломающим устаревшие нормы, и негативным, объективно препятствующим развитию или существованию.</a:t>
            </a:r>
          </a:p>
          <a:p>
            <a:pPr>
              <a:buNone/>
            </a:pPr>
            <a:r>
              <a:rPr lang="ru-RU" sz="1600" dirty="0">
                <a:ea typeface="+mn-lt"/>
                <a:cs typeface="+mn-lt"/>
              </a:rPr>
              <a:t>       Опыт воспитательно-профилактической работы в образовательных учреждениях, управлении социальной защиты населения показывает, что учителя,  социальные педагоги и психологи не могут достаточно быстро, успешно  выявлять и анализировать сложные нелегитимные социальные явления и как следствие этого проводить соответствующую воспитательно-профилактическую и </a:t>
            </a:r>
            <a:r>
              <a:rPr lang="ru-RU" sz="1600" dirty="0" err="1">
                <a:ea typeface="+mn-lt"/>
                <a:cs typeface="+mn-lt"/>
              </a:rPr>
              <a:t>ресоциализационную</a:t>
            </a:r>
            <a:r>
              <a:rPr lang="ru-RU" sz="1600" dirty="0">
                <a:ea typeface="+mn-lt"/>
                <a:cs typeface="+mn-lt"/>
              </a:rPr>
              <a:t> деятельность по их устранению. </a:t>
            </a:r>
            <a:endParaRPr lang="ru-RU" sz="1600" dirty="0"/>
          </a:p>
          <a:p>
            <a:pPr>
              <a:buNone/>
            </a:pPr>
            <a:endParaRPr lang="ru-RU" sz="1600" dirty="0"/>
          </a:p>
          <a:p>
            <a:pPr marL="0" indent="0">
              <a:buNone/>
            </a:pPr>
            <a:endParaRPr lang="ru-RU" dirty="0"/>
          </a:p>
        </p:txBody>
      </p:sp>
    </p:spTree>
    <p:extLst>
      <p:ext uri="{BB962C8B-B14F-4D97-AF65-F5344CB8AC3E}">
        <p14:creationId xmlns:p14="http://schemas.microsoft.com/office/powerpoint/2010/main" val="68956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90F8F-2854-7638-82F9-B5A98C9D1A86}"/>
              </a:ext>
            </a:extLst>
          </p:cNvPr>
          <p:cNvSpPr>
            <a:spLocks noGrp="1"/>
          </p:cNvSpPr>
          <p:nvPr>
            <p:ph type="title"/>
          </p:nvPr>
        </p:nvSpPr>
        <p:spPr>
          <a:xfrm>
            <a:off x="452813" y="447188"/>
            <a:ext cx="10917279" cy="1125230"/>
          </a:xfrm>
        </p:spPr>
        <p:txBody>
          <a:bodyPr/>
          <a:lstStyle/>
          <a:p>
            <a:r>
              <a:rPr lang="ru-RU" dirty="0">
                <a:solidFill>
                  <a:srgbClr val="0C615B"/>
                </a:solidFill>
              </a:rPr>
              <a:t>Вывод:</a:t>
            </a:r>
          </a:p>
        </p:txBody>
      </p:sp>
      <p:sp>
        <p:nvSpPr>
          <p:cNvPr id="3" name="Объект 2">
            <a:extLst>
              <a:ext uri="{FF2B5EF4-FFF2-40B4-BE49-F238E27FC236}">
                <a16:creationId xmlns:a16="http://schemas.microsoft.com/office/drawing/2014/main" id="{2AD71DBB-9636-C66E-F9D9-BD98701A9A0E}"/>
              </a:ext>
            </a:extLst>
          </p:cNvPr>
          <p:cNvSpPr>
            <a:spLocks noGrp="1"/>
          </p:cNvSpPr>
          <p:nvPr>
            <p:ph idx="1"/>
          </p:nvPr>
        </p:nvSpPr>
        <p:spPr>
          <a:xfrm>
            <a:off x="449619" y="829256"/>
            <a:ext cx="10542668" cy="5279573"/>
          </a:xfrm>
        </p:spPr>
        <p:txBody>
          <a:bodyPr/>
          <a:lstStyle/>
          <a:p>
            <a:pPr marL="0" indent="0">
              <a:buNone/>
            </a:pPr>
            <a:r>
              <a:rPr lang="ru-RU" dirty="0">
                <a:ea typeface="+mn-lt"/>
                <a:cs typeface="+mn-lt"/>
              </a:rPr>
              <a:t>Граффити в целом мало изучено во всех сферах науки. Более полно эта тема освещена в </a:t>
            </a:r>
            <a:r>
              <a:rPr lang="ru-RU" dirty="0" err="1">
                <a:ea typeface="+mn-lt"/>
                <a:cs typeface="+mn-lt"/>
              </a:rPr>
              <a:t>психолого</a:t>
            </a:r>
            <a:r>
              <a:rPr lang="ru-RU" dirty="0">
                <a:ea typeface="+mn-lt"/>
                <a:cs typeface="+mn-lt"/>
              </a:rPr>
              <a:t> – педагогической литературе. Осталось много «белых пятен» в психологии, социологии, философии. Отношение политиков и властей так же не однозначно. Граффити относят и к виду вандализма, в связи с чем райтеры претерпевают «гонение», но в ряде городов и стран власти идут на встречу и устраивают легализованные граффити фестивали.</a:t>
            </a:r>
            <a:endParaRPr lang="ru-RU"/>
          </a:p>
        </p:txBody>
      </p:sp>
    </p:spTree>
    <p:extLst>
      <p:ext uri="{BB962C8B-B14F-4D97-AF65-F5344CB8AC3E}">
        <p14:creationId xmlns:p14="http://schemas.microsoft.com/office/powerpoint/2010/main" val="28604228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Цитаты">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533E0A40001E814E995471E0489B1028" ma:contentTypeVersion="1" ma:contentTypeDescription="Создание документа." ma:contentTypeScope="" ma:versionID="1ef7d38ec03c930eb334f4ee5131ff55">
  <xsd:schema xmlns:xsd="http://www.w3.org/2001/XMLSchema" xmlns:xs="http://www.w3.org/2001/XMLSchema" xmlns:p="http://schemas.microsoft.com/office/2006/metadata/properties" xmlns:ns2="d93f08c7-4dc9-4366-b183-71f4e46057df" targetNamespace="http://schemas.microsoft.com/office/2006/metadata/properties" ma:root="true" ma:fieldsID="901426136c3cb9e8a8df3f1a14d2308d" ns2:_="">
    <xsd:import namespace="d93f08c7-4dc9-4366-b183-71f4e46057d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f08c7-4dc9-4366-b183-71f4e46057df"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08B799-4DF9-476B-BF0B-E7D863EFC273}"/>
</file>

<file path=customXml/itemProps2.xml><?xml version="1.0" encoding="utf-8"?>
<ds:datastoreItem xmlns:ds="http://schemas.openxmlformats.org/officeDocument/2006/customXml" ds:itemID="{01C85140-56F0-46EC-A19D-C18EE8362829}"/>
</file>

<file path=customXml/itemProps3.xml><?xml version="1.0" encoding="utf-8"?>
<ds:datastoreItem xmlns:ds="http://schemas.openxmlformats.org/officeDocument/2006/customXml" ds:itemID="{75E4E23A-8792-40E5-861E-DCC3712E5318}"/>
</file>

<file path=docProps/app.xml><?xml version="1.0" encoding="utf-8"?>
<Properties xmlns="http://schemas.openxmlformats.org/officeDocument/2006/extended-properties" xmlns:vt="http://schemas.openxmlformats.org/officeDocument/2006/docPropsVTypes">
  <Template>Quotable</Template>
  <TotalTime>2</TotalTime>
  <Words>604</Words>
  <Application>Microsoft Office PowerPoint</Application>
  <PresentationFormat>Широкоэкранный</PresentationFormat>
  <Paragraphs>70</Paragraphs>
  <Slides>14</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14</vt:i4>
      </vt:variant>
    </vt:vector>
  </HeadingPairs>
  <TitlesOfParts>
    <vt:vector size="18" baseType="lpstr">
      <vt:lpstr>Calibri</vt:lpstr>
      <vt:lpstr>Century Gothic</vt:lpstr>
      <vt:lpstr>Wingdings 2</vt:lpstr>
      <vt:lpstr>Цитаты</vt:lpstr>
      <vt:lpstr>Департамент образования и науки Костромской области, областное государственно бюджетное профессиональное образовательное учреждение "Костромской торгово-экономический колледж"  Проект по английскому языку на тему:    "Граффити как способ выражения мировоззрения"</vt:lpstr>
      <vt:lpstr>План:</vt:lpstr>
      <vt:lpstr>Введение.</vt:lpstr>
      <vt:lpstr>Новизна.</vt:lpstr>
      <vt:lpstr>Исторические сведения о возникновении граффити.</vt:lpstr>
      <vt:lpstr>Презентация PowerPoint</vt:lpstr>
      <vt:lpstr>Вывод:</vt:lpstr>
      <vt:lpstr>Точка зрения психологов:</vt:lpstr>
      <vt:lpstr>Вывод:</vt:lpstr>
      <vt:lpstr>Исследование сходства и различий тематики граффити у молодёжи англоязычных стран и России</vt:lpstr>
      <vt:lpstr>Биография Бэнкси.</vt:lpstr>
      <vt:lpstr>Изучение и сравнение творчества английского райтера Бэнкси.</vt:lpstr>
      <vt:lpstr>Русский райтер.</vt:lpstr>
      <vt:lpstr>Выводы: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
  <cp:lastModifiedBy>Учитель</cp:lastModifiedBy>
  <cp:revision>910</cp:revision>
  <dcterms:created xsi:type="dcterms:W3CDTF">2022-05-16T16:20:44Z</dcterms:created>
  <dcterms:modified xsi:type="dcterms:W3CDTF">2022-05-18T09:14:25Z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0x010100533E0A40001E814E995471E0489B1028</vt:lpwstr>
  </property>
</Properties>
</file>