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B0D8AC-D745-D8AB-13FC-62F8F8A625A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B1BA852D-5A3F-C73A-17C3-E8C86EE776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D240B9E1-781E-EDF5-4628-6D19372D6F35}"/>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5" name="Нижний колонтитул 4">
            <a:extLst>
              <a:ext uri="{FF2B5EF4-FFF2-40B4-BE49-F238E27FC236}">
                <a16:creationId xmlns:a16="http://schemas.microsoft.com/office/drawing/2014/main" xmlns="" id="{ED840A11-E9F4-3BB4-C220-3AF52DE35B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585A81B-26E5-193F-E6E0-A85006C0DB98}"/>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22963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FF8AE3-EB56-843C-C713-FE83CD9BB02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1B87040-016B-1F41-9EA2-8766291838E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977DD8D-1A52-0F8F-AC0B-6C587326ACD7}"/>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5" name="Нижний колонтитул 4">
            <a:extLst>
              <a:ext uri="{FF2B5EF4-FFF2-40B4-BE49-F238E27FC236}">
                <a16:creationId xmlns:a16="http://schemas.microsoft.com/office/drawing/2014/main" xmlns="" id="{4B1F2DB9-D02C-B206-4E44-0D5093B1E7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463E737-7F23-B7DB-CAF6-B4DD572B1D94}"/>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414999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273DF4FF-D4AF-6CFA-AC34-09250B1A1DC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0634D244-6C4D-410C-D13C-5CF42BD34D2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AE6F083-E20A-8706-D7B0-F61A7E41DF17}"/>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5" name="Нижний колонтитул 4">
            <a:extLst>
              <a:ext uri="{FF2B5EF4-FFF2-40B4-BE49-F238E27FC236}">
                <a16:creationId xmlns:a16="http://schemas.microsoft.com/office/drawing/2014/main" xmlns="" id="{227D731C-3BF0-5E4C-1B6C-71580EC487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43994C1-BA07-1A7F-D447-87A243CE7A7B}"/>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292523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ECD275-E098-F088-15F7-D8806C70CC6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16BCB19-0D1D-C066-C6BC-F98FAE217AE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9525034-5FDB-4D2D-8041-D976079ECAF1}"/>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5" name="Нижний колонтитул 4">
            <a:extLst>
              <a:ext uri="{FF2B5EF4-FFF2-40B4-BE49-F238E27FC236}">
                <a16:creationId xmlns:a16="http://schemas.microsoft.com/office/drawing/2014/main" xmlns="" id="{A869787D-5189-9A88-1CAA-BA0B82E03B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D04BD21-A686-00D4-DC65-AB18642E384A}"/>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339124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B37B44-EF1F-D2AE-5548-8051C0635D6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32B691BB-98B0-9D96-1AC5-708DC2B03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6916358A-41BE-DF91-27EF-3902349A52C8}"/>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5" name="Нижний колонтитул 4">
            <a:extLst>
              <a:ext uri="{FF2B5EF4-FFF2-40B4-BE49-F238E27FC236}">
                <a16:creationId xmlns:a16="http://schemas.microsoft.com/office/drawing/2014/main" xmlns="" id="{71B9965C-D0FA-D1B5-35BE-F1EA1C8BB6F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20CB99-5A0C-5330-DAB7-19D389591CC8}"/>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202467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D9B49B-FC1B-5909-9D41-BC6A6D9DCC8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6C5907F-BEB4-2559-2227-66983A42E26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A9A8AB7F-009B-DE9B-D0DA-9BE8CFE0081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AD638897-0E22-E579-DCAA-7CF077E712CA}"/>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6" name="Нижний колонтитул 5">
            <a:extLst>
              <a:ext uri="{FF2B5EF4-FFF2-40B4-BE49-F238E27FC236}">
                <a16:creationId xmlns:a16="http://schemas.microsoft.com/office/drawing/2014/main" xmlns="" id="{372C84DA-9B11-01C3-F4D9-60D9F8F7FE6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4CCC56C-F063-E158-4FB1-DC36A1653A16}"/>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412166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18C839-2FC6-DCB7-DCA9-E408F357885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0A1B609-C447-3BB2-E205-64B1AE485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076CD51-8DDC-2889-3C7F-0371B57F295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4DC04F2C-435D-E410-275B-7384C0516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78226BFC-812D-B46D-09FB-C22DBB135FA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205F413-77AE-7AAF-DF85-E68AC5CFD1B1}"/>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8" name="Нижний колонтитул 7">
            <a:extLst>
              <a:ext uri="{FF2B5EF4-FFF2-40B4-BE49-F238E27FC236}">
                <a16:creationId xmlns:a16="http://schemas.microsoft.com/office/drawing/2014/main" xmlns="" id="{C4692E9B-9E6A-9BAE-1539-2A13D78B4BA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EB905224-4693-8B1C-F923-530144E909F4}"/>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280632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CC8A44-E5D1-87A5-C6CF-2C129DCFFFB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43D0E3E-2D4C-F9B6-45C9-0194ED5E4880}"/>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4" name="Нижний колонтитул 3">
            <a:extLst>
              <a:ext uri="{FF2B5EF4-FFF2-40B4-BE49-F238E27FC236}">
                <a16:creationId xmlns:a16="http://schemas.microsoft.com/office/drawing/2014/main" xmlns="" id="{D51CACC8-FF72-9D7F-3BE8-985B6A814B0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6918E73-C73B-2D15-8445-E0BE8973CD5D}"/>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361059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66200B0D-F95C-0017-D5F0-131E20B77B5A}"/>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3" name="Нижний колонтитул 2">
            <a:extLst>
              <a:ext uri="{FF2B5EF4-FFF2-40B4-BE49-F238E27FC236}">
                <a16:creationId xmlns:a16="http://schemas.microsoft.com/office/drawing/2014/main" xmlns="" id="{B734EF1C-056D-8FEA-BA20-DC4696DBD2F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AB0E8D90-7D72-60E0-FB98-B83ABDB6392A}"/>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263291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1F62FC-0949-DFEF-BDD9-ADC4F88B53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0B47C1F5-3499-EE16-1602-6B638F4508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ABA524F3-73F2-683D-20DF-4B7D667E4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FC75B82-A56D-2098-741F-6474EE8AE92F}"/>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6" name="Нижний колонтитул 5">
            <a:extLst>
              <a:ext uri="{FF2B5EF4-FFF2-40B4-BE49-F238E27FC236}">
                <a16:creationId xmlns:a16="http://schemas.microsoft.com/office/drawing/2014/main" xmlns="" id="{6738F29C-466E-CA78-BCC6-8241EF66EA0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AA760B2-5FF7-169C-0941-567B9436E296}"/>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20686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9CA063-8AE3-D9BF-3A31-0685AFDB02C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2AA6A526-B52D-3394-915D-58BEF8903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AC44424A-06B3-1804-B54F-F20DB9962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EBAC773-123C-3F90-EC23-FEBB989D3545}"/>
              </a:ext>
            </a:extLst>
          </p:cNvPr>
          <p:cNvSpPr>
            <a:spLocks noGrp="1"/>
          </p:cNvSpPr>
          <p:nvPr>
            <p:ph type="dt" sz="half" idx="10"/>
          </p:nvPr>
        </p:nvSpPr>
        <p:spPr/>
        <p:txBody>
          <a:bodyPr/>
          <a:lstStyle/>
          <a:p>
            <a:fld id="{CA3C6084-2432-406A-B5B1-DDF218B87E8A}" type="datetimeFigureOut">
              <a:rPr lang="ru-RU" smtClean="0"/>
              <a:pPr/>
              <a:t>24.01.2024</a:t>
            </a:fld>
            <a:endParaRPr lang="ru-RU"/>
          </a:p>
        </p:txBody>
      </p:sp>
      <p:sp>
        <p:nvSpPr>
          <p:cNvPr id="6" name="Нижний колонтитул 5">
            <a:extLst>
              <a:ext uri="{FF2B5EF4-FFF2-40B4-BE49-F238E27FC236}">
                <a16:creationId xmlns:a16="http://schemas.microsoft.com/office/drawing/2014/main" xmlns="" id="{583ACA2C-AFEE-7400-E87E-47303DE87F2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789EFFC-2FE5-BCE3-55EA-67242C54D109}"/>
              </a:ext>
            </a:extLst>
          </p:cNvPr>
          <p:cNvSpPr>
            <a:spLocks noGrp="1"/>
          </p:cNvSpPr>
          <p:nvPr>
            <p:ph type="sldNum" sz="quarter" idx="12"/>
          </p:nvPr>
        </p:nvSpPr>
        <p:spPr/>
        <p:txBody>
          <a:body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368473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6F99F6-41B9-DADE-AC81-808EB8C97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68BE1EF8-17B4-CF3D-C68F-1DB3D1D2A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0E501A2-3EFC-CD04-679A-FC7E1F8A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C6084-2432-406A-B5B1-DDF218B87E8A}" type="datetimeFigureOut">
              <a:rPr lang="ru-RU" smtClean="0"/>
              <a:pPr/>
              <a:t>24.01.2024</a:t>
            </a:fld>
            <a:endParaRPr lang="ru-RU"/>
          </a:p>
        </p:txBody>
      </p:sp>
      <p:sp>
        <p:nvSpPr>
          <p:cNvPr id="5" name="Нижний колонтитул 4">
            <a:extLst>
              <a:ext uri="{FF2B5EF4-FFF2-40B4-BE49-F238E27FC236}">
                <a16:creationId xmlns:a16="http://schemas.microsoft.com/office/drawing/2014/main" xmlns="" id="{8A7F92FE-2E72-5BD4-1E72-DF591D961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9B8B01FD-8B8E-9966-2A61-D798810F1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44EE5-C9F3-4DC6-9687-AE2449CFA5DB}" type="slidenum">
              <a:rPr lang="ru-RU" smtClean="0"/>
              <a:pPr/>
              <a:t>‹#›</a:t>
            </a:fld>
            <a:endParaRPr lang="ru-RU"/>
          </a:p>
        </p:txBody>
      </p:sp>
    </p:spTree>
    <p:extLst>
      <p:ext uri="{BB962C8B-B14F-4D97-AF65-F5344CB8AC3E}">
        <p14:creationId xmlns:p14="http://schemas.microsoft.com/office/powerpoint/2010/main" xmlns="" val="119940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E4C46E-E8F6-EC1D-6BB4-4A8A2D1B0336}"/>
              </a:ext>
            </a:extLst>
          </p:cNvPr>
          <p:cNvSpPr>
            <a:spLocks noGrp="1"/>
          </p:cNvSpPr>
          <p:nvPr>
            <p:ph type="ctrTitle"/>
          </p:nvPr>
        </p:nvSpPr>
        <p:spPr>
          <a:xfrm>
            <a:off x="0" y="220717"/>
            <a:ext cx="7225258" cy="2007476"/>
          </a:xfrm>
        </p:spPr>
        <p:txBody>
          <a:bodyPr>
            <a:normAutofit/>
          </a:bodyPr>
          <a:lstStyle/>
          <a:p>
            <a:pPr algn="l"/>
            <a:r>
              <a:rPr lang="en-US" dirty="0" smtClean="0"/>
              <a:t>Kostroma </a:t>
            </a:r>
            <a:r>
              <a:rPr lang="en-US" dirty="0" err="1" smtClean="0"/>
              <a:t>touristique</a:t>
            </a:r>
            <a:endParaRPr lang="ru-RU" dirty="0"/>
          </a:p>
        </p:txBody>
      </p:sp>
      <p:sp>
        <p:nvSpPr>
          <p:cNvPr id="3" name="Подзаголовок 2">
            <a:extLst>
              <a:ext uri="{FF2B5EF4-FFF2-40B4-BE49-F238E27FC236}">
                <a16:creationId xmlns:a16="http://schemas.microsoft.com/office/drawing/2014/main" xmlns="" id="{78E9FFE4-4E99-FEEA-814B-3C9372830797}"/>
              </a:ext>
            </a:extLst>
          </p:cNvPr>
          <p:cNvSpPr>
            <a:spLocks noGrp="1"/>
          </p:cNvSpPr>
          <p:nvPr>
            <p:ph type="subTitle" idx="1"/>
          </p:nvPr>
        </p:nvSpPr>
        <p:spPr>
          <a:xfrm>
            <a:off x="8464446" y="5108028"/>
            <a:ext cx="3727554" cy="1749972"/>
          </a:xfrm>
        </p:spPr>
        <p:txBody>
          <a:bodyPr>
            <a:normAutofit/>
          </a:bodyPr>
          <a:lstStyle/>
          <a:p>
            <a:r>
              <a:rPr lang="ru-RU" sz="1400" dirty="0" smtClean="0"/>
              <a:t>ОГБПОУ «Костромской автотранспортный колледж»</a:t>
            </a:r>
          </a:p>
          <a:p>
            <a:r>
              <a:rPr lang="ru-RU" sz="1400" dirty="0" smtClean="0"/>
              <a:t>Выполнила :Егорова Алёна Сергеевна (2 курс)</a:t>
            </a:r>
          </a:p>
          <a:p>
            <a:r>
              <a:rPr lang="ru-RU" sz="1400" dirty="0" smtClean="0"/>
              <a:t>Руководитель :Румянцева Т.А.</a:t>
            </a:r>
            <a:endParaRPr lang="ru-RU" sz="1400" dirty="0"/>
          </a:p>
        </p:txBody>
      </p:sp>
      <p:sp>
        <p:nvSpPr>
          <p:cNvPr id="5" name="TextBox 4">
            <a:extLst>
              <a:ext uri="{FF2B5EF4-FFF2-40B4-BE49-F238E27FC236}">
                <a16:creationId xmlns:a16="http://schemas.microsoft.com/office/drawing/2014/main" xmlns="" id="{27015A4F-E87E-8E01-ABF4-F07E935E0D5F}"/>
              </a:ext>
            </a:extLst>
          </p:cNvPr>
          <p:cNvSpPr txBox="1"/>
          <p:nvPr/>
        </p:nvSpPr>
        <p:spPr>
          <a:xfrm>
            <a:off x="7600014" y="3731173"/>
            <a:ext cx="4591986" cy="1323439"/>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Parc 
« </a:t>
            </a:r>
            <a:r>
              <a:rPr lang="en-US" sz="4000" dirty="0" err="1">
                <a:latin typeface="Times New Roman" panose="02020603050405020304" pitchFamily="18" charset="0"/>
                <a:cs typeface="Times New Roman" panose="02020603050405020304" pitchFamily="18" charset="0"/>
              </a:rPr>
              <a:t>Berendeevka</a:t>
            </a:r>
            <a:r>
              <a:rPr lang="ru-RU" sz="4000" dirty="0">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a16="http://schemas.microsoft.com/office/drawing/2014/main" xmlns="" id="{765DFDEB-C3F3-A24C-E313-E1C8C95A55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4885" y="2461849"/>
            <a:ext cx="7050373" cy="3965835"/>
          </a:xfrm>
          <a:prstGeom prst="rect">
            <a:avLst/>
          </a:prstGeom>
        </p:spPr>
      </p:pic>
      <p:pic>
        <p:nvPicPr>
          <p:cNvPr id="9" name="Рисунок 8">
            <a:extLst>
              <a:ext uri="{FF2B5EF4-FFF2-40B4-BE49-F238E27FC236}">
                <a16:creationId xmlns:a16="http://schemas.microsoft.com/office/drawing/2014/main" xmlns="" id="{0FC7FBCC-03CC-141D-86C7-04D2C2BF001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25258" y="2415"/>
            <a:ext cx="4966742" cy="3429000"/>
          </a:xfrm>
          <a:prstGeom prst="rect">
            <a:avLst/>
          </a:prstGeom>
        </p:spPr>
      </p:pic>
    </p:spTree>
    <p:extLst>
      <p:ext uri="{BB962C8B-B14F-4D97-AF65-F5344CB8AC3E}">
        <p14:creationId xmlns:p14="http://schemas.microsoft.com/office/powerpoint/2010/main" xmlns="" val="373402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p:txBody>
          <a:bodyPr/>
          <a:lstStyle/>
          <a:p>
            <a:pPr algn="ctr"/>
            <a:r>
              <a:rPr lang="en-US" b="1" dirty="0" err="1">
                <a:solidFill>
                  <a:srgbClr val="FF0000"/>
                </a:solidFill>
              </a:rPr>
              <a:t>Célébrations</a:t>
            </a:r>
            <a:r>
              <a:rPr lang="en-US" b="1" dirty="0">
                <a:solidFill>
                  <a:srgbClr val="FF0000"/>
                </a:solidFill>
              </a:rPr>
              <a:t> et </a:t>
            </a:r>
            <a:r>
              <a:rPr lang="en-US" b="1" dirty="0" err="1">
                <a:solidFill>
                  <a:srgbClr val="FF0000"/>
                </a:solidFill>
              </a:rPr>
              <a:t>événements</a:t>
            </a:r>
            <a:endParaRPr lang="ru-RU" b="1" dirty="0">
              <a:solidFill>
                <a:srgbClr val="FF0000"/>
              </a:solidFill>
            </a:endParaRPr>
          </a:p>
        </p:txBody>
      </p:sp>
      <p:sp>
        <p:nvSpPr>
          <p:cNvPr id="3" name="Объект 2">
            <a:extLst>
              <a:ext uri="{FF2B5EF4-FFF2-40B4-BE49-F238E27FC236}">
                <a16:creationId xmlns:a16="http://schemas.microsoft.com/office/drawing/2014/main" xmlns="" id="{DEDFA66B-1952-2145-09B4-63595BF52B0C}"/>
              </a:ext>
            </a:extLst>
          </p:cNvPr>
          <p:cNvSpPr>
            <a:spLocks noGrp="1"/>
          </p:cNvSpPr>
          <p:nvPr>
            <p:ph idx="1"/>
          </p:nvPr>
        </p:nvSpPr>
        <p:spPr>
          <a:xfrm>
            <a:off x="838199" y="1825625"/>
            <a:ext cx="10629275" cy="1603375"/>
          </a:xfrm>
        </p:spPr>
        <p:txBody>
          <a:bodyPr>
            <a:normAutofit fontScale="92500" lnSpcReduction="20000"/>
          </a:bodyPr>
          <a:lstStyle/>
          <a:p>
            <a:pPr marL="0" indent="457200" algn="just">
              <a:buNone/>
            </a:pPr>
            <a:r>
              <a:rPr lang="fr-FR" dirty="0">
                <a:solidFill>
                  <a:srgbClr val="222222"/>
                </a:solidFill>
                <a:latin typeface="Times New Roman" panose="02020603050405020304" pitchFamily="18" charset="0"/>
                <a:cs typeface="Times New Roman" panose="02020603050405020304" pitchFamily="18" charset="0"/>
              </a:rPr>
              <a:t>Le parc Berendeevka accueille également divers événements tels que des concerts, des festivals, des expositions, des foires et des célébrations. Dans le parc, vous pourrez rencontrer des artistes, des musiciens, des clowns et d’autres personnes créatives. Le parc Berendeevka est un endroit où vous pouvez ressentir beaucoup d’émotions et d’impressions positives.</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1894AFF4-DF59-E091-FDFF-6CCE4A5FAB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783" y="3536820"/>
            <a:ext cx="3672589" cy="2754441"/>
          </a:xfrm>
          <a:prstGeom prst="rect">
            <a:avLst/>
          </a:prstGeom>
        </p:spPr>
      </p:pic>
      <p:sp>
        <p:nvSpPr>
          <p:cNvPr id="6" name="TextBox 5">
            <a:extLst>
              <a:ext uri="{FF2B5EF4-FFF2-40B4-BE49-F238E27FC236}">
                <a16:creationId xmlns:a16="http://schemas.microsoft.com/office/drawing/2014/main" xmlns="" id="{D8E8CD8D-2B22-70FD-E97C-B82FA0ABFC86}"/>
              </a:ext>
            </a:extLst>
          </p:cNvPr>
          <p:cNvSpPr txBox="1"/>
          <p:nvPr/>
        </p:nvSpPr>
        <p:spPr>
          <a:xfrm>
            <a:off x="1444372" y="6308209"/>
            <a:ext cx="4572000" cy="369332"/>
          </a:xfrm>
          <a:prstGeom prst="rect">
            <a:avLst/>
          </a:prstGeom>
          <a:noFill/>
          <a:ln>
            <a:solidFill>
              <a:srgbClr val="00B050"/>
            </a:solidFill>
          </a:ln>
        </p:spPr>
        <p:txBody>
          <a:bodyPr wrap="square" rtlCol="0">
            <a:spAutoFit/>
          </a:bodyPr>
          <a:lstStyle/>
          <a:p>
            <a:pPr algn="ctr"/>
            <a:r>
              <a:rPr lang="en-US" dirty="0"/>
              <a:t>Wide Maslenitsa à </a:t>
            </a:r>
            <a:r>
              <a:rPr lang="en-US" dirty="0" err="1"/>
              <a:t>Berendeevka</a:t>
            </a:r>
            <a:endParaRPr lang="ru-RU" dirty="0"/>
          </a:p>
        </p:txBody>
      </p:sp>
      <p:pic>
        <p:nvPicPr>
          <p:cNvPr id="8" name="Рисунок 7">
            <a:extLst>
              <a:ext uri="{FF2B5EF4-FFF2-40B4-BE49-F238E27FC236}">
                <a16:creationId xmlns:a16="http://schemas.microsoft.com/office/drawing/2014/main" xmlns="" id="{52AACBA8-4402-0297-E9B8-2CEC3C1D674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7046" y="3550378"/>
            <a:ext cx="4084179" cy="2727324"/>
          </a:xfrm>
          <a:prstGeom prst="rect">
            <a:avLst/>
          </a:prstGeom>
        </p:spPr>
      </p:pic>
      <p:pic>
        <p:nvPicPr>
          <p:cNvPr id="10" name="Рисунок 9">
            <a:extLst>
              <a:ext uri="{FF2B5EF4-FFF2-40B4-BE49-F238E27FC236}">
                <a16:creationId xmlns:a16="http://schemas.microsoft.com/office/drawing/2014/main" xmlns="" id="{0CE51E56-5473-8A8A-A9AF-B38757C1A77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87899" y="3550394"/>
            <a:ext cx="4084179" cy="2740867"/>
          </a:xfrm>
          <a:prstGeom prst="rect">
            <a:avLst/>
          </a:prstGeom>
        </p:spPr>
      </p:pic>
      <p:sp>
        <p:nvSpPr>
          <p:cNvPr id="11" name="TextBox 10">
            <a:extLst>
              <a:ext uri="{FF2B5EF4-FFF2-40B4-BE49-F238E27FC236}">
                <a16:creationId xmlns:a16="http://schemas.microsoft.com/office/drawing/2014/main" xmlns="" id="{080A8562-C558-76A1-304E-DD1FAC02985E}"/>
              </a:ext>
            </a:extLst>
          </p:cNvPr>
          <p:cNvSpPr txBox="1"/>
          <p:nvPr/>
        </p:nvSpPr>
        <p:spPr>
          <a:xfrm>
            <a:off x="7987898" y="6291261"/>
            <a:ext cx="4084179" cy="369332"/>
          </a:xfrm>
          <a:prstGeom prst="rect">
            <a:avLst/>
          </a:prstGeom>
          <a:noFill/>
          <a:ln>
            <a:solidFill>
              <a:srgbClr val="00B050"/>
            </a:solidFill>
          </a:ln>
        </p:spPr>
        <p:txBody>
          <a:bodyPr wrap="square" rtlCol="0">
            <a:spAutoFit/>
          </a:bodyPr>
          <a:lstStyle/>
          <a:p>
            <a:pPr algn="ctr"/>
            <a:r>
              <a:rPr lang="fr-FR" dirty="0"/>
              <a:t>Fête de Neptune à Berendeevka</a:t>
            </a:r>
            <a:endParaRPr lang="ru-RU" dirty="0"/>
          </a:p>
        </p:txBody>
      </p:sp>
    </p:spTree>
    <p:extLst>
      <p:ext uri="{BB962C8B-B14F-4D97-AF65-F5344CB8AC3E}">
        <p14:creationId xmlns:p14="http://schemas.microsoft.com/office/powerpoint/2010/main" xmlns="" val="477805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a:xfrm>
            <a:off x="1033072" y="3680618"/>
            <a:ext cx="10515600" cy="1325563"/>
          </a:xfrm>
          <a:prstGeom prst="roundRect">
            <a:avLst/>
          </a:prstGeom>
          <a:solidFill>
            <a:schemeClr val="accent4">
              <a:lumMod val="60000"/>
              <a:lumOff val="40000"/>
            </a:schemeClr>
          </a:solidFill>
          <a:ln>
            <a:solidFill>
              <a:srgbClr val="FF0000"/>
            </a:solidFill>
          </a:ln>
        </p:spPr>
        <p:txBody>
          <a:bodyPr/>
          <a:lstStyle/>
          <a:p>
            <a:pPr algn="ctr"/>
            <a:r>
              <a:rPr lang="en-US" b="1" dirty="0" err="1">
                <a:solidFill>
                  <a:srgbClr val="FF0000"/>
                </a:solidFill>
                <a:latin typeface="Times New Roman" panose="02020603050405020304" pitchFamily="18" charset="0"/>
                <a:cs typeface="Times New Roman" panose="02020603050405020304" pitchFamily="18" charset="0"/>
              </a:rPr>
              <a:t>Économisez</a:t>
            </a:r>
            <a:r>
              <a:rPr lang="en-US" b="1" dirty="0">
                <a:solidFill>
                  <a:srgbClr val="FF0000"/>
                </a:solidFill>
                <a:latin typeface="Times New Roman" panose="02020603050405020304" pitchFamily="18" charset="0"/>
                <a:cs typeface="Times New Roman" panose="02020603050405020304" pitchFamily="18" charset="0"/>
              </a:rPr>
              <a:t> pour </a:t>
            </a:r>
            <a:r>
              <a:rPr lang="en-US" b="1" dirty="0" err="1">
                <a:solidFill>
                  <a:srgbClr val="FF0000"/>
                </a:solidFill>
                <a:latin typeface="Times New Roman" panose="02020603050405020304" pitchFamily="18" charset="0"/>
                <a:cs typeface="Times New Roman" panose="02020603050405020304" pitchFamily="18" charset="0"/>
              </a:rPr>
              <a:t>attirer</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l’attention</a:t>
            </a:r>
            <a:r>
              <a:rPr lang="en-US" b="1" dirty="0">
                <a:solidFill>
                  <a:srgbClr val="FF0000"/>
                </a:solidFill>
                <a:latin typeface="Times New Roman" panose="02020603050405020304" pitchFamily="18" charset="0"/>
                <a:cs typeface="Times New Roman" panose="02020603050405020304" pitchFamily="18" charset="0"/>
              </a:rPr>
              <a:t> !</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2275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a:xfrm>
            <a:off x="838200" y="0"/>
            <a:ext cx="10515600" cy="1325563"/>
          </a:xfrm>
        </p:spPr>
        <p:txBody>
          <a:bodyPr/>
          <a:lstStyle/>
          <a:p>
            <a:pPr algn="ctr"/>
            <a:r>
              <a:rPr lang="en-US" b="1" dirty="0" err="1">
                <a:solidFill>
                  <a:schemeClr val="accent1">
                    <a:lumMod val="75000"/>
                  </a:schemeClr>
                </a:solidFill>
              </a:rPr>
              <a:t>Histoire</a:t>
            </a:r>
            <a:r>
              <a:rPr lang="en-US" b="1" dirty="0">
                <a:solidFill>
                  <a:schemeClr val="accent1">
                    <a:lumMod val="75000"/>
                  </a:schemeClr>
                </a:solidFill>
              </a:rPr>
              <a:t> du parc </a:t>
            </a:r>
            <a:r>
              <a:rPr lang="en-US" b="1" dirty="0" err="1">
                <a:solidFill>
                  <a:schemeClr val="accent1">
                    <a:lumMod val="75000"/>
                  </a:schemeClr>
                </a:solidFill>
              </a:rPr>
              <a:t>Berendeevka</a:t>
            </a:r>
            <a:endParaRPr lang="ru-RU" b="1" dirty="0">
              <a:solidFill>
                <a:schemeClr val="accent1">
                  <a:lumMod val="75000"/>
                </a:schemeClr>
              </a:solidFill>
            </a:endParaRPr>
          </a:p>
        </p:txBody>
      </p:sp>
      <p:sp>
        <p:nvSpPr>
          <p:cNvPr id="3" name="Объект 2">
            <a:extLst>
              <a:ext uri="{FF2B5EF4-FFF2-40B4-BE49-F238E27FC236}">
                <a16:creationId xmlns:a16="http://schemas.microsoft.com/office/drawing/2014/main" xmlns="" id="{DEDFA66B-1952-2145-09B4-63595BF52B0C}"/>
              </a:ext>
            </a:extLst>
          </p:cNvPr>
          <p:cNvSpPr>
            <a:spLocks noGrp="1"/>
          </p:cNvSpPr>
          <p:nvPr>
            <p:ph idx="1"/>
          </p:nvPr>
        </p:nvSpPr>
        <p:spPr>
          <a:xfrm>
            <a:off x="6289623" y="3818225"/>
            <a:ext cx="5652541" cy="2896302"/>
          </a:xfrm>
        </p:spPr>
        <p:txBody>
          <a:bodyPr>
            <a:normAutofit fontScale="62500" lnSpcReduction="20000"/>
          </a:bodyPr>
          <a:lstStyle/>
          <a:p>
            <a:pPr marL="0" indent="457200" algn="just">
              <a:lnSpc>
                <a:spcPct val="120000"/>
              </a:lnSpc>
              <a:buNone/>
            </a:pPr>
            <a:r>
              <a:rPr lang="fr-FR" dirty="0">
                <a:solidFill>
                  <a:srgbClr val="222222"/>
                </a:solidFill>
                <a:latin typeface="Times New Roman" panose="02020603050405020304" pitchFamily="18" charset="0"/>
                <a:cs typeface="Times New Roman" panose="02020603050405020304" pitchFamily="18" charset="0"/>
              </a:rPr>
              <a:t>En 1968, le film « La Fille des neiges » basé sur la pièce de conte de fées poétique de l’éminent dramaturge russe Alexander Ostrovsky a été tourné à Kostroma. Son action se déroule dans le royaume de conte de fées des Berendeys. Des décors en bois dans le style de l’architecture russe antique, réalisés pour le tournage, ont été installés dans le parc de la ville de Kostroma, qui s’appelle depuis « Berendeevka ». Après cela, Kostroma a acquis la gloire de la patrie de la Fille des Neiges.</a:t>
            </a:r>
            <a:endParaRPr lang="ru-RU"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300134A-C5ED-8629-F55B-B66EB6C6968D}"/>
              </a:ext>
            </a:extLst>
          </p:cNvPr>
          <p:cNvSpPr txBox="1"/>
          <p:nvPr/>
        </p:nvSpPr>
        <p:spPr>
          <a:xfrm>
            <a:off x="443459" y="1443456"/>
            <a:ext cx="5652541" cy="2554545"/>
          </a:xfrm>
          <a:prstGeom prst="rect">
            <a:avLst/>
          </a:prstGeom>
          <a:noFill/>
        </p:spPr>
        <p:txBody>
          <a:bodyPr wrap="square">
            <a:spAutoFit/>
          </a:bodyPr>
          <a:lstStyle/>
          <a:p>
            <a:pPr indent="457200" algn="just"/>
            <a:r>
              <a:rPr lang="fr-FR" sz="2000" dirty="0">
                <a:solidFill>
                  <a:srgbClr val="000000"/>
                </a:solidFill>
                <a:latin typeface="Times New Roman" panose="02020603050405020304" pitchFamily="18" charset="0"/>
                <a:cs typeface="Times New Roman" panose="02020603050405020304" pitchFamily="18" charset="0"/>
              </a:rPr>
              <a:t>Son histoire commence en 1968, lorsque les habitants de Kostroma ont décidé de créer un parc de culture et de loisirs nommé d’après le 50e anniversaire du pouvoir soviétique, c’est ainsi que Berendeevka s’appelait à l’origine. Pour concrétiser l’idée, une superficie de 100 hectares a été allouée, dont 25 ont été alloués à l’exposition agricole régionale et à l’hippodrome</a:t>
            </a:r>
            <a:r>
              <a:rPr lang="ru-RU" sz="2000" b="0" i="0" dirty="0">
                <a:solidFill>
                  <a:srgbClr val="000000"/>
                </a:solidFill>
                <a:effectLst/>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2FCAA6D1-3633-33AE-BD9A-D4D09F53B13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9033" y="1152774"/>
            <a:ext cx="4164767" cy="2665451"/>
          </a:xfrm>
          <a:prstGeom prst="rect">
            <a:avLst/>
          </a:prstGeom>
        </p:spPr>
      </p:pic>
      <p:pic>
        <p:nvPicPr>
          <p:cNvPr id="11" name="Рисунок 10">
            <a:extLst>
              <a:ext uri="{FF2B5EF4-FFF2-40B4-BE49-F238E27FC236}">
                <a16:creationId xmlns:a16="http://schemas.microsoft.com/office/drawing/2014/main" xmlns="" id="{FFA8B6A2-552A-D359-0AFC-929D2827015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8732" y="3998001"/>
            <a:ext cx="4581993" cy="2577371"/>
          </a:xfrm>
          <a:prstGeom prst="rect">
            <a:avLst/>
          </a:prstGeom>
        </p:spPr>
      </p:pic>
      <p:sp>
        <p:nvSpPr>
          <p:cNvPr id="12" name="TextBox 11">
            <a:extLst>
              <a:ext uri="{FF2B5EF4-FFF2-40B4-BE49-F238E27FC236}">
                <a16:creationId xmlns:a16="http://schemas.microsoft.com/office/drawing/2014/main" xmlns="" id="{3E64FE2C-B403-9AC9-5956-6201341D4382}"/>
              </a:ext>
            </a:extLst>
          </p:cNvPr>
          <p:cNvSpPr txBox="1"/>
          <p:nvPr/>
        </p:nvSpPr>
        <p:spPr>
          <a:xfrm>
            <a:off x="1" y="6529861"/>
            <a:ext cx="7030386" cy="369332"/>
          </a:xfrm>
          <a:prstGeom prst="rect">
            <a:avLst/>
          </a:prstGeom>
          <a:noFill/>
        </p:spPr>
        <p:txBody>
          <a:bodyPr wrap="square" rtlCol="0">
            <a:spAutoFit/>
          </a:bodyPr>
          <a:lstStyle/>
          <a:p>
            <a:r>
              <a:rPr lang="fr-FR" dirty="0"/>
              <a:t>Tournage du film « La Fille des neiges » dans le parc « Berendeevka »</a:t>
            </a:r>
            <a:r>
              <a:rPr lang="ru-RU" dirty="0"/>
              <a:t>»</a:t>
            </a:r>
          </a:p>
        </p:txBody>
      </p:sp>
    </p:spTree>
    <p:extLst>
      <p:ext uri="{BB962C8B-B14F-4D97-AF65-F5344CB8AC3E}">
        <p14:creationId xmlns:p14="http://schemas.microsoft.com/office/powerpoint/2010/main" xmlns="" val="3754035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a:xfrm>
            <a:off x="838199" y="94697"/>
            <a:ext cx="10515600" cy="1325563"/>
          </a:xfrm>
        </p:spPr>
        <p:txBody>
          <a:bodyPr/>
          <a:lstStyle/>
          <a:p>
            <a:pPr algn="ctr"/>
            <a:r>
              <a:rPr lang="fr-FR" dirty="0">
                <a:latin typeface="Times New Roman" panose="02020603050405020304" pitchFamily="18" charset="0"/>
                <a:cs typeface="Times New Roman" panose="02020603050405020304" pitchFamily="18" charset="0"/>
              </a:rPr>
              <a:t>Lieux intéressants de « Berendeevka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Parc pittoresque</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DEDFA66B-1952-2145-09B4-63595BF52B0C}"/>
              </a:ext>
            </a:extLst>
          </p:cNvPr>
          <p:cNvSpPr>
            <a:spLocks noGrp="1"/>
          </p:cNvSpPr>
          <p:nvPr>
            <p:ph idx="1"/>
          </p:nvPr>
        </p:nvSpPr>
        <p:spPr>
          <a:xfrm>
            <a:off x="557133" y="1870595"/>
            <a:ext cx="4981731" cy="2011857"/>
          </a:xfrm>
        </p:spPr>
        <p:txBody>
          <a:bodyPr>
            <a:normAutofit/>
          </a:bodyPr>
          <a:lstStyle/>
          <a:p>
            <a:pPr marL="0" indent="457200" algn="just">
              <a:buNone/>
            </a:pPr>
            <a:r>
              <a:rPr lang="fr-FR" sz="1800" dirty="0">
                <a:solidFill>
                  <a:srgbClr val="333333"/>
                </a:solidFill>
                <a:latin typeface="Times New Roman" panose="02020603050405020304" pitchFamily="18" charset="0"/>
                <a:cs typeface="Times New Roman" panose="02020603050405020304" pitchFamily="18" charset="0"/>
              </a:rPr>
              <a:t>Le parc, qui est devenu au fil du temps une « forêt dans la ville », est le meilleur endroit pour un repos sain, un sommeil réparateur et un bon appétit. Les pins et les épicéas remplissent l’air du parc d’un arôme d’aiguilles de pin et de fraîcheur.</a:t>
            </a:r>
            <a:endParaRPr lang="ru-RU" sz="1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22E4877-07E5-DC12-72D1-BB721869E87C}"/>
              </a:ext>
            </a:extLst>
          </p:cNvPr>
          <p:cNvSpPr txBox="1"/>
          <p:nvPr/>
        </p:nvSpPr>
        <p:spPr>
          <a:xfrm>
            <a:off x="6095999" y="5103674"/>
            <a:ext cx="5817431" cy="1754326"/>
          </a:xfrm>
          <a:prstGeom prst="rect">
            <a:avLst/>
          </a:prstGeom>
          <a:noFill/>
        </p:spPr>
        <p:txBody>
          <a:bodyPr wrap="square">
            <a:spAutoFit/>
          </a:bodyPr>
          <a:lstStyle/>
          <a:p>
            <a:pPr indent="457200" algn="just"/>
            <a:r>
              <a:rPr lang="fr-FR" dirty="0">
                <a:latin typeface="Times New Roman" panose="02020603050405020304" pitchFamily="18" charset="0"/>
                <a:cs typeface="Times New Roman" panose="02020603050405020304" pitchFamily="18" charset="0"/>
              </a:rPr>
              <a:t>Le parc Berendeevka abrite de nombreuses espèces d’animaux et d’oiseaux qui peuplent son territoire. Dans le parc, vous pouvez voir des écureuils, des lièvres, des renards, des ratons laveurs, des castors, des chevreuils, des cerfs, ainsi que divers oiseaux tels que des mésanges, des bouvreuils, des geais, des pics, des hiboux et même des aigles.</a:t>
            </a:r>
            <a:endParaRPr lang="ru-RU"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A10BC633-6941-F9B8-0B24-C0E08A34E83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433234"/>
            <a:ext cx="6095999" cy="3424766"/>
          </a:xfrm>
          <a:prstGeom prst="rect">
            <a:avLst/>
          </a:prstGeom>
        </p:spPr>
      </p:pic>
      <p:pic>
        <p:nvPicPr>
          <p:cNvPr id="9" name="Рисунок 8">
            <a:extLst>
              <a:ext uri="{FF2B5EF4-FFF2-40B4-BE49-F238E27FC236}">
                <a16:creationId xmlns:a16="http://schemas.microsoft.com/office/drawing/2014/main" xmlns="" id="{002F4EDE-1F23-D0E2-86C6-766BC5677BB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1537" y="1561283"/>
            <a:ext cx="5086355" cy="3388784"/>
          </a:xfrm>
          <a:prstGeom prst="rect">
            <a:avLst/>
          </a:prstGeom>
        </p:spPr>
      </p:pic>
    </p:spTree>
    <p:extLst>
      <p:ext uri="{BB962C8B-B14F-4D97-AF65-F5344CB8AC3E}">
        <p14:creationId xmlns:p14="http://schemas.microsoft.com/office/powerpoint/2010/main" xmlns="" val="320875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a:xfrm>
            <a:off x="2630149" y="144319"/>
            <a:ext cx="6931702" cy="926190"/>
          </a:xfrm>
        </p:spPr>
        <p:txBody>
          <a:bodyPr/>
          <a:lstStyle/>
          <a:p>
            <a:pPr algn="ctr"/>
            <a:r>
              <a:rPr lang="en-US" dirty="0" err="1">
                <a:solidFill>
                  <a:schemeClr val="accent2">
                    <a:lumMod val="75000"/>
                  </a:schemeClr>
                </a:solidFill>
                <a:latin typeface="Times New Roman" panose="02020603050405020304" pitchFamily="18" charset="0"/>
                <a:cs typeface="Times New Roman" panose="02020603050405020304" pitchFamily="18" charset="0"/>
              </a:rPr>
              <a:t>Étangs</a:t>
            </a:r>
            <a:r>
              <a:rPr lang="en-US" dirty="0">
                <a:solidFill>
                  <a:schemeClr val="accent2">
                    <a:lumMod val="75000"/>
                  </a:schemeClr>
                </a:solidFill>
                <a:latin typeface="Times New Roman" panose="02020603050405020304" pitchFamily="18" charset="0"/>
                <a:cs typeface="Times New Roman" panose="02020603050405020304" pitchFamily="18" charset="0"/>
              </a:rPr>
              <a:t> de </a:t>
            </a:r>
            <a:r>
              <a:rPr lang="en-US" dirty="0" err="1">
                <a:solidFill>
                  <a:schemeClr val="accent2">
                    <a:lumMod val="75000"/>
                  </a:schemeClr>
                </a:solidFill>
                <a:latin typeface="Times New Roman" panose="02020603050405020304" pitchFamily="18" charset="0"/>
                <a:cs typeface="Times New Roman" panose="02020603050405020304" pitchFamily="18" charset="0"/>
              </a:rPr>
              <a:t>Berendeev</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DEDFA66B-1952-2145-09B4-63595BF52B0C}"/>
              </a:ext>
            </a:extLst>
          </p:cNvPr>
          <p:cNvSpPr>
            <a:spLocks noGrp="1"/>
          </p:cNvSpPr>
          <p:nvPr>
            <p:ph idx="1"/>
          </p:nvPr>
        </p:nvSpPr>
        <p:spPr>
          <a:xfrm>
            <a:off x="854440" y="4806513"/>
            <a:ext cx="5021706" cy="1325563"/>
          </a:xfrm>
        </p:spPr>
        <p:txBody>
          <a:bodyPr>
            <a:normAutofit fontScale="77500" lnSpcReduction="20000"/>
          </a:bodyPr>
          <a:lstStyle/>
          <a:p>
            <a:pPr marL="0" indent="0" algn="just">
              <a:buNone/>
            </a:pPr>
            <a:r>
              <a:rPr lang="fr-FR" dirty="0">
                <a:solidFill>
                  <a:srgbClr val="222222"/>
                </a:solidFill>
                <a:latin typeface="Times New Roman" panose="02020603050405020304" pitchFamily="18" charset="0"/>
                <a:cs typeface="Times New Roman" panose="02020603050405020304" pitchFamily="18" charset="0"/>
              </a:rPr>
              <a:t>Il y a 3 étangs dans le parc. L’un est parfait pour la baignade et la navigation de plaisance. Dans l’autre, vous pourrez attraper des carassins et des perches. Et sur le troisième, nourrissez les canards.</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FD32DB77-339B-2E5A-2608-3D9819F3E1A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190225"/>
            <a:ext cx="4484557" cy="2558140"/>
          </a:xfrm>
          <a:prstGeom prst="rect">
            <a:avLst/>
          </a:prstGeom>
        </p:spPr>
      </p:pic>
      <p:pic>
        <p:nvPicPr>
          <p:cNvPr id="7" name="Рисунок 6">
            <a:extLst>
              <a:ext uri="{FF2B5EF4-FFF2-40B4-BE49-F238E27FC236}">
                <a16:creationId xmlns:a16="http://schemas.microsoft.com/office/drawing/2014/main" xmlns="" id="{1DBA7525-0ACC-E3BC-9884-CFFB796A94F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11443" y="1196347"/>
            <a:ext cx="8969114" cy="2942990"/>
          </a:xfrm>
          <a:prstGeom prst="rect">
            <a:avLst/>
          </a:prstGeom>
        </p:spPr>
      </p:pic>
    </p:spTree>
    <p:extLst>
      <p:ext uri="{BB962C8B-B14F-4D97-AF65-F5344CB8AC3E}">
        <p14:creationId xmlns:p14="http://schemas.microsoft.com/office/powerpoint/2010/main" xmlns="" val="2342693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a:xfrm>
            <a:off x="332281" y="0"/>
            <a:ext cx="11527437" cy="1325563"/>
          </a:xfrm>
        </p:spPr>
        <p:txBody>
          <a:bodyPr/>
          <a:lstStyle/>
          <a:p>
            <a:pPr algn="ctr"/>
            <a:r>
              <a:rPr lang="fr-FR" b="1" dirty="0">
                <a:solidFill>
                  <a:schemeClr val="accent2">
                    <a:lumMod val="75000"/>
                  </a:schemeClr>
                </a:solidFill>
                <a:latin typeface="Times New Roman" panose="02020603050405020304" pitchFamily="18" charset="0"/>
                <a:cs typeface="Times New Roman" panose="02020603050405020304" pitchFamily="18" charset="0"/>
              </a:rPr>
              <a:t>Parc d’attractions, parc de réveil et parc aquatique</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D9F39CD-5A0B-541B-1BCB-088EC751EEBE}"/>
              </a:ext>
            </a:extLst>
          </p:cNvPr>
          <p:cNvSpPr txBox="1"/>
          <p:nvPr/>
        </p:nvSpPr>
        <p:spPr>
          <a:xfrm>
            <a:off x="913151" y="1552189"/>
            <a:ext cx="6093500" cy="923330"/>
          </a:xfrm>
          <a:prstGeom prst="rect">
            <a:avLst/>
          </a:prstGeom>
          <a:noFill/>
        </p:spPr>
        <p:txBody>
          <a:bodyPr wrap="square">
            <a:spAutoFit/>
          </a:bodyPr>
          <a:lstStyle/>
          <a:p>
            <a:pPr algn="just"/>
            <a:r>
              <a:rPr lang="fr-FR" dirty="0">
                <a:latin typeface="Times New Roman" panose="02020603050405020304" pitchFamily="18" charset="0"/>
                <a:cs typeface="Times New Roman" panose="02020603050405020304" pitchFamily="18" charset="0"/>
              </a:rPr>
              <a:t>Complexe sportif. Le parc dispose de courts de tennis, de basket-ball et de volley-ball, d’un terrain de football, de trampolines et d’équipements d’exercice.</a:t>
            </a:r>
            <a:endParaRPr lang="ru-RU"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375BA2C-EA10-9E52-7ED9-21EB4BF6D4AC}"/>
              </a:ext>
            </a:extLst>
          </p:cNvPr>
          <p:cNvSpPr txBox="1"/>
          <p:nvPr/>
        </p:nvSpPr>
        <p:spPr>
          <a:xfrm>
            <a:off x="6524468" y="5962618"/>
            <a:ext cx="5667532" cy="923330"/>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Parc aquatique. En été, un parc aquatique ouvre ses portes dans le parc avec piscines, toboggans, fontaines et chaises longues</a:t>
            </a:r>
            <a:r>
              <a:rPr lang="ru-RU"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B78A32A8-CD47-53D9-5A3A-50AEF24D5A2E}"/>
              </a:ext>
            </a:extLst>
          </p:cNvPr>
          <p:cNvSpPr txBox="1"/>
          <p:nvPr/>
        </p:nvSpPr>
        <p:spPr>
          <a:xfrm>
            <a:off x="575247" y="5685619"/>
            <a:ext cx="6273382" cy="1200329"/>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Le parc propose une variété de divertissements et d’attractions pour les enfants et les adultes, tels que des manèges, des toboggans, des catamarans, des bateaux, des vélos, des patins à roues alignées, des patins, des traîneaux, des skis, etc.</a:t>
            </a:r>
            <a:endParaRPr lang="ru-RU"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xmlns="" id="{63D95D57-646C-4D52-DCA0-5CFE7E94A64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35215" y="3986997"/>
            <a:ext cx="2856785" cy="1905713"/>
          </a:xfrm>
          <a:prstGeom prst="rect">
            <a:avLst/>
          </a:prstGeom>
        </p:spPr>
      </p:pic>
      <p:pic>
        <p:nvPicPr>
          <p:cNvPr id="13" name="Рисунок 12">
            <a:extLst>
              <a:ext uri="{FF2B5EF4-FFF2-40B4-BE49-F238E27FC236}">
                <a16:creationId xmlns:a16="http://schemas.microsoft.com/office/drawing/2014/main" xmlns="" id="{C37A5191-BA00-48F1-CD28-A12A0AC3D78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24468" y="3986996"/>
            <a:ext cx="2855002" cy="1905714"/>
          </a:xfrm>
          <a:prstGeom prst="rect">
            <a:avLst/>
          </a:prstGeom>
        </p:spPr>
      </p:pic>
      <p:pic>
        <p:nvPicPr>
          <p:cNvPr id="15" name="Рисунок 14">
            <a:extLst>
              <a:ext uri="{FF2B5EF4-FFF2-40B4-BE49-F238E27FC236}">
                <a16:creationId xmlns:a16="http://schemas.microsoft.com/office/drawing/2014/main" xmlns="" id="{D4245794-AD6C-CE06-789D-093392EFB88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43839" y="1471348"/>
            <a:ext cx="4471261" cy="2515477"/>
          </a:xfrm>
          <a:prstGeom prst="rect">
            <a:avLst/>
          </a:prstGeom>
        </p:spPr>
      </p:pic>
      <p:pic>
        <p:nvPicPr>
          <p:cNvPr id="17" name="Рисунок 16">
            <a:extLst>
              <a:ext uri="{FF2B5EF4-FFF2-40B4-BE49-F238E27FC236}">
                <a16:creationId xmlns:a16="http://schemas.microsoft.com/office/drawing/2014/main" xmlns="" id="{AB0AA97C-2739-09E0-8BBF-4B1E3786B46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13151" y="2550751"/>
            <a:ext cx="4834326" cy="3226912"/>
          </a:xfrm>
          <a:prstGeom prst="rect">
            <a:avLst/>
          </a:prstGeom>
        </p:spPr>
      </p:pic>
    </p:spTree>
    <p:extLst>
      <p:ext uri="{BB962C8B-B14F-4D97-AF65-F5344CB8AC3E}">
        <p14:creationId xmlns:p14="http://schemas.microsoft.com/office/powerpoint/2010/main" xmlns="" val="944260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p:txBody>
          <a:bodyPr/>
          <a:lstStyle/>
          <a:p>
            <a:pPr algn="ctr"/>
            <a:r>
              <a:rPr lang="fr-FR" b="1" dirty="0">
                <a:solidFill>
                  <a:schemeClr val="accent2">
                    <a:lumMod val="75000"/>
                  </a:schemeClr>
                </a:solidFill>
                <a:latin typeface="Times New Roman" panose="02020603050405020304" pitchFamily="18" charset="0"/>
                <a:cs typeface="Times New Roman" panose="02020603050405020304" pitchFamily="18" charset="0"/>
              </a:rPr>
              <a:t>Hôtel de parc dans une forêt pittoresque</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7CA4293-3465-234E-C772-3151110FE703}"/>
              </a:ext>
            </a:extLst>
          </p:cNvPr>
          <p:cNvSpPr txBox="1"/>
          <p:nvPr/>
        </p:nvSpPr>
        <p:spPr>
          <a:xfrm>
            <a:off x="5886138" y="1570947"/>
            <a:ext cx="6093500" cy="1477328"/>
          </a:xfrm>
          <a:prstGeom prst="rect">
            <a:avLst/>
          </a:prstGeom>
          <a:noFill/>
        </p:spPr>
        <p:txBody>
          <a:bodyPr wrap="square">
            <a:spAutoFit/>
          </a:bodyPr>
          <a:lstStyle/>
          <a:p>
            <a:pPr indent="457200" algn="just"/>
            <a:r>
              <a:rPr lang="ru-RU"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Il s’agit d’un complexe moderne composé de 12 chalets en bois situés dans le pittoresque parc Berendeevka. Ici, vous pouvez faire une pause dans l’agitation de la ville, profiter de l’air frais et du chant des oiseaux, vous immerger dans l’atmosphère de confort et d’hospitalité</a:t>
            </a:r>
            <a:r>
              <a:rPr lang="ru-RU"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6EDDAAC6-86F8-4267-1CB1-22F01EF5E669}"/>
              </a:ext>
            </a:extLst>
          </p:cNvPr>
          <p:cNvSpPr txBox="1"/>
          <p:nvPr/>
        </p:nvSpPr>
        <p:spPr>
          <a:xfrm>
            <a:off x="2500" y="5380672"/>
            <a:ext cx="6093500" cy="1477328"/>
          </a:xfrm>
          <a:prstGeom prst="rect">
            <a:avLst/>
          </a:prstGeom>
          <a:noFill/>
        </p:spPr>
        <p:txBody>
          <a:bodyPr wrap="square">
            <a:spAutoFit/>
          </a:bodyPr>
          <a:lstStyle/>
          <a:p>
            <a:pPr indent="457200" algn="just"/>
            <a:r>
              <a:rPr lang="fr-FR" dirty="0">
                <a:solidFill>
                  <a:srgbClr val="333333"/>
                </a:solidFill>
                <a:latin typeface="Times New Roman" panose="02020603050405020304" pitchFamily="18" charset="0"/>
                <a:cs typeface="Times New Roman" panose="02020603050405020304" pitchFamily="18" charset="0"/>
              </a:rPr>
              <a:t>Des maisons en bois stylisées comme des cabanes de village, construites selon les traditions de la culture russe et équipées d’équipements et d’équipements modernes, sont situées autour d’une belle et propre forêt de conifères au bord de trois étangs.</a:t>
            </a:r>
            <a:endParaRPr lang="ru-RU"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9934119A-08A8-C3F1-96B4-F2BB4E58654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9072" y="1570947"/>
            <a:ext cx="5380355" cy="3585502"/>
          </a:xfrm>
          <a:prstGeom prst="rect">
            <a:avLst/>
          </a:prstGeom>
        </p:spPr>
      </p:pic>
      <p:pic>
        <p:nvPicPr>
          <p:cNvPr id="11" name="Рисунок 10">
            <a:extLst>
              <a:ext uri="{FF2B5EF4-FFF2-40B4-BE49-F238E27FC236}">
                <a16:creationId xmlns:a16="http://schemas.microsoft.com/office/drawing/2014/main" xmlns="" id="{A97E0092-F39F-D285-B1EE-147722632D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0511" y="3437562"/>
            <a:ext cx="4847214" cy="3229456"/>
          </a:xfrm>
          <a:prstGeom prst="rect">
            <a:avLst/>
          </a:prstGeom>
        </p:spPr>
      </p:pic>
    </p:spTree>
    <p:extLst>
      <p:ext uri="{BB962C8B-B14F-4D97-AF65-F5344CB8AC3E}">
        <p14:creationId xmlns:p14="http://schemas.microsoft.com/office/powerpoint/2010/main" xmlns="" val="253583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a:xfrm>
            <a:off x="838199" y="-27402"/>
            <a:ext cx="10515600" cy="1325563"/>
          </a:xfrm>
        </p:spPr>
        <p:txBody>
          <a:bodyPr>
            <a:normAutofit/>
          </a:bodyPr>
          <a:lstStyle/>
          <a:p>
            <a:pPr algn="ctr"/>
            <a:r>
              <a:rPr lang="fr-FR" b="1" dirty="0">
                <a:solidFill>
                  <a:schemeClr val="accent2">
                    <a:lumMod val="75000"/>
                  </a:schemeClr>
                </a:solidFill>
                <a:latin typeface="Times New Roman" panose="02020603050405020304" pitchFamily="18" charset="0"/>
                <a:cs typeface="Times New Roman" panose="02020603050405020304" pitchFamily="18" charset="0"/>
              </a:rPr>
              <a:t>Le parc Berendeevka n’est pas seulement un parc, mais aussi un musée</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3689FD4-1757-9E96-9292-BD5E40EAAFED}"/>
              </a:ext>
            </a:extLst>
          </p:cNvPr>
          <p:cNvSpPr txBox="1"/>
          <p:nvPr/>
        </p:nvSpPr>
        <p:spPr>
          <a:xfrm>
            <a:off x="153649" y="1395067"/>
            <a:ext cx="6029511" cy="1200329"/>
          </a:xfrm>
          <a:prstGeom prst="rect">
            <a:avLst/>
          </a:prstGeom>
          <a:noFill/>
        </p:spPr>
        <p:txBody>
          <a:bodyPr wrap="square">
            <a:spAutoFit/>
          </a:bodyPr>
          <a:lstStyle/>
          <a:p>
            <a:pPr indent="457200" algn="just"/>
            <a:r>
              <a:rPr lang="fr-FR" dirty="0"/>
              <a:t>Le parc Berendeevka n’est pas seulement un lieu de promenade et de loisirs, mais aussi un musée en plein air unique. Ici, vous pouvez voir des monuments historiques et architecturaux associés à la culture et à la vie de Kostroma.</a:t>
            </a:r>
            <a:endParaRPr lang="ru-RU" dirty="0"/>
          </a:p>
        </p:txBody>
      </p:sp>
      <p:sp>
        <p:nvSpPr>
          <p:cNvPr id="7" name="TextBox 6">
            <a:extLst>
              <a:ext uri="{FF2B5EF4-FFF2-40B4-BE49-F238E27FC236}">
                <a16:creationId xmlns:a16="http://schemas.microsoft.com/office/drawing/2014/main" xmlns="" id="{109DBB02-FE5D-CE4D-DB4C-901E64539599}"/>
              </a:ext>
            </a:extLst>
          </p:cNvPr>
          <p:cNvSpPr txBox="1"/>
          <p:nvPr/>
        </p:nvSpPr>
        <p:spPr>
          <a:xfrm>
            <a:off x="5866301" y="3283940"/>
            <a:ext cx="5952343" cy="923330"/>
          </a:xfrm>
          <a:prstGeom prst="rect">
            <a:avLst/>
          </a:prstGeom>
          <a:noFill/>
        </p:spPr>
        <p:txBody>
          <a:bodyPr wrap="square">
            <a:spAutoFit/>
          </a:bodyPr>
          <a:lstStyle/>
          <a:p>
            <a:pPr indent="457200" algn="just"/>
            <a:r>
              <a:rPr lang="fr-FR" dirty="0"/>
              <a:t>Par exemple, le parc possède un terema - des tours en bois qui servaient d’habitations à de riches marchands et nobles dans l’ancienne Russie.</a:t>
            </a:r>
            <a:endParaRPr lang="ru-RU" dirty="0"/>
          </a:p>
        </p:txBody>
      </p:sp>
      <p:sp>
        <p:nvSpPr>
          <p:cNvPr id="9" name="TextBox 8">
            <a:extLst>
              <a:ext uri="{FF2B5EF4-FFF2-40B4-BE49-F238E27FC236}">
                <a16:creationId xmlns:a16="http://schemas.microsoft.com/office/drawing/2014/main" xmlns="" id="{6B3A9279-A25C-C246-1DDF-5C70ED2F1ABA}"/>
              </a:ext>
            </a:extLst>
          </p:cNvPr>
          <p:cNvSpPr txBox="1"/>
          <p:nvPr/>
        </p:nvSpPr>
        <p:spPr>
          <a:xfrm>
            <a:off x="121654" y="5462933"/>
            <a:ext cx="6093500" cy="1200329"/>
          </a:xfrm>
          <a:prstGeom prst="rect">
            <a:avLst/>
          </a:prstGeom>
          <a:noFill/>
        </p:spPr>
        <p:txBody>
          <a:bodyPr wrap="square">
            <a:spAutoFit/>
          </a:bodyPr>
          <a:lstStyle/>
          <a:p>
            <a:pPr indent="457200" algn="just"/>
            <a:r>
              <a:rPr lang="fr-FR" dirty="0"/>
              <a:t>Une autre attraction du parc est le musée de l’artisanat populaire. Ici, vous pourrez découvrir l’artisanat traditionnel de Kostroma, comme la broderie d’or, le patchwork, la sculpture sur bois, le tissage de dentelle et autres.</a:t>
            </a:r>
            <a:endParaRPr lang="ru-RU" dirty="0"/>
          </a:p>
        </p:txBody>
      </p:sp>
      <p:sp>
        <p:nvSpPr>
          <p:cNvPr id="11" name="TextBox 10">
            <a:extLst>
              <a:ext uri="{FF2B5EF4-FFF2-40B4-BE49-F238E27FC236}">
                <a16:creationId xmlns:a16="http://schemas.microsoft.com/office/drawing/2014/main" xmlns="" id="{18F031E4-18E9-E4AF-E292-A6E647734A77}"/>
              </a:ext>
            </a:extLst>
          </p:cNvPr>
          <p:cNvSpPr txBox="1"/>
          <p:nvPr/>
        </p:nvSpPr>
        <p:spPr>
          <a:xfrm>
            <a:off x="6183160" y="6063097"/>
            <a:ext cx="6008840" cy="584775"/>
          </a:xfrm>
          <a:prstGeom prst="rect">
            <a:avLst/>
          </a:prstGeom>
          <a:noFill/>
        </p:spPr>
        <p:txBody>
          <a:bodyPr wrap="square">
            <a:spAutoFit/>
          </a:bodyPr>
          <a:lstStyle/>
          <a:p>
            <a:pPr indent="457200"/>
            <a:r>
              <a:rPr lang="fr-FR" sz="1600" dirty="0"/>
              <a:t>De plus, il y a un musée de contes de fées dans le parc, où vous pourrez plonger dans l’atmosphère des contes et légendes populaires</a:t>
            </a:r>
            <a:r>
              <a:rPr lang="ru-RU" sz="1600" dirty="0"/>
              <a:t>. </a:t>
            </a:r>
          </a:p>
        </p:txBody>
      </p:sp>
      <p:pic>
        <p:nvPicPr>
          <p:cNvPr id="13" name="Рисунок 12">
            <a:extLst>
              <a:ext uri="{FF2B5EF4-FFF2-40B4-BE49-F238E27FC236}">
                <a16:creationId xmlns:a16="http://schemas.microsoft.com/office/drawing/2014/main" xmlns="" id="{D3222C4C-38AB-A490-CEA1-B33D280698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25888" y="1298161"/>
            <a:ext cx="2912462" cy="2038723"/>
          </a:xfrm>
          <a:prstGeom prst="rect">
            <a:avLst/>
          </a:prstGeom>
        </p:spPr>
      </p:pic>
      <p:pic>
        <p:nvPicPr>
          <p:cNvPr id="15" name="Рисунок 14">
            <a:extLst>
              <a:ext uri="{FF2B5EF4-FFF2-40B4-BE49-F238E27FC236}">
                <a16:creationId xmlns:a16="http://schemas.microsoft.com/office/drawing/2014/main" xmlns="" id="{7800841D-9794-C398-8BAE-FB2B1218E02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36220" y="2595396"/>
            <a:ext cx="4328357" cy="2867537"/>
          </a:xfrm>
          <a:prstGeom prst="rect">
            <a:avLst/>
          </a:prstGeom>
        </p:spPr>
      </p:pic>
      <p:pic>
        <p:nvPicPr>
          <p:cNvPr id="17" name="Рисунок 16">
            <a:extLst>
              <a:ext uri="{FF2B5EF4-FFF2-40B4-BE49-F238E27FC236}">
                <a16:creationId xmlns:a16="http://schemas.microsoft.com/office/drawing/2014/main" xmlns="" id="{5BB8D3F9-ECA2-A190-E13D-B2B25CFA595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83160" y="1298161"/>
            <a:ext cx="2942728" cy="2038722"/>
          </a:xfrm>
          <a:prstGeom prst="rect">
            <a:avLst/>
          </a:prstGeom>
        </p:spPr>
      </p:pic>
      <p:pic>
        <p:nvPicPr>
          <p:cNvPr id="19" name="Рисунок 18">
            <a:extLst>
              <a:ext uri="{FF2B5EF4-FFF2-40B4-BE49-F238E27FC236}">
                <a16:creationId xmlns:a16="http://schemas.microsoft.com/office/drawing/2014/main" xmlns="" id="{592BEF13-73F1-13D0-083C-88127B31A41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874469" y="3937047"/>
            <a:ext cx="3195877" cy="2135071"/>
          </a:xfrm>
          <a:prstGeom prst="rect">
            <a:avLst/>
          </a:prstGeom>
        </p:spPr>
      </p:pic>
    </p:spTree>
    <p:extLst>
      <p:ext uri="{BB962C8B-B14F-4D97-AF65-F5344CB8AC3E}">
        <p14:creationId xmlns:p14="http://schemas.microsoft.com/office/powerpoint/2010/main" xmlns="" val="184772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a:xfrm>
            <a:off x="838200" y="602834"/>
            <a:ext cx="5862403" cy="1087854"/>
          </a:xfrm>
        </p:spPr>
        <p:txBody>
          <a:bodyPr>
            <a:normAutofit fontScale="90000"/>
          </a:bodyPr>
          <a:lstStyle/>
          <a:p>
            <a:pPr algn="ctr"/>
            <a:r>
              <a:rPr lang="en-US" b="1" dirty="0">
                <a:solidFill>
                  <a:schemeClr val="accent2">
                    <a:lumMod val="75000"/>
                  </a:schemeClr>
                </a:solidFill>
                <a:latin typeface="Times New Roman" panose="02020603050405020304" pitchFamily="18" charset="0"/>
                <a:cs typeface="Times New Roman" panose="02020603050405020304" pitchFamily="18" charset="0"/>
              </a:rPr>
              <a:t>Restaurant et café « </a:t>
            </a:r>
            <a:r>
              <a:rPr lang="en-US" b="1" dirty="0" err="1">
                <a:solidFill>
                  <a:schemeClr val="accent2">
                    <a:lumMod val="75000"/>
                  </a:schemeClr>
                </a:solidFill>
                <a:latin typeface="Times New Roman" panose="02020603050405020304" pitchFamily="18" charset="0"/>
                <a:cs typeface="Times New Roman" panose="02020603050405020304" pitchFamily="18" charset="0"/>
              </a:rPr>
              <a:t>Berendeevka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DEDFA66B-1952-2145-09B4-63595BF52B0C}"/>
              </a:ext>
            </a:extLst>
          </p:cNvPr>
          <p:cNvSpPr>
            <a:spLocks noGrp="1"/>
          </p:cNvSpPr>
          <p:nvPr>
            <p:ph idx="1"/>
          </p:nvPr>
        </p:nvSpPr>
        <p:spPr>
          <a:xfrm>
            <a:off x="838200" y="1825625"/>
            <a:ext cx="5862403" cy="1603375"/>
          </a:xfrm>
        </p:spPr>
        <p:txBody>
          <a:bodyPr>
            <a:normAutofit fontScale="92500" lnSpcReduction="20000"/>
          </a:bodyPr>
          <a:lstStyle/>
          <a:p>
            <a:pPr marL="0" indent="0" algn="just">
              <a:buNone/>
            </a:pPr>
            <a:r>
              <a:rPr lang="fr-FR" dirty="0">
                <a:latin typeface="Times New Roman" panose="02020603050405020304" pitchFamily="18" charset="0"/>
                <a:cs typeface="Times New Roman" panose="02020603050405020304" pitchFamily="18" charset="0"/>
              </a:rPr>
              <a:t>Près de l’un des étangs, il y a un restaurant-terem « Berendeevka » fait dans le style d’un conte de fées russe et un café d’été où vous pourrez manger un délicieux barbecue et écouter de la musique.</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933FC918-CBF6-2314-F26B-B8F262F7969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33311" y="3756478"/>
            <a:ext cx="4596983" cy="3101522"/>
          </a:xfrm>
          <a:prstGeom prst="rect">
            <a:avLst/>
          </a:prstGeom>
        </p:spPr>
      </p:pic>
      <p:pic>
        <p:nvPicPr>
          <p:cNvPr id="7" name="Рисунок 6">
            <a:extLst>
              <a:ext uri="{FF2B5EF4-FFF2-40B4-BE49-F238E27FC236}">
                <a16:creationId xmlns:a16="http://schemas.microsoft.com/office/drawing/2014/main" xmlns="" id="{97E1401A-5CE2-DBA3-7C34-CF7D3D8BF28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70909" y="3410262"/>
            <a:ext cx="4596984" cy="3447738"/>
          </a:xfrm>
          <a:prstGeom prst="rect">
            <a:avLst/>
          </a:prstGeom>
        </p:spPr>
      </p:pic>
      <p:pic>
        <p:nvPicPr>
          <p:cNvPr id="9" name="Рисунок 8">
            <a:extLst>
              <a:ext uri="{FF2B5EF4-FFF2-40B4-BE49-F238E27FC236}">
                <a16:creationId xmlns:a16="http://schemas.microsoft.com/office/drawing/2014/main" xmlns="" id="{A3C77A23-5660-A3C5-2904-294529CFEBE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33311" y="602834"/>
            <a:ext cx="4596983" cy="3062740"/>
          </a:xfrm>
          <a:prstGeom prst="rect">
            <a:avLst/>
          </a:prstGeom>
        </p:spPr>
      </p:pic>
    </p:spTree>
    <p:extLst>
      <p:ext uri="{BB962C8B-B14F-4D97-AF65-F5344CB8AC3E}">
        <p14:creationId xmlns:p14="http://schemas.microsoft.com/office/powerpoint/2010/main" xmlns="" val="1751508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667A17-F81A-2BEB-7F50-C1E097B24923}"/>
              </a:ext>
            </a:extLst>
          </p:cNvPr>
          <p:cNvSpPr>
            <a:spLocks noGrp="1"/>
          </p:cNvSpPr>
          <p:nvPr>
            <p:ph type="title"/>
          </p:nvPr>
        </p:nvSpPr>
        <p:spPr/>
        <p:txBody>
          <a:bodyPr/>
          <a:lstStyle/>
          <a:p>
            <a:pPr algn="ctr"/>
            <a:r>
              <a:rPr lang="en-US" b="1" dirty="0">
                <a:solidFill>
                  <a:schemeClr val="accent2">
                    <a:lumMod val="75000"/>
                  </a:schemeClr>
                </a:solidFill>
                <a:latin typeface="Times New Roman" panose="02020603050405020304" pitchFamily="18" charset="0"/>
                <a:cs typeface="Times New Roman" panose="02020603050405020304" pitchFamily="18" charset="0"/>
              </a:rPr>
              <a:t>Hippodrome et zoo de Kostroma</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DEDFA66B-1952-2145-09B4-63595BF52B0C}"/>
              </a:ext>
            </a:extLst>
          </p:cNvPr>
          <p:cNvSpPr>
            <a:spLocks noGrp="1"/>
          </p:cNvSpPr>
          <p:nvPr>
            <p:ph idx="1"/>
          </p:nvPr>
        </p:nvSpPr>
        <p:spPr>
          <a:xfrm>
            <a:off x="838200" y="1825626"/>
            <a:ext cx="10515600" cy="1187398"/>
          </a:xfrm>
        </p:spPr>
        <p:txBody>
          <a:bodyPr>
            <a:normAutofit fontScale="92500" lnSpcReduction="10000"/>
          </a:bodyPr>
          <a:lstStyle/>
          <a:p>
            <a:pPr marL="0" indent="0">
              <a:buNone/>
            </a:pPr>
            <a:r>
              <a:rPr lang="fr-FR" dirty="0">
                <a:solidFill>
                  <a:srgbClr val="222222"/>
                </a:solidFill>
                <a:latin typeface="Verdana" panose="020B0604030504040204" pitchFamily="34" charset="0"/>
              </a:rPr>
              <a:t>De plus, le parc propose de l’équitation, du paintball à l’hippodrome, qui se trouve sur le territoire du parc.
Le zoo de Kostroma est également très proche.</a:t>
            </a:r>
            <a:endParaRPr lang="ru-RU" dirty="0"/>
          </a:p>
        </p:txBody>
      </p:sp>
      <p:pic>
        <p:nvPicPr>
          <p:cNvPr id="5" name="Рисунок 4">
            <a:extLst>
              <a:ext uri="{FF2B5EF4-FFF2-40B4-BE49-F238E27FC236}">
                <a16:creationId xmlns:a16="http://schemas.microsoft.com/office/drawing/2014/main" xmlns="" id="{DF030BA2-CAAB-FF73-ABB1-EBAE0D9557B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509" y="3453775"/>
            <a:ext cx="4332470" cy="2888313"/>
          </a:xfrm>
          <a:prstGeom prst="rect">
            <a:avLst/>
          </a:prstGeom>
        </p:spPr>
      </p:pic>
      <p:pic>
        <p:nvPicPr>
          <p:cNvPr id="7" name="Рисунок 6">
            <a:extLst>
              <a:ext uri="{FF2B5EF4-FFF2-40B4-BE49-F238E27FC236}">
                <a16:creationId xmlns:a16="http://schemas.microsoft.com/office/drawing/2014/main" xmlns="" id="{A4C58F7B-25F4-1799-0144-8D2235BC2DC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12979" y="3583066"/>
            <a:ext cx="3881513" cy="2587675"/>
          </a:xfrm>
          <a:prstGeom prst="rect">
            <a:avLst/>
          </a:prstGeom>
        </p:spPr>
      </p:pic>
      <p:pic>
        <p:nvPicPr>
          <p:cNvPr id="9" name="Рисунок 8">
            <a:extLst>
              <a:ext uri="{FF2B5EF4-FFF2-40B4-BE49-F238E27FC236}">
                <a16:creationId xmlns:a16="http://schemas.microsoft.com/office/drawing/2014/main" xmlns="" id="{746F138F-2772-7116-B5F6-1E513A1D31B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94492" y="3617573"/>
            <a:ext cx="3797508" cy="2530683"/>
          </a:xfrm>
          <a:prstGeom prst="rect">
            <a:avLst/>
          </a:prstGeom>
        </p:spPr>
      </p:pic>
    </p:spTree>
    <p:extLst>
      <p:ext uri="{BB962C8B-B14F-4D97-AF65-F5344CB8AC3E}">
        <p14:creationId xmlns:p14="http://schemas.microsoft.com/office/powerpoint/2010/main" xmlns="" val="409520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728366-C920-4671-A375-20FAD6E565C1}"/>
</file>

<file path=customXml/itemProps2.xml><?xml version="1.0" encoding="utf-8"?>
<ds:datastoreItem xmlns:ds="http://schemas.openxmlformats.org/officeDocument/2006/customXml" ds:itemID="{4DEEE71F-A40E-497D-88D3-02604FC5CB8D}"/>
</file>

<file path=customXml/itemProps3.xml><?xml version="1.0" encoding="utf-8"?>
<ds:datastoreItem xmlns:ds="http://schemas.openxmlformats.org/officeDocument/2006/customXml" ds:itemID="{1FF9B5E9-E1D9-4816-8F09-ACE9AB7A90E7}"/>
</file>

<file path=docProps/app.xml><?xml version="1.0" encoding="utf-8"?>
<Properties xmlns="http://schemas.openxmlformats.org/officeDocument/2006/extended-properties" xmlns:vt="http://schemas.openxmlformats.org/officeDocument/2006/docPropsVTypes">
  <TotalTime>313</TotalTime>
  <Words>718</Words>
  <Application>Microsoft Office PowerPoint</Application>
  <PresentationFormat>Произвольный</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Kostroma touristique</vt:lpstr>
      <vt:lpstr>Histoire du parc Berendeevka</vt:lpstr>
      <vt:lpstr>Lieux intéressants de « Berendeevka » Parc pittoresque</vt:lpstr>
      <vt:lpstr>Étangs de Berendeev</vt:lpstr>
      <vt:lpstr>Parc d’attractions, parc de réveil et parc aquatique</vt:lpstr>
      <vt:lpstr>Hôtel de parc dans une forêt pittoresque</vt:lpstr>
      <vt:lpstr>Le parc Berendeevka n’est pas seulement un parc, mais aussi un musée</vt:lpstr>
      <vt:lpstr>Restaurant et café « Berendeevka »</vt:lpstr>
      <vt:lpstr>Hippodrome et zoo de Kostroma</vt:lpstr>
      <vt:lpstr>Célébrations et événements</vt:lpstr>
      <vt:lpstr>Économisez pour attirer l’attention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Туристическая  Кострома</dc:title>
  <dc:creator>Алёна егорова</dc:creator>
  <cp:lastModifiedBy>user</cp:lastModifiedBy>
  <cp:revision>7</cp:revision>
  <dcterms:created xsi:type="dcterms:W3CDTF">2024-01-23T08:26:33Z</dcterms:created>
  <dcterms:modified xsi:type="dcterms:W3CDTF">2024-01-24T07:29:05Z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