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CC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4097F-E6D7-43BD-BBBE-63EF94873684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DB155-7214-4060-8329-3E9E7021CD7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33C43-FCB6-40D7-830A-E4F383D7F13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B5A35E6-BD2C-4CAE-A3A4-1DCC43AA3736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3A0A915-BEA5-4708-9B02-7D21AFE04126}" type="datetimeFigureOut">
              <a:rPr lang="ru-RU" smtClean="0"/>
              <a:pPr/>
              <a:t>23.03.2019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F069E19-EE4A-4867-89EC-3DFB3DFE102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1340768"/>
            <a:ext cx="7406640" cy="2853078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chemeClr val="accent3"/>
                </a:solidFill>
              </a:rPr>
              <a:t>Применение современных образовательных технологий на уроках иностранного языка</a:t>
            </a:r>
            <a:endParaRPr lang="ru-RU" sz="4400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499992" y="5589240"/>
            <a:ext cx="40324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Ченегина</a:t>
            </a:r>
            <a:r>
              <a:rPr lang="ru-RU" dirty="0" smtClean="0"/>
              <a:t> Елена Анатольевна</a:t>
            </a:r>
            <a:endParaRPr lang="ru-RU" dirty="0" smtClean="0"/>
          </a:p>
          <a:p>
            <a:r>
              <a:rPr lang="ru-RU" dirty="0" smtClean="0"/>
              <a:t>Преподаватель иностранных языков </a:t>
            </a:r>
            <a:r>
              <a:rPr lang="ru-RU" dirty="0" smtClean="0"/>
              <a:t>ОГБПОУ КЭТ </a:t>
            </a:r>
            <a:r>
              <a:rPr lang="ru-RU" dirty="0" smtClean="0"/>
              <a:t>им. Ф.В. Чижова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62068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Методический паспорт проекта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544616"/>
          </a:xfrm>
        </p:spPr>
        <p:txBody>
          <a:bodyPr>
            <a:noAutofit/>
          </a:bodyPr>
          <a:lstStyle/>
          <a:p>
            <a:pPr lvl="0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Название проекта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«Золотое кольцо России. Кострома»</a:t>
            </a:r>
          </a:p>
          <a:p>
            <a:pPr lvl="0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Руководитель проекта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ru-RU" sz="1600" dirty="0" err="1" smtClean="0">
                <a:solidFill>
                  <a:schemeClr val="accent3">
                    <a:lumMod val="50000"/>
                  </a:schemeClr>
                </a:solidFill>
              </a:rPr>
              <a:t>Ченегина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 Елена Анатольевна</a:t>
            </a:r>
          </a:p>
          <a:p>
            <a:pPr lvl="0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Учебный предмет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немецкий язык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Учебные дисциплины, близкие к теме проекта: краеведение, история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Возраст учащихся: 16-18 лет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Состав проектной группы: 2-1 это, 2-1 эко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Тип проекта: практико-ориентированный и исследовательский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Заказчик проекта: КЭТ им. Ф.В. Чижова</a:t>
            </a:r>
          </a:p>
          <a:p>
            <a:pPr lvl="0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Цель проекта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изучить историю родного города, формировать навыки монологической речи на немецком языке, развивать навыки перевода с русского языка на немецкий язык, использовать краеведческий материал на уроках немецкого языка, разработать и оформить двуязычный путеводитель «Кострома – туристический объект»</a:t>
            </a:r>
          </a:p>
          <a:p>
            <a:pPr lvl="0"/>
            <a:r>
              <a:rPr lang="ru-RU" sz="1600" b="1" dirty="0" smtClean="0">
                <a:solidFill>
                  <a:schemeClr val="accent3">
                    <a:lumMod val="50000"/>
                  </a:schemeClr>
                </a:solidFill>
              </a:rPr>
              <a:t>Задачи проекта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: научить добывать информацию различными способами,</a:t>
            </a:r>
            <a:r>
              <a:rPr lang="en-US" sz="1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научить анализировать и обобщать собранную информацию, научить строить монологическое высказывание, научить работать со словарем, развивать интерес к языку, воспитывать любовь к родному краю, к истории города</a:t>
            </a:r>
          </a:p>
          <a:p>
            <a:pPr lvl="0"/>
            <a:r>
              <a:rPr lang="ru-RU" sz="1600" dirty="0" smtClean="0">
                <a:solidFill>
                  <a:schemeClr val="accent3">
                    <a:lumMod val="50000"/>
                  </a:schemeClr>
                </a:solidFill>
              </a:rPr>
              <a:t>Необходимое оборудование: видеофильм, компьютер, DVD-плеер, словари, справочники, интернет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 </a:t>
            </a:r>
          </a:p>
          <a:p>
            <a:pPr lvl="0"/>
            <a:endParaRPr lang="ru-RU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260648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ОГБОУ СПО «КЭТ им. Ф.В Чижова»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620689"/>
            <a:ext cx="7776864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r"/>
            <a:r>
              <a:rPr lang="en-US" dirty="0" smtClean="0"/>
              <a:t>Week-end in Kostroma!</a:t>
            </a:r>
          </a:p>
          <a:p>
            <a:pPr algn="r"/>
            <a:r>
              <a:rPr lang="en-US" dirty="0" err="1" smtClean="0"/>
              <a:t>Wochenende</a:t>
            </a:r>
            <a:r>
              <a:rPr lang="en-US" dirty="0" smtClean="0"/>
              <a:t> in Kostroma!</a:t>
            </a:r>
          </a:p>
          <a:p>
            <a:pPr algn="r"/>
            <a:r>
              <a:rPr lang="en-US" dirty="0" smtClean="0"/>
              <a:t>Kostroma –</a:t>
            </a:r>
            <a:r>
              <a:rPr lang="en-US" dirty="0" err="1" smtClean="0"/>
              <a:t>Reisefūhrer</a:t>
            </a:r>
            <a:r>
              <a:rPr lang="en-US" dirty="0" smtClean="0"/>
              <a:t>! </a:t>
            </a:r>
          </a:p>
          <a:p>
            <a:pPr algn="ctr"/>
            <a:endParaRPr lang="en-US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>
              <a:spcBef>
                <a:spcPct val="0"/>
              </a:spcBef>
            </a:pPr>
            <a:r>
              <a:rPr lang="ru-RU" sz="2600" dirty="0" smtClean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Презентация</a:t>
            </a:r>
          </a:p>
          <a:p>
            <a:pPr algn="ctr">
              <a:spcBef>
                <a:spcPct val="0"/>
              </a:spcBef>
            </a:pPr>
            <a:r>
              <a:rPr lang="ru-RU" sz="2600" dirty="0" smtClean="0">
                <a:solidFill>
                  <a:schemeClr val="accent3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Проекта «Путеводитель по Костроме для иностранных туристов»</a:t>
            </a:r>
          </a:p>
          <a:p>
            <a:pPr algn="ctr"/>
            <a:endParaRPr lang="ru-RU" sz="2400" dirty="0"/>
          </a:p>
          <a:p>
            <a:pPr algn="ctr"/>
            <a:endParaRPr lang="ru-RU" sz="2400" dirty="0" smtClean="0"/>
          </a:p>
          <a:p>
            <a:pPr algn="r"/>
            <a:r>
              <a:rPr lang="ru-RU" dirty="0" smtClean="0"/>
              <a:t>Выполнили:</a:t>
            </a:r>
          </a:p>
          <a:p>
            <a:pPr algn="r"/>
            <a:r>
              <a:rPr lang="ru-RU" dirty="0"/>
              <a:t>с</a:t>
            </a:r>
            <a:r>
              <a:rPr lang="ru-RU" dirty="0" smtClean="0"/>
              <a:t>туденты группы 2-1 ЭТО</a:t>
            </a:r>
          </a:p>
          <a:p>
            <a:pPr algn="r"/>
            <a:r>
              <a:rPr lang="ru-RU" dirty="0" smtClean="0"/>
              <a:t>Николаев Н. Булыгин А. Бычков А.</a:t>
            </a:r>
          </a:p>
          <a:p>
            <a:pPr algn="r"/>
            <a:r>
              <a:rPr lang="ru-RU" dirty="0" smtClean="0"/>
              <a:t>Парфенов А. Сысоев А.</a:t>
            </a:r>
          </a:p>
          <a:p>
            <a:pPr algn="r"/>
            <a:r>
              <a:rPr lang="ru-RU" dirty="0" smtClean="0"/>
              <a:t>Преподаватель:</a:t>
            </a:r>
          </a:p>
          <a:p>
            <a:pPr algn="r"/>
            <a:r>
              <a:rPr lang="ru-RU" dirty="0" err="1" smtClean="0"/>
              <a:t>Ченегина</a:t>
            </a:r>
            <a:r>
              <a:rPr lang="ru-RU" dirty="0" smtClean="0"/>
              <a:t> Е.А.</a:t>
            </a:r>
          </a:p>
          <a:p>
            <a:pPr algn="r"/>
            <a:endParaRPr lang="ru-RU" dirty="0" smtClean="0"/>
          </a:p>
          <a:p>
            <a:pPr algn="r"/>
            <a:endParaRPr lang="ru-RU" dirty="0" smtClean="0"/>
          </a:p>
          <a:p>
            <a:pPr algn="r"/>
            <a:endParaRPr lang="en-US" dirty="0" smtClean="0"/>
          </a:p>
          <a:p>
            <a:pPr algn="ctr"/>
            <a:endParaRPr lang="en-US" dirty="0" smtClean="0"/>
          </a:p>
          <a:p>
            <a:pPr algn="r"/>
            <a:r>
              <a:rPr lang="en-US" dirty="0" smtClean="0"/>
              <a:t> </a:t>
            </a:r>
            <a:endParaRPr lang="en-US" dirty="0"/>
          </a:p>
          <a:p>
            <a:pPr algn="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Oval 2"/>
          <p:cNvSpPr>
            <a:spLocks noChangeArrowheads="1"/>
          </p:cNvSpPr>
          <p:nvPr/>
        </p:nvSpPr>
        <p:spPr bwMode="auto">
          <a:xfrm>
            <a:off x="2195513" y="333375"/>
            <a:ext cx="4392612" cy="6191250"/>
          </a:xfrm>
          <a:prstGeom prst="ellipse">
            <a:avLst/>
          </a:prstGeom>
          <a:solidFill>
            <a:srgbClr val="92CCDA"/>
          </a:solidFill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43213" y="2205038"/>
            <a:ext cx="316865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/>
              <a:t>К числу современных образовательных технологий можно отнести: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5148263" y="692150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Технологию дистанционного обучения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539750" y="692150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модульно-рейтингового обучения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79388" y="1484313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проектной деятельности</a:t>
            </a:r>
          </a:p>
        </p:txBody>
      </p:sp>
      <p:sp>
        <p:nvSpPr>
          <p:cNvPr id="19467" name="Text Box 11"/>
          <p:cNvSpPr txBox="1">
            <a:spLocks noChangeArrowheads="1"/>
          </p:cNvSpPr>
          <p:nvPr/>
        </p:nvSpPr>
        <p:spPr bwMode="auto">
          <a:xfrm>
            <a:off x="0" y="2276475"/>
            <a:ext cx="2771775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научно-исследовательской деятельности</a:t>
            </a:r>
          </a:p>
        </p:txBody>
      </p:sp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0" y="3213100"/>
            <a:ext cx="27368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решения изобретательских задач (ТРИЗ)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0" y="4221163"/>
            <a:ext cx="2736850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Информационно-коммуникационные технологии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0" y="5157788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проблемного обучения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250825" y="5949950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Технологию развития «критического мышления»</a:t>
            </a: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5724525" y="1412875"/>
            <a:ext cx="3095625" cy="1139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Технологию использования в</a:t>
            </a:r>
            <a:r>
              <a:rPr lang="ru-RU" sz="2000"/>
              <a:t> </a:t>
            </a:r>
            <a:r>
              <a:rPr lang="ru-RU" sz="1600"/>
              <a:t>обучении игровых методов: ролевых, деловых и других видов обучающих игр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5867400" y="2781300"/>
            <a:ext cx="30956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Кейс-технологии</a:t>
            </a:r>
          </a:p>
        </p:txBody>
      </p:sp>
      <p:sp>
        <p:nvSpPr>
          <p:cNvPr id="19469" name="Text Box 13"/>
          <p:cNvSpPr txBox="1">
            <a:spLocks noChangeArrowheads="1"/>
          </p:cNvSpPr>
          <p:nvPr/>
        </p:nvSpPr>
        <p:spPr bwMode="auto">
          <a:xfrm>
            <a:off x="6048375" y="3357563"/>
            <a:ext cx="3095625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Обучение в сотрудничестве (командная, групповая работа)</a:t>
            </a:r>
          </a:p>
        </p:txBody>
      </p:sp>
      <p:sp>
        <p:nvSpPr>
          <p:cNvPr id="19471" name="Text Box 15"/>
          <p:cNvSpPr txBox="1">
            <a:spLocks noChangeArrowheads="1"/>
          </p:cNvSpPr>
          <p:nvPr/>
        </p:nvSpPr>
        <p:spPr bwMode="auto">
          <a:xfrm>
            <a:off x="5795963" y="4508500"/>
            <a:ext cx="3095625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Технологию «дебаты»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580063" y="5157788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рефлексивного обучения</a:t>
            </a:r>
          </a:p>
        </p:txBody>
      </p:sp>
      <p:sp>
        <p:nvSpPr>
          <p:cNvPr id="19473" name="Text Box 17"/>
          <p:cNvSpPr txBox="1">
            <a:spLocks noChangeArrowheads="1"/>
          </p:cNvSpPr>
          <p:nvPr/>
        </p:nvSpPr>
        <p:spPr bwMode="auto">
          <a:xfrm>
            <a:off x="5219700" y="5949950"/>
            <a:ext cx="3095625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/>
              <a:t>Технологии контекстного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Технологии проектной деятельности</a:t>
            </a:r>
          </a:p>
          <a:p>
            <a:r>
              <a:rPr lang="ru-RU" dirty="0"/>
              <a:t>Технология развития «критического мышления»</a:t>
            </a:r>
          </a:p>
          <a:p>
            <a:r>
              <a:rPr lang="ru-RU" dirty="0"/>
              <a:t>Обучение в </a:t>
            </a:r>
            <a:r>
              <a:rPr lang="ru-RU" dirty="0" smtClean="0"/>
              <a:t>сотрудничестве или общественный смотр знаний </a:t>
            </a:r>
            <a:r>
              <a:rPr lang="ru-RU" dirty="0"/>
              <a:t>(командная, групповая работа)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1403648" y="188640"/>
            <a:ext cx="7498080" cy="1143000"/>
          </a:xfrm>
        </p:spPr>
        <p:txBody>
          <a:bodyPr>
            <a:noAutofit/>
          </a:bodyPr>
          <a:lstStyle/>
          <a:p>
            <a:r>
              <a:rPr lang="ru-RU" sz="3800" dirty="0">
                <a:solidFill>
                  <a:schemeClr val="accent3"/>
                </a:solidFill>
              </a:rPr>
              <a:t>Технологическая карта урока французского языка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ru-RU" sz="1800" dirty="0"/>
              <a:t>Тема: Франция. Французские писатели</a:t>
            </a:r>
          </a:p>
          <a:p>
            <a:r>
              <a:rPr lang="ru-RU" sz="1800" dirty="0"/>
              <a:t>Цель: повышать уровень критического мышления;</a:t>
            </a:r>
          </a:p>
          <a:p>
            <a:pPr>
              <a:buFont typeface="Wingdings" pitchFamily="2" charset="2"/>
              <a:buNone/>
            </a:pPr>
            <a:r>
              <a:rPr lang="ru-RU" sz="1800" dirty="0"/>
              <a:t>               обучить навыкам чтения текста;</a:t>
            </a:r>
          </a:p>
          <a:p>
            <a:pPr>
              <a:buFont typeface="Wingdings" pitchFamily="2" charset="2"/>
              <a:buNone/>
            </a:pPr>
            <a:r>
              <a:rPr lang="ru-RU" sz="1800" dirty="0"/>
              <a:t>               развивать умения анализировать информацию;</a:t>
            </a:r>
          </a:p>
          <a:p>
            <a:pPr>
              <a:buFont typeface="Wingdings" pitchFamily="2" charset="2"/>
              <a:buNone/>
            </a:pPr>
            <a:r>
              <a:rPr lang="ru-RU" sz="1800" dirty="0"/>
              <a:t>               совершенствовать навыки лексической сочетаемости;</a:t>
            </a:r>
          </a:p>
          <a:p>
            <a:pPr>
              <a:buFont typeface="Wingdings" pitchFamily="2" charset="2"/>
              <a:buNone/>
            </a:pPr>
            <a:r>
              <a:rPr lang="ru-RU" sz="1800" dirty="0"/>
              <a:t>               воспитывать речевую культуру</a:t>
            </a:r>
          </a:p>
          <a:p>
            <a:r>
              <a:rPr lang="ru-RU" sz="1800" dirty="0"/>
              <a:t>Тип занятия: изучение нового материала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749" name="Group 101"/>
          <p:cNvGraphicFramePr>
            <a:graphicFrameLocks noGrp="1"/>
          </p:cNvGraphicFramePr>
          <p:nvPr>
            <p:ph type="tbl" idx="1"/>
          </p:nvPr>
        </p:nvGraphicFramePr>
        <p:xfrm>
          <a:off x="323850" y="333375"/>
          <a:ext cx="8424863" cy="6191252"/>
        </p:xfrm>
        <a:graphic>
          <a:graphicData uri="http://schemas.openxmlformats.org/drawingml/2006/table">
            <a:tbl>
              <a:tblPr/>
              <a:tblGrid>
                <a:gridCol w="1152525"/>
                <a:gridCol w="1511300"/>
                <a:gridCol w="865188"/>
                <a:gridCol w="1871662"/>
                <a:gridCol w="1871663"/>
                <a:gridCol w="1152525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Этап занятия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Шаги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Деятельность преподавателя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Деятельность студента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Режим работы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 Начало урока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Оргмомент. Введение в атмосферу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Приветствует. Создание предпосылок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Приветствуют. Слушают. Отвечают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Фронтальная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8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2.Введение в тему «Вызов»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Целеполагание, создание мотивации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Знакомит с целями, вопросы задает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Слушают. Отвечают на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Фронтальная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3.Стадия «Осмысления»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Осмысление в процессе чтения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 доске ключевые слова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Фантазируют. Придумывают свое содержание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Парная.индивидуальная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4.Рефлексия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Возвращение к ключевым словам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Совпадает рассказ с прочитанным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Читают. Сравнивают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Работа по цепочке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5.Презентация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Контроль знания текста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Задает вопросы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Отвечают письменно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Индивидуальная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9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6.Завершение урока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Оценивание. Домашнее задание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мин.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Собирает работы. Объясняет д/з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Слушают. Записывают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Индивидуальная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Rectangle 7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543800" cy="1295400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accent3"/>
                </a:solidFill>
              </a:rPr>
              <a:t>Технологическая карта урока с применением технологии «общественный смотр знаний»</a:t>
            </a:r>
          </a:p>
        </p:txBody>
      </p:sp>
      <p:graphicFrame>
        <p:nvGraphicFramePr>
          <p:cNvPr id="48135" name="Group 7"/>
          <p:cNvGraphicFramePr>
            <a:graphicFrameLocks noGrp="1"/>
          </p:cNvGraphicFramePr>
          <p:nvPr>
            <p:ph type="tbl" idx="1"/>
          </p:nvPr>
        </p:nvGraphicFramePr>
        <p:xfrm>
          <a:off x="468313" y="2781300"/>
          <a:ext cx="8229600" cy="3604896"/>
        </p:xfrm>
        <a:graphic>
          <a:graphicData uri="http://schemas.openxmlformats.org/drawingml/2006/table">
            <a:tbl>
              <a:tblPr/>
              <a:tblGrid>
                <a:gridCol w="358775"/>
                <a:gridCol w="1223962"/>
                <a:gridCol w="1296988"/>
                <a:gridCol w="2606675"/>
                <a:gridCol w="2001837"/>
                <a:gridCol w="741363"/>
              </a:tblGrid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Этап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Цель этапа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Деятельность преподавателя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Деятельность студентов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Время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мин)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Начало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Оргмомент. Введение в атмосферу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Приветствует. Активизирует на работу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Приветствуют. Настраиваются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Введение в тему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Целеполагание. Создание мотивации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Объясняет цели. Акцентирует внимание на необычность занятия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Слушают. Представляют команды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Выполнение практических заданий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Проверить речевые умения и навыки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Объясняет задания. Контролирует выполнение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Слушают. Выполняют. Представляют результаты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Рефлексия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Подвести итоги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Анализирует работу команд. Подводит итоги урока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Анализируют работу свою и команды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sz="1500" dirty="0"/>
              <a:t>Цель: обобщить и активизировать знания по теме</a:t>
            </a:r>
          </a:p>
          <a:p>
            <a:r>
              <a:rPr lang="ru-RU" sz="1500" dirty="0"/>
              <a:t>Задачи: проверить усвоение лексического материала по теме, развивать основные лексические умения и навыки, воспитывать интерес к иностранному языку и умение работать в команде</a:t>
            </a:r>
          </a:p>
          <a:p>
            <a:endParaRPr lang="ru-RU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59898"/>
            <a:ext cx="8155632" cy="1052878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Что такое проект?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409921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Обучение на основе проектов – это модель обучения, отличающаяся от традиционных уроков, ориентированных на преподавателя, в пользу тщательно спланированного междисциплинарного обучения, которое ориентировано на ученика, на перспективу, и интегрировано с проблемами и опытом реальной жизни.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Основными характеристиками обучения на основе проектов являются следующие: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Актуальность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Междисциплинарный характер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Комплексное решение задач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Мотивирующий характер обучения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Достоверность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Настрой на сотрудничество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Позитивный настрой</a:t>
            </a:r>
          </a:p>
          <a:p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93610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Цель работы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600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Использовать краеведческий материал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Создать ситуацию новизны, обеспечивающей устойчивый интерес к овладению немецким языком и историей своего края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Подготовить сообщения на немецком языке, основанном на краеведческом материале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Разработать и оформить двуязычный путеводитель по Костроме</a:t>
            </a:r>
          </a:p>
          <a:p>
            <a:pPr>
              <a:buFont typeface="Wingdings" pitchFamily="2" charset="2"/>
              <a:buChar char="Ø"/>
            </a:pP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12776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Этапы работы над проектом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400800" cy="338437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Определить объекты, имеющие культурное, историческое значение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Отбор и подготовка справочного материала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Перевод материала на немецкий язык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Оформление путеводителя «Кострома – туристический объект»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</a:rPr>
              <a:t>Защита проекта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1F071D-A751-4715-BE4A-CDDEC1F0E2CC}"/>
</file>

<file path=customXml/itemProps2.xml><?xml version="1.0" encoding="utf-8"?>
<ds:datastoreItem xmlns:ds="http://schemas.openxmlformats.org/officeDocument/2006/customXml" ds:itemID="{00DE1973-753A-4941-BB72-A65CC9C40CBD}"/>
</file>

<file path=customXml/itemProps3.xml><?xml version="1.0" encoding="utf-8"?>
<ds:datastoreItem xmlns:ds="http://schemas.openxmlformats.org/officeDocument/2006/customXml" ds:itemID="{4D5309F7-3557-414F-9EFE-5B1E93216FAE}"/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</TotalTime>
  <Words>784</Words>
  <Application>Microsoft Office PowerPoint</Application>
  <PresentationFormat>Экран (4:3)</PresentationFormat>
  <Paragraphs>164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Применение современных образовательных технологий на уроках иностранного языка</vt:lpstr>
      <vt:lpstr>Слайд 2</vt:lpstr>
      <vt:lpstr>Слайд 3</vt:lpstr>
      <vt:lpstr>Технологическая карта урока французского языка</vt:lpstr>
      <vt:lpstr>Слайд 5</vt:lpstr>
      <vt:lpstr>Технологическая карта урока с применением технологии «общественный смотр знаний»</vt:lpstr>
      <vt:lpstr>Что такое проект?</vt:lpstr>
      <vt:lpstr>Цель работы</vt:lpstr>
      <vt:lpstr>Этапы работы над проектом</vt:lpstr>
      <vt:lpstr>Методический паспорт проекта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современных образовательных технологий на уроках иностранного языка</dc:title>
  <dc:creator>Дом</dc:creator>
  <cp:lastModifiedBy>Дом</cp:lastModifiedBy>
  <cp:revision>5</cp:revision>
  <dcterms:created xsi:type="dcterms:W3CDTF">2019-03-04T13:01:44Z</dcterms:created>
  <dcterms:modified xsi:type="dcterms:W3CDTF">2019-03-23T12:23:53Z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