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C59F7B45-7634-47D7-A417-3D2C277C7142}" type="datetimeFigureOut">
              <a:rPr lang="ru-RU" smtClean="0"/>
              <a:pPr/>
              <a:t>20.03.2019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9C7C8D4-E988-4736-9EAB-3EDCD8925BD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9F7B45-7634-47D7-A417-3D2C277C7142}" type="datetimeFigureOut">
              <a:rPr lang="ru-RU" smtClean="0"/>
              <a:pPr/>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C7C8D4-E988-4736-9EAB-3EDCD8925B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9F7B45-7634-47D7-A417-3D2C277C7142}" type="datetimeFigureOut">
              <a:rPr lang="ru-RU" smtClean="0"/>
              <a:pPr/>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C7C8D4-E988-4736-9EAB-3EDCD8925B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C59F7B45-7634-47D7-A417-3D2C277C7142}" type="datetimeFigureOut">
              <a:rPr lang="ru-RU" smtClean="0"/>
              <a:pPr/>
              <a:t>20.03.2019</a:t>
            </a:fld>
            <a:endParaRPr lang="ru-RU"/>
          </a:p>
        </p:txBody>
      </p:sp>
      <p:sp>
        <p:nvSpPr>
          <p:cNvPr id="9" name="Номер слайда 8"/>
          <p:cNvSpPr>
            <a:spLocks noGrp="1"/>
          </p:cNvSpPr>
          <p:nvPr>
            <p:ph type="sldNum" sz="quarter" idx="15"/>
          </p:nvPr>
        </p:nvSpPr>
        <p:spPr/>
        <p:txBody>
          <a:bodyPr rtlCol="0"/>
          <a:lstStyle/>
          <a:p>
            <a:fld id="{49C7C8D4-E988-4736-9EAB-3EDCD8925BD7}"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C59F7B45-7634-47D7-A417-3D2C277C7142}" type="datetimeFigureOut">
              <a:rPr lang="ru-RU" smtClean="0"/>
              <a:pPr/>
              <a:t>20.03.2019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9C7C8D4-E988-4736-9EAB-3EDCD8925BD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59F7B45-7634-47D7-A417-3D2C277C7142}" type="datetimeFigureOut">
              <a:rPr lang="ru-RU" smtClean="0"/>
              <a:pPr/>
              <a:t>20.03.2019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C7C8D4-E988-4736-9EAB-3EDCD8925BD7}"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59F7B45-7634-47D7-A417-3D2C277C7142}" type="datetimeFigureOut">
              <a:rPr lang="ru-RU" smtClean="0"/>
              <a:pPr/>
              <a:t>20.03.2019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C7C8D4-E988-4736-9EAB-3EDCD8925BD7}"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C59F7B45-7634-47D7-A417-3D2C277C7142}" type="datetimeFigureOut">
              <a:rPr lang="ru-RU" smtClean="0"/>
              <a:pPr/>
              <a:t>20.03.2019</a:t>
            </a:fld>
            <a:endParaRPr lang="ru-RU"/>
          </a:p>
        </p:txBody>
      </p:sp>
      <p:sp>
        <p:nvSpPr>
          <p:cNvPr id="7" name="Номер слайда 6"/>
          <p:cNvSpPr>
            <a:spLocks noGrp="1"/>
          </p:cNvSpPr>
          <p:nvPr>
            <p:ph type="sldNum" sz="quarter" idx="11"/>
          </p:nvPr>
        </p:nvSpPr>
        <p:spPr/>
        <p:txBody>
          <a:bodyPr rtlCol="0"/>
          <a:lstStyle/>
          <a:p>
            <a:fld id="{49C7C8D4-E988-4736-9EAB-3EDCD8925BD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9F7B45-7634-47D7-A417-3D2C277C7142}" type="datetimeFigureOut">
              <a:rPr lang="ru-RU" smtClean="0"/>
              <a:pPr/>
              <a:t>20.03.2019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C7C8D4-E988-4736-9EAB-3EDCD8925B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C59F7B45-7634-47D7-A417-3D2C277C7142}" type="datetimeFigureOut">
              <a:rPr lang="ru-RU" smtClean="0"/>
              <a:pPr/>
              <a:t>20.03.2019</a:t>
            </a:fld>
            <a:endParaRPr lang="ru-RU"/>
          </a:p>
        </p:txBody>
      </p:sp>
      <p:sp>
        <p:nvSpPr>
          <p:cNvPr id="22" name="Номер слайда 21"/>
          <p:cNvSpPr>
            <a:spLocks noGrp="1"/>
          </p:cNvSpPr>
          <p:nvPr>
            <p:ph type="sldNum" sz="quarter" idx="15"/>
          </p:nvPr>
        </p:nvSpPr>
        <p:spPr/>
        <p:txBody>
          <a:bodyPr rtlCol="0"/>
          <a:lstStyle/>
          <a:p>
            <a:fld id="{49C7C8D4-E988-4736-9EAB-3EDCD8925BD7}"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C59F7B45-7634-47D7-A417-3D2C277C7142}" type="datetimeFigureOut">
              <a:rPr lang="ru-RU" smtClean="0"/>
              <a:pPr/>
              <a:t>20.03.2019</a:t>
            </a:fld>
            <a:endParaRPr lang="ru-RU"/>
          </a:p>
        </p:txBody>
      </p:sp>
      <p:sp>
        <p:nvSpPr>
          <p:cNvPr id="18" name="Номер слайда 17"/>
          <p:cNvSpPr>
            <a:spLocks noGrp="1"/>
          </p:cNvSpPr>
          <p:nvPr>
            <p:ph type="sldNum" sz="quarter" idx="11"/>
          </p:nvPr>
        </p:nvSpPr>
        <p:spPr/>
        <p:txBody>
          <a:bodyPr rtlCol="0"/>
          <a:lstStyle/>
          <a:p>
            <a:fld id="{49C7C8D4-E988-4736-9EAB-3EDCD8925BD7}"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59F7B45-7634-47D7-A417-3D2C277C7142}" type="datetimeFigureOut">
              <a:rPr lang="ru-RU" smtClean="0"/>
              <a:pPr/>
              <a:t>20.03.2019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9C7C8D4-E988-4736-9EAB-3EDCD8925BD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476672"/>
            <a:ext cx="7054552" cy="4541890"/>
          </a:xfrm>
        </p:spPr>
        <p:txBody>
          <a:bodyPr>
            <a:normAutofit fontScale="90000"/>
          </a:bodyPr>
          <a:lstStyle/>
          <a:p>
            <a:pPr algn="ctr"/>
            <a:r>
              <a:rPr lang="ru-RU" dirty="0" smtClean="0">
                <a:solidFill>
                  <a:schemeClr val="tx1"/>
                </a:solidFill>
                <a:latin typeface="Times New Roman" pitchFamily="18" charset="0"/>
                <a:cs typeface="Times New Roman" pitchFamily="18" charset="0"/>
              </a:rPr>
              <a:t>О</a:t>
            </a:r>
            <a:r>
              <a:rPr lang="de-DE" dirty="0" err="1" smtClean="0">
                <a:solidFill>
                  <a:schemeClr val="tx1"/>
                </a:solidFill>
                <a:latin typeface="Times New Roman" pitchFamily="18" charset="0"/>
                <a:cs typeface="Times New Roman" pitchFamily="18" charset="0"/>
              </a:rPr>
              <a:t>бластно</a:t>
            </a:r>
            <a:r>
              <a:rPr lang="ru-RU" dirty="0" err="1" smtClean="0">
                <a:solidFill>
                  <a:schemeClr val="tx1"/>
                </a:solidFill>
                <a:latin typeface="Times New Roman" pitchFamily="18" charset="0"/>
                <a:cs typeface="Times New Roman" pitchFamily="18" charset="0"/>
              </a:rPr>
              <a:t>й</a:t>
            </a:r>
            <a:r>
              <a:rPr lang="de-DE" dirty="0" smtClean="0">
                <a:solidFill>
                  <a:schemeClr val="tx1"/>
                </a:solidFill>
                <a:latin typeface="Times New Roman" pitchFamily="18" charset="0"/>
                <a:cs typeface="Times New Roman" pitchFamily="18" charset="0"/>
              </a:rPr>
              <a:t> </a:t>
            </a:r>
            <a:r>
              <a:rPr lang="de-DE" dirty="0" err="1" smtClean="0">
                <a:solidFill>
                  <a:schemeClr val="tx1"/>
                </a:solidFill>
                <a:latin typeface="Times New Roman" pitchFamily="18" charset="0"/>
                <a:cs typeface="Times New Roman" pitchFamily="18" charset="0"/>
              </a:rPr>
              <a:t>методическ</a:t>
            </a:r>
            <a:r>
              <a:rPr lang="ru-RU" dirty="0" err="1" smtClean="0">
                <a:solidFill>
                  <a:schemeClr val="tx1"/>
                </a:solidFill>
                <a:latin typeface="Times New Roman" pitchFamily="18" charset="0"/>
                <a:cs typeface="Times New Roman" pitchFamily="18" charset="0"/>
              </a:rPr>
              <a:t>ий</a:t>
            </a:r>
            <a:r>
              <a:rPr lang="de-DE" dirty="0" smtClean="0">
                <a:solidFill>
                  <a:schemeClr val="tx1"/>
                </a:solidFill>
                <a:latin typeface="Times New Roman" pitchFamily="18" charset="0"/>
                <a:cs typeface="Times New Roman" pitchFamily="18" charset="0"/>
              </a:rPr>
              <a:t> </a:t>
            </a:r>
            <a:r>
              <a:rPr lang="de-DE" dirty="0" err="1" smtClean="0">
                <a:solidFill>
                  <a:schemeClr val="tx1"/>
                </a:solidFill>
                <a:latin typeface="Times New Roman" pitchFamily="18" charset="0"/>
                <a:cs typeface="Times New Roman" pitchFamily="18" charset="0"/>
              </a:rPr>
              <a:t>конкурс</a:t>
            </a:r>
            <a:r>
              <a:rPr lang="de-DE" dirty="0" smtClean="0">
                <a:solidFill>
                  <a:schemeClr val="tx1"/>
                </a:solidFill>
                <a:latin typeface="Times New Roman" pitchFamily="18" charset="0"/>
                <a:cs typeface="Times New Roman" pitchFamily="18" charset="0"/>
              </a:rPr>
              <a:t> </a:t>
            </a:r>
            <a:r>
              <a:rPr lang="de-DE" dirty="0" err="1" smtClean="0">
                <a:solidFill>
                  <a:schemeClr val="tx1"/>
                </a:solidFill>
                <a:latin typeface="Times New Roman" pitchFamily="18" charset="0"/>
                <a:cs typeface="Times New Roman" pitchFamily="18" charset="0"/>
              </a:rPr>
              <a:t>педагогов</a:t>
            </a:r>
            <a:r>
              <a:rPr lang="de-DE" dirty="0" smtClean="0">
                <a:solidFill>
                  <a:schemeClr val="tx1"/>
                </a:solidFill>
                <a:latin typeface="Times New Roman" pitchFamily="18" charset="0"/>
                <a:cs typeface="Times New Roman" pitchFamily="18" charset="0"/>
              </a:rPr>
              <a:t> </a:t>
            </a:r>
            <a:r>
              <a:rPr lang="de-DE" dirty="0" err="1" smtClean="0">
                <a:solidFill>
                  <a:schemeClr val="tx1"/>
                </a:solidFill>
                <a:latin typeface="Times New Roman" pitchFamily="18" charset="0"/>
                <a:cs typeface="Times New Roman" pitchFamily="18" charset="0"/>
              </a:rPr>
              <a:t>образовательных</a:t>
            </a:r>
            <a:r>
              <a:rPr lang="de-DE" dirty="0" smtClean="0">
                <a:solidFill>
                  <a:schemeClr val="tx1"/>
                </a:solidFill>
                <a:latin typeface="Times New Roman" pitchFamily="18" charset="0"/>
                <a:cs typeface="Times New Roman" pitchFamily="18" charset="0"/>
              </a:rPr>
              <a:t> </a:t>
            </a:r>
            <a:r>
              <a:rPr lang="de-DE" dirty="0" err="1" smtClean="0">
                <a:solidFill>
                  <a:schemeClr val="tx1"/>
                </a:solidFill>
                <a:latin typeface="Times New Roman" pitchFamily="18" charset="0"/>
                <a:cs typeface="Times New Roman" pitchFamily="18" charset="0"/>
              </a:rPr>
              <a:t>организаций</a:t>
            </a:r>
            <a:r>
              <a:rPr lang="de-DE"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de-DE" dirty="0" err="1" smtClean="0">
                <a:solidFill>
                  <a:schemeClr val="tx1"/>
                </a:solidFill>
                <a:latin typeface="Times New Roman" pitchFamily="18" charset="0"/>
                <a:cs typeface="Times New Roman" pitchFamily="18" charset="0"/>
              </a:rPr>
              <a:t>Костромской</a:t>
            </a:r>
            <a:r>
              <a:rPr lang="de-DE" dirty="0" smtClean="0">
                <a:solidFill>
                  <a:schemeClr val="tx1"/>
                </a:solidFill>
                <a:latin typeface="Times New Roman" pitchFamily="18" charset="0"/>
                <a:cs typeface="Times New Roman" pitchFamily="18" charset="0"/>
              </a:rPr>
              <a:t> </a:t>
            </a:r>
            <a:r>
              <a:rPr lang="de-DE" dirty="0" err="1" smtClean="0">
                <a:solidFill>
                  <a:schemeClr val="tx1"/>
                </a:solidFill>
                <a:latin typeface="Times New Roman" pitchFamily="18" charset="0"/>
                <a:cs typeface="Times New Roman" pitchFamily="18" charset="0"/>
              </a:rPr>
              <a:t>области</a:t>
            </a: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latin typeface="Gabriola" pitchFamily="82" charset="0"/>
              </a:rPr>
              <a:t> Номинация:  методические разработки по разделу преподаваемого предмета</a:t>
            </a:r>
            <a:br>
              <a:rPr lang="ru-RU" dirty="0" smtClean="0">
                <a:solidFill>
                  <a:schemeClr val="tx1"/>
                </a:solidFill>
                <a:latin typeface="Gabriola" pitchFamily="82" charset="0"/>
              </a:rPr>
            </a:br>
            <a:r>
              <a:rPr lang="ru-RU" dirty="0" smtClean="0"/>
              <a:t/>
            </a:r>
            <a:br>
              <a:rPr lang="ru-RU" dirty="0" smtClean="0"/>
            </a:br>
            <a:r>
              <a:rPr lang="ru-RU" dirty="0" smtClean="0"/>
              <a:t> </a:t>
            </a:r>
            <a:br>
              <a:rPr lang="ru-RU" dirty="0" smtClean="0"/>
            </a:br>
            <a:endParaRPr lang="ru-RU" dirty="0"/>
          </a:p>
        </p:txBody>
      </p:sp>
      <p:sp>
        <p:nvSpPr>
          <p:cNvPr id="3" name="Подзаголовок 2"/>
          <p:cNvSpPr>
            <a:spLocks noGrp="1"/>
          </p:cNvSpPr>
          <p:nvPr>
            <p:ph type="subTitle" idx="1"/>
          </p:nvPr>
        </p:nvSpPr>
        <p:spPr>
          <a:xfrm>
            <a:off x="1475656" y="3933056"/>
            <a:ext cx="6982544" cy="2441866"/>
          </a:xfrm>
        </p:spPr>
        <p:txBody>
          <a:bodyPr>
            <a:normAutofit lnSpcReduction="10000"/>
          </a:bodyPr>
          <a:lstStyle/>
          <a:p>
            <a:pPr algn="ctr"/>
            <a:r>
              <a:rPr lang="ru-RU" sz="2000" dirty="0" smtClean="0">
                <a:solidFill>
                  <a:schemeClr val="accent2">
                    <a:lumMod val="75000"/>
                  </a:schemeClr>
                </a:solidFill>
                <a:latin typeface="Times New Roman" pitchFamily="18" charset="0"/>
                <a:cs typeface="Times New Roman" pitchFamily="18" charset="0"/>
              </a:rPr>
              <a:t>Создание образовательного ресурса по английскому языку с использованием возможностей сайта </a:t>
            </a:r>
          </a:p>
          <a:p>
            <a:pPr algn="ctr"/>
            <a:r>
              <a:rPr lang="ru-RU" sz="2000" dirty="0" smtClean="0">
                <a:solidFill>
                  <a:schemeClr val="accent2">
                    <a:lumMod val="75000"/>
                  </a:schemeClr>
                </a:solidFill>
                <a:latin typeface="Times New Roman" pitchFamily="18" charset="0"/>
                <a:cs typeface="Times New Roman" pitchFamily="18" charset="0"/>
              </a:rPr>
              <a:t>WorldSkills </a:t>
            </a:r>
            <a:r>
              <a:rPr lang="ru-RU" sz="2000" dirty="0" err="1" smtClean="0">
                <a:solidFill>
                  <a:schemeClr val="accent2">
                    <a:lumMod val="75000"/>
                  </a:schemeClr>
                </a:solidFill>
                <a:latin typeface="Times New Roman" pitchFamily="18" charset="0"/>
                <a:cs typeface="Times New Roman" pitchFamily="18" charset="0"/>
              </a:rPr>
              <a:t>International</a:t>
            </a:r>
            <a:r>
              <a:rPr lang="ru-RU" sz="2000" dirty="0" smtClean="0">
                <a:solidFill>
                  <a:schemeClr val="accent2">
                    <a:lumMod val="75000"/>
                  </a:schemeClr>
                </a:solidFill>
                <a:latin typeface="Times New Roman" pitchFamily="18" charset="0"/>
                <a:cs typeface="Times New Roman" pitchFamily="18" charset="0"/>
              </a:rPr>
              <a:t> </a:t>
            </a:r>
          </a:p>
          <a:p>
            <a:pPr algn="ctr"/>
            <a:r>
              <a:rPr lang="ru-RU" sz="2000" dirty="0" smtClean="0">
                <a:solidFill>
                  <a:schemeClr val="accent2">
                    <a:lumMod val="75000"/>
                  </a:schemeClr>
                </a:solidFill>
                <a:latin typeface="Times New Roman" pitchFamily="18" charset="0"/>
                <a:cs typeface="Times New Roman" pitchFamily="18" charset="0"/>
              </a:rPr>
              <a:t>для  специальности ТОП-50</a:t>
            </a:r>
          </a:p>
          <a:p>
            <a:pPr algn="ctr"/>
            <a:r>
              <a:rPr lang="ru-RU" sz="2000" dirty="0" smtClean="0">
                <a:solidFill>
                  <a:schemeClr val="accent2">
                    <a:lumMod val="75000"/>
                  </a:schemeClr>
                </a:solidFill>
                <a:latin typeface="Times New Roman" pitchFamily="18" charset="0"/>
                <a:cs typeface="Times New Roman" pitchFamily="18" charset="0"/>
              </a:rPr>
              <a:t> 43.02.13 Технология парикмахерского искусства</a:t>
            </a:r>
            <a:r>
              <a:rPr lang="ru-RU" sz="2000" i="1" dirty="0" smtClean="0">
                <a:solidFill>
                  <a:schemeClr val="accent2">
                    <a:lumMod val="75000"/>
                  </a:schemeClr>
                </a:solidFill>
                <a:latin typeface="Times New Roman" pitchFamily="18" charset="0"/>
                <a:cs typeface="Times New Roman" pitchFamily="18" charset="0"/>
              </a:rPr>
              <a:t>.</a:t>
            </a:r>
            <a:r>
              <a:rPr lang="ru-RU" sz="2000" dirty="0" smtClean="0">
                <a:solidFill>
                  <a:schemeClr val="accent2">
                    <a:lumMod val="75000"/>
                  </a:schemeClr>
                </a:solidFill>
                <a:latin typeface="Times New Roman" pitchFamily="18" charset="0"/>
                <a:cs typeface="Times New Roman" pitchFamily="18" charset="0"/>
              </a:rPr>
              <a:t> </a:t>
            </a:r>
          </a:p>
          <a:p>
            <a:pPr algn="ctr"/>
            <a:r>
              <a:rPr lang="ru-RU" i="1" dirty="0" smtClean="0">
                <a:solidFill>
                  <a:schemeClr val="tx1"/>
                </a:solidFill>
                <a:latin typeface="Times New Roman" panose="02020603050405020304" pitchFamily="18" charset="0"/>
                <a:cs typeface="Times New Roman" panose="02020603050405020304" pitchFamily="18" charset="0"/>
              </a:rPr>
              <a:t>автор: Курицына Ирина Юрьевна, </a:t>
            </a:r>
            <a:br>
              <a:rPr lang="ru-RU" i="1" dirty="0" smtClean="0">
                <a:solidFill>
                  <a:schemeClr val="tx1"/>
                </a:solidFill>
                <a:latin typeface="Times New Roman" panose="02020603050405020304" pitchFamily="18" charset="0"/>
                <a:cs typeface="Times New Roman" panose="02020603050405020304" pitchFamily="18" charset="0"/>
              </a:rPr>
            </a:br>
            <a:r>
              <a:rPr lang="ru-RU" i="1" dirty="0" smtClean="0">
                <a:solidFill>
                  <a:schemeClr val="tx1"/>
                </a:solidFill>
                <a:latin typeface="Times New Roman" panose="02020603050405020304" pitchFamily="18" charset="0"/>
                <a:cs typeface="Times New Roman" panose="02020603050405020304" pitchFamily="18" charset="0"/>
              </a:rPr>
              <a:t>преподаватель иностранного языка</a:t>
            </a:r>
            <a:endParaRPr lang="ru-RU" dirty="0" smtClean="0">
              <a:solidFill>
                <a:schemeClr val="accent2">
                  <a:lumMod val="7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b="1" i="1" dirty="0" smtClean="0">
                <a:solidFill>
                  <a:schemeClr val="tx1"/>
                </a:solidFill>
                <a:latin typeface="Times New Roman" pitchFamily="18" charset="0"/>
                <a:cs typeface="Times New Roman" pitchFamily="18" charset="0"/>
              </a:rPr>
              <a:t>Шестое задание –</a:t>
            </a:r>
            <a:r>
              <a:rPr lang="ru-RU" sz="1400" b="1"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Прослушивание</a:t>
            </a:r>
            <a:r>
              <a:rPr lang="ru-RU" sz="1400" b="1"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сообщения о компетенции «Парикмахер». с целью определения, какие из приведенных утверждений А1 - А7 соответствуют содержанию текста (1 - </a:t>
            </a:r>
            <a:r>
              <a:rPr lang="en-US" sz="1400" dirty="0" smtClean="0">
                <a:solidFill>
                  <a:schemeClr val="tx1"/>
                </a:solidFill>
                <a:latin typeface="Times New Roman" pitchFamily="18" charset="0"/>
                <a:cs typeface="Times New Roman" pitchFamily="18" charset="0"/>
              </a:rPr>
              <a:t>True</a:t>
            </a:r>
            <a:r>
              <a:rPr lang="ru-RU" sz="1400" dirty="0" smtClean="0">
                <a:solidFill>
                  <a:schemeClr val="tx1"/>
                </a:solidFill>
                <a:latin typeface="Times New Roman" pitchFamily="18" charset="0"/>
                <a:cs typeface="Times New Roman" pitchFamily="18" charset="0"/>
              </a:rPr>
              <a:t>), какие не соответствуют (2 - </a:t>
            </a:r>
            <a:r>
              <a:rPr lang="en-US" sz="1400" dirty="0" smtClean="0">
                <a:solidFill>
                  <a:schemeClr val="tx1"/>
                </a:solidFill>
                <a:latin typeface="Times New Roman" pitchFamily="18" charset="0"/>
                <a:cs typeface="Times New Roman" pitchFamily="18" charset="0"/>
              </a:rPr>
              <a:t>False</a:t>
            </a:r>
            <a:r>
              <a:rPr lang="ru-RU" sz="1400" dirty="0" smtClean="0">
                <a:solidFill>
                  <a:schemeClr val="tx1"/>
                </a:solidFill>
                <a:latin typeface="Times New Roman" pitchFamily="18" charset="0"/>
                <a:cs typeface="Times New Roman" pitchFamily="18" charset="0"/>
              </a:rPr>
              <a:t>) и о чем в тексте не сказано, то есть на основании текста нельзя дать ни положительного, ни отрицательного ответа (3 - </a:t>
            </a:r>
            <a:r>
              <a:rPr lang="en-US" sz="1400" dirty="0" smtClean="0">
                <a:solidFill>
                  <a:schemeClr val="tx1"/>
                </a:solidFill>
                <a:latin typeface="Times New Roman" pitchFamily="18" charset="0"/>
                <a:cs typeface="Times New Roman" pitchFamily="18" charset="0"/>
              </a:rPr>
              <a:t>Not stated</a:t>
            </a:r>
            <a:r>
              <a:rPr lang="ru-RU" sz="1400" dirty="0" smtClean="0">
                <a:solidFill>
                  <a:schemeClr val="tx1"/>
                </a:solidFill>
                <a:latin typeface="Times New Roman" pitchFamily="18" charset="0"/>
                <a:cs typeface="Times New Roman" pitchFamily="18" charset="0"/>
              </a:rPr>
              <a:t>). Необходимо обозначить номер выбранного варианта ответа. </a:t>
            </a:r>
            <a:endParaRPr lang="ru-RU" sz="1400" dirty="0">
              <a:solidFill>
                <a:schemeClr val="tx1"/>
              </a:solidFill>
              <a:latin typeface="Times New Roman" pitchFamily="18" charset="0"/>
              <a:cs typeface="Times New Roman" pitchFamily="18" charset="0"/>
            </a:endParaRPr>
          </a:p>
        </p:txBody>
      </p:sp>
      <p:pic>
        <p:nvPicPr>
          <p:cNvPr id="4" name="Picture"/>
          <p:cNvPicPr>
            <a:picLocks noGrp="1"/>
          </p:cNvPicPr>
          <p:nvPr>
            <p:ph sz="quarter" idx="1"/>
          </p:nvPr>
        </p:nvPicPr>
        <p:blipFill>
          <a:blip r:embed="rId2" cstate="print"/>
          <a:stretch>
            <a:fillRect/>
          </a:stretch>
        </p:blipFill>
        <p:spPr bwMode="auto">
          <a:xfrm>
            <a:off x="457200" y="1556793"/>
            <a:ext cx="7467600" cy="2664296"/>
          </a:xfrm>
          <a:prstGeom prst="rect">
            <a:avLst/>
          </a:prstGeom>
          <a:noFill/>
          <a:ln w="9525">
            <a:noFill/>
            <a:miter lim="800000"/>
            <a:headEnd/>
            <a:tailEnd/>
          </a:ln>
        </p:spPr>
      </p:pic>
      <p:sp>
        <p:nvSpPr>
          <p:cNvPr id="7" name="Прямоугольник 6"/>
          <p:cNvSpPr/>
          <p:nvPr/>
        </p:nvSpPr>
        <p:spPr>
          <a:xfrm>
            <a:off x="683568" y="4437113"/>
            <a:ext cx="6174432" cy="1938992"/>
          </a:xfrm>
          <a:prstGeom prst="rect">
            <a:avLst/>
          </a:prstGeom>
        </p:spPr>
        <p:txBody>
          <a:bodyPr wrap="square">
            <a:spAutoFit/>
          </a:bodyPr>
          <a:lstStyle/>
          <a:p>
            <a:pPr lvl="0" fontAlgn="base">
              <a:spcBef>
                <a:spcPct val="0"/>
              </a:spcBef>
              <a:spcAft>
                <a:spcPct val="0"/>
              </a:spcAft>
            </a:pPr>
            <a:r>
              <a:rPr lang="en-US" sz="1200" dirty="0" smtClean="0">
                <a:latin typeface="Times New Roman" pitchFamily="18" charset="0"/>
                <a:ea typeface="Lucida Sans Unicode" pitchFamily="34" charset="0"/>
                <a:cs typeface="Times New Roman" pitchFamily="18" charset="0"/>
              </a:rPr>
              <a:t>A1 The hairdresser works in a person̕ s environment.</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1) True 2) False 3) Not stated</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A2 Hairdressers don̕ t offer a wide range of services.</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1) True 2) False 3) Not stated</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A3 At </a:t>
            </a:r>
            <a:r>
              <a:rPr lang="en-US" sz="1200" dirty="0" err="1" smtClean="0">
                <a:latin typeface="Times New Roman" pitchFamily="18" charset="0"/>
                <a:ea typeface="Lucida Sans Unicode" pitchFamily="34" charset="0"/>
                <a:cs typeface="Times New Roman" pitchFamily="18" charset="0"/>
              </a:rPr>
              <a:t>Worldskills</a:t>
            </a:r>
            <a:r>
              <a:rPr lang="en-US" sz="1200" dirty="0" smtClean="0">
                <a:latin typeface="Times New Roman" pitchFamily="18" charset="0"/>
                <a:ea typeface="Lucida Sans Unicode" pitchFamily="34" charset="0"/>
                <a:cs typeface="Times New Roman" pitchFamily="18" charset="0"/>
              </a:rPr>
              <a:t> some hairdressers are tested from easy tasks.</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1) True 2) False 3) Not stated</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A4 At </a:t>
            </a:r>
            <a:r>
              <a:rPr lang="en-US" sz="1200" dirty="0" err="1" smtClean="0">
                <a:latin typeface="Times New Roman" pitchFamily="18" charset="0"/>
                <a:ea typeface="Lucida Sans Unicode" pitchFamily="34" charset="0"/>
                <a:cs typeface="Times New Roman" pitchFamily="18" charset="0"/>
              </a:rPr>
              <a:t>Worldskills</a:t>
            </a:r>
            <a:r>
              <a:rPr lang="en-US" sz="1200" dirty="0" smtClean="0">
                <a:latin typeface="Times New Roman" pitchFamily="18" charset="0"/>
                <a:ea typeface="Lucida Sans Unicode" pitchFamily="34" charset="0"/>
                <a:cs typeface="Times New Roman" pitchFamily="18" charset="0"/>
              </a:rPr>
              <a:t> there is a chance for everybody to try the profession of a hairdresser.</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1) True 2) False 3) Not stated</a:t>
            </a:r>
            <a:endParaRPr lang="ru-RU"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Times New Roman" pitchFamily="18" charset="0"/>
                <a:ea typeface="Lucida Sans Unicode" pitchFamily="34" charset="0"/>
                <a:cs typeface="Times New Roman" pitchFamily="18" charset="0"/>
              </a:rPr>
              <a:t>A5 At the International Competition everybody will be friends.</a:t>
            </a:r>
            <a:endParaRPr lang="ru-RU" sz="1200" dirty="0" smtClean="0">
              <a:latin typeface="Arial" pitchFamily="34" charset="0"/>
              <a:cs typeface="Arial" pitchFamily="34" charset="0"/>
            </a:endParaRPr>
          </a:p>
          <a:p>
            <a:pPr lvl="0" eaLnBrk="0" fontAlgn="base" hangingPunct="0">
              <a:spcBef>
                <a:spcPct val="0"/>
              </a:spcBef>
              <a:spcAft>
                <a:spcPct val="0"/>
              </a:spcAft>
            </a:pPr>
            <a:r>
              <a:rPr lang="ru-RU" sz="1200" dirty="0" smtClean="0">
                <a:latin typeface="Times New Roman" pitchFamily="18" charset="0"/>
                <a:ea typeface="Lucida Sans Unicode" pitchFamily="34" charset="0"/>
                <a:cs typeface="Times New Roman" pitchFamily="18" charset="0"/>
              </a:rPr>
              <a:t>1) </a:t>
            </a:r>
            <a:r>
              <a:rPr lang="en-US" sz="1200" dirty="0" smtClean="0">
                <a:latin typeface="Times New Roman" pitchFamily="18" charset="0"/>
                <a:ea typeface="Lucida Sans Unicode" pitchFamily="34" charset="0"/>
                <a:cs typeface="Times New Roman" pitchFamily="18" charset="0"/>
              </a:rPr>
              <a:t>True</a:t>
            </a:r>
            <a:r>
              <a:rPr lang="ru-RU" sz="1200" dirty="0" smtClean="0">
                <a:latin typeface="Times New Roman" pitchFamily="18" charset="0"/>
                <a:ea typeface="Lucida Sans Unicode" pitchFamily="34" charset="0"/>
                <a:cs typeface="Times New Roman" pitchFamily="18" charset="0"/>
              </a:rPr>
              <a:t> 2) </a:t>
            </a:r>
            <a:r>
              <a:rPr lang="en-US" sz="1200" dirty="0" smtClean="0">
                <a:latin typeface="Times New Roman" pitchFamily="18" charset="0"/>
                <a:ea typeface="Lucida Sans Unicode" pitchFamily="34" charset="0"/>
                <a:cs typeface="Times New Roman" pitchFamily="18" charset="0"/>
              </a:rPr>
              <a:t>False</a:t>
            </a:r>
            <a:r>
              <a:rPr lang="ru-RU" sz="1200" dirty="0" smtClean="0">
                <a:latin typeface="Times New Roman" pitchFamily="18" charset="0"/>
                <a:ea typeface="Lucida Sans Unicode" pitchFamily="34" charset="0"/>
                <a:cs typeface="Times New Roman" pitchFamily="18" charset="0"/>
              </a:rPr>
              <a:t> 3) </a:t>
            </a:r>
            <a:r>
              <a:rPr lang="en-US" sz="1200" dirty="0" smtClean="0">
                <a:latin typeface="Times New Roman" pitchFamily="18" charset="0"/>
                <a:ea typeface="Lucida Sans Unicode" pitchFamily="34" charset="0"/>
                <a:cs typeface="Times New Roman" pitchFamily="18" charset="0"/>
              </a:rPr>
              <a:t>Not stated</a:t>
            </a:r>
            <a:endParaRPr lang="en-US" sz="12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r>
              <a:rPr lang="ru-RU" sz="2400" b="1" dirty="0" smtClean="0">
                <a:solidFill>
                  <a:schemeClr val="tx1"/>
                </a:solidFill>
                <a:latin typeface="Times New Roman" pitchFamily="18" charset="0"/>
                <a:cs typeface="Times New Roman" pitchFamily="18" charset="0"/>
              </a:rPr>
              <a:t>Грамматический материал:</a:t>
            </a:r>
            <a:r>
              <a:rPr lang="ru-RU" dirty="0" smtClean="0"/>
              <a:t/>
            </a:r>
            <a:br>
              <a:rPr lang="ru-RU" dirty="0" smtClean="0"/>
            </a:br>
            <a:endParaRPr lang="ru-RU" dirty="0"/>
          </a:p>
        </p:txBody>
      </p:sp>
      <p:sp>
        <p:nvSpPr>
          <p:cNvPr id="3" name="Содержимое 2"/>
          <p:cNvSpPr>
            <a:spLocks noGrp="1"/>
          </p:cNvSpPr>
          <p:nvPr>
            <p:ph sz="quarter" idx="1"/>
          </p:nvPr>
        </p:nvSpPr>
        <p:spPr>
          <a:xfrm>
            <a:off x="457200" y="980728"/>
            <a:ext cx="7467600" cy="5493224"/>
          </a:xfrm>
        </p:spPr>
        <p:txBody>
          <a:bodyPr>
            <a:normAutofit fontScale="70000" lnSpcReduction="20000"/>
          </a:bodyPr>
          <a:lstStyle/>
          <a:p>
            <a:pPr>
              <a:buNone/>
            </a:pPr>
            <a:r>
              <a:rPr lang="ru-RU" b="1" dirty="0" smtClean="0"/>
              <a:t>Упражнение 1. </a:t>
            </a:r>
            <a:r>
              <a:rPr lang="en-US" b="1" dirty="0" smtClean="0"/>
              <a:t>Choose the correct form of the verb in brackets to complete the sentences.</a:t>
            </a:r>
            <a:endParaRPr lang="ru-RU" dirty="0" smtClean="0"/>
          </a:p>
          <a:p>
            <a:pPr>
              <a:buNone/>
            </a:pPr>
            <a:r>
              <a:rPr lang="en-US" dirty="0" smtClean="0"/>
              <a:t>1. I ... (like / am liked) this haircut.</a:t>
            </a:r>
            <a:endParaRPr lang="ru-RU" dirty="0" smtClean="0"/>
          </a:p>
          <a:p>
            <a:pPr>
              <a:buNone/>
            </a:pPr>
            <a:r>
              <a:rPr lang="en-US" dirty="0" smtClean="0"/>
              <a:t>2. What books by hairdressing... (translated / are translated) into Russian?</a:t>
            </a:r>
            <a:endParaRPr lang="ru-RU" dirty="0" smtClean="0"/>
          </a:p>
          <a:p>
            <a:pPr>
              <a:buNone/>
            </a:pPr>
            <a:r>
              <a:rPr lang="en-US" dirty="0" smtClean="0"/>
              <a:t>3. Who ... (combs / is combed) hair?</a:t>
            </a:r>
            <a:endParaRPr lang="ru-RU" dirty="0" smtClean="0"/>
          </a:p>
          <a:p>
            <a:pPr>
              <a:buNone/>
            </a:pPr>
            <a:r>
              <a:rPr lang="en-US" dirty="0" smtClean="0"/>
              <a:t>4. This barbershop ... (is visited / visited) by many men.</a:t>
            </a:r>
            <a:endParaRPr lang="ru-RU" dirty="0" smtClean="0"/>
          </a:p>
          <a:p>
            <a:pPr>
              <a:buNone/>
            </a:pPr>
            <a:r>
              <a:rPr lang="en-US" dirty="0" smtClean="0"/>
              <a:t>5. Who ... (prefers / is preferred) natural color in your group?</a:t>
            </a:r>
            <a:endParaRPr lang="ru-RU" dirty="0" smtClean="0"/>
          </a:p>
          <a:p>
            <a:pPr>
              <a:buNone/>
            </a:pPr>
            <a:r>
              <a:rPr lang="en-US" dirty="0" smtClean="0"/>
              <a:t>6. Our catalogue... (made /is made) of new haircuts.</a:t>
            </a:r>
            <a:endParaRPr lang="ru-RU" dirty="0" smtClean="0"/>
          </a:p>
          <a:p>
            <a:pPr>
              <a:buNone/>
            </a:pPr>
            <a:r>
              <a:rPr lang="en-US" dirty="0" smtClean="0"/>
              <a:t>7. Our holiday ... (is begun / begins) next week.</a:t>
            </a:r>
            <a:endParaRPr lang="ru-RU" dirty="0" smtClean="0"/>
          </a:p>
          <a:p>
            <a:pPr>
              <a:buNone/>
            </a:pPr>
            <a:r>
              <a:rPr lang="en-US" dirty="0" smtClean="0"/>
              <a:t>8. The clients ... (are given / give) a special anti-dandruff care.</a:t>
            </a:r>
            <a:endParaRPr lang="ru-RU" dirty="0" smtClean="0"/>
          </a:p>
          <a:p>
            <a:pPr>
              <a:buNone/>
            </a:pPr>
            <a:r>
              <a:rPr lang="en-US" dirty="0" smtClean="0"/>
              <a:t>9. The holiday ... (celebrated / is celebrated) every year.</a:t>
            </a:r>
            <a:endParaRPr lang="ru-RU" dirty="0" smtClean="0"/>
          </a:p>
          <a:p>
            <a:pPr>
              <a:buNone/>
            </a:pPr>
            <a:r>
              <a:rPr lang="ru-RU" b="1" dirty="0" smtClean="0"/>
              <a:t>2. Вставьте вместо точек союзы </a:t>
            </a:r>
            <a:r>
              <a:rPr lang="en-US" b="1" dirty="0" smtClean="0"/>
              <a:t>when</a:t>
            </a:r>
            <a:r>
              <a:rPr lang="ru-RU" b="1" dirty="0" smtClean="0"/>
              <a:t> или </a:t>
            </a:r>
            <a:r>
              <a:rPr lang="en-US" b="1" dirty="0" smtClean="0"/>
              <a:t>if</a:t>
            </a:r>
            <a:r>
              <a:rPr lang="ru-RU" b="1" dirty="0" smtClean="0"/>
              <a:t>.</a:t>
            </a:r>
            <a:endParaRPr lang="ru-RU" dirty="0" smtClean="0"/>
          </a:p>
          <a:p>
            <a:pPr>
              <a:buNone/>
            </a:pPr>
            <a:r>
              <a:rPr lang="en-US" dirty="0" smtClean="0"/>
              <a:t>1. … I go home tonight, I’ll have a wash.</a:t>
            </a:r>
            <a:endParaRPr lang="ru-RU" dirty="0" smtClean="0"/>
          </a:p>
          <a:p>
            <a:pPr>
              <a:buNone/>
            </a:pPr>
            <a:r>
              <a:rPr lang="en-US" dirty="0" smtClean="0"/>
              <a:t>2. … there is a good hairspray in the shop, I’ll buy it.</a:t>
            </a:r>
            <a:endParaRPr lang="ru-RU" dirty="0" smtClean="0"/>
          </a:p>
          <a:p>
            <a:pPr>
              <a:buNone/>
            </a:pPr>
            <a:r>
              <a:rPr lang="en-US" dirty="0" smtClean="0"/>
              <a:t>3. …my hair is oily, I’ll use shampoo for oily hair.</a:t>
            </a:r>
            <a:endParaRPr lang="ru-RU" dirty="0" smtClean="0"/>
          </a:p>
          <a:p>
            <a:pPr>
              <a:buNone/>
            </a:pPr>
            <a:r>
              <a:rPr lang="en-US" dirty="0" smtClean="0"/>
              <a:t>4. We’ll go to the best hair salon next week … we have enough money.</a:t>
            </a:r>
            <a:endParaRPr lang="ru-RU" dirty="0" smtClean="0"/>
          </a:p>
          <a:p>
            <a:pPr>
              <a:buNone/>
            </a:pPr>
            <a:r>
              <a:rPr lang="en-US" dirty="0" smtClean="0"/>
              <a:t>6. … you are round-faced, a hair wave is not the best hairdo for you.</a:t>
            </a:r>
            <a:endParaRPr lang="ru-RU" dirty="0" smtClean="0"/>
          </a:p>
          <a:p>
            <a:pPr>
              <a:buNone/>
            </a:pPr>
            <a:r>
              <a:rPr lang="en-US" dirty="0" smtClean="0"/>
              <a:t>7. I’m coming to barbershop tomorrow. I’ll phone you … I am ready.</a:t>
            </a:r>
            <a:endParaRPr lang="ru-RU" dirty="0" smtClean="0"/>
          </a:p>
          <a:p>
            <a:pPr>
              <a:buNone/>
            </a:pPr>
            <a:r>
              <a:rPr lang="en-US" dirty="0" smtClean="0"/>
              <a:t>8. </a:t>
            </a:r>
            <a:r>
              <a:rPr lang="en-US" dirty="0" err="1" smtClean="0"/>
              <a:t>I’am</a:t>
            </a:r>
            <a:r>
              <a:rPr lang="en-US" dirty="0" smtClean="0"/>
              <a:t> thinking of another hairstyle. … I decide to do it, I’ll let you know.</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tx1"/>
                </a:solidFill>
                <a:latin typeface="Times New Roman" pitchFamily="18" charset="0"/>
                <a:cs typeface="Times New Roman" pitchFamily="18" charset="0"/>
              </a:rPr>
              <a:t>Тема 3.4.</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Стрижка волос. Техники и инструменты. Названия стрижек.</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fontScale="85000" lnSpcReduction="20000"/>
          </a:bodyPr>
          <a:lstStyle/>
          <a:p>
            <a:r>
              <a:rPr lang="ru-RU" sz="1400" b="1" i="1" dirty="0" smtClean="0">
                <a:latin typeface="Times New Roman" pitchFamily="18" charset="0"/>
                <a:cs typeface="Times New Roman" pitchFamily="18" charset="0"/>
              </a:rPr>
              <a:t>Первое задание</a:t>
            </a:r>
            <a:r>
              <a:rPr lang="ru-RU" sz="1400" dirty="0" smtClean="0">
                <a:latin typeface="Times New Roman" pitchFamily="18" charset="0"/>
                <a:cs typeface="Times New Roman" pitchFamily="18" charset="0"/>
              </a:rPr>
              <a:t> – перевод стандартов по компетенции «Парикмахер». Они являются ориентиром для подготовки и участия в </a:t>
            </a:r>
            <a:r>
              <a:rPr lang="ru-RU" sz="1400" dirty="0" err="1" smtClean="0">
                <a:latin typeface="Times New Roman" pitchFamily="18" charset="0"/>
                <a:cs typeface="Times New Roman" pitchFamily="18" charset="0"/>
              </a:rPr>
              <a:t>WorldSkills</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Russia</a:t>
            </a:r>
            <a:r>
              <a:rPr lang="ru-RU" sz="1400" dirty="0" smtClean="0">
                <a:latin typeface="Times New Roman" pitchFamily="18" charset="0"/>
                <a:cs typeface="Times New Roman" pitchFamily="18" charset="0"/>
              </a:rPr>
              <a:t>. </a:t>
            </a:r>
          </a:p>
          <a:p>
            <a:r>
              <a:rPr lang="ru-RU" dirty="0" smtClean="0"/>
              <a:t> </a:t>
            </a:r>
          </a:p>
          <a:p>
            <a:pPr marL="0" lvl="0" indent="0" eaLnBrk="0" fontAlgn="base" hangingPunct="0">
              <a:spcBef>
                <a:spcPct val="0"/>
              </a:spcBef>
              <a:spcAft>
                <a:spcPct val="0"/>
              </a:spcAft>
              <a:buClrTx/>
              <a:buSzTx/>
              <a:buNone/>
            </a:pPr>
            <a:endParaRPr lang="ru-RU" sz="3600" dirty="0" smtClean="0">
              <a:latin typeface="Arial" pitchFamily="34" charset="0"/>
              <a:cs typeface="Arial" pitchFamily="34"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endParaRPr lang="ru-RU" sz="1800" dirty="0" smtClean="0">
              <a:latin typeface="Times New Roman" pitchFamily="18" charset="0"/>
              <a:ea typeface="Lucida Sans Unicode" pitchFamily="34" charset="0"/>
              <a:cs typeface="Times New Roman" pitchFamily="18" charset="0"/>
            </a:endParaRPr>
          </a:p>
          <a:p>
            <a:pPr marL="0" lvl="0" indent="0" fontAlgn="base">
              <a:spcBef>
                <a:spcPct val="0"/>
              </a:spcBef>
              <a:spcAft>
                <a:spcPct val="0"/>
              </a:spcAft>
              <a:buClrTx/>
              <a:buSzTx/>
              <a:buNone/>
            </a:pPr>
            <a:r>
              <a:rPr lang="en-US" sz="1800" dirty="0" smtClean="0">
                <a:latin typeface="Times New Roman" pitchFamily="18" charset="0"/>
                <a:ea typeface="Lucida Sans Unicode" pitchFamily="34" charset="0"/>
                <a:cs typeface="Times New Roman" pitchFamily="18" charset="0"/>
              </a:rPr>
              <a:t>1. Work organization and management.</a:t>
            </a:r>
            <a:endParaRPr lang="ru-RU"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800" dirty="0" smtClean="0">
                <a:latin typeface="Times New Roman" pitchFamily="18" charset="0"/>
                <a:ea typeface="Lucida Sans Unicode" pitchFamily="34" charset="0"/>
                <a:cs typeface="Times New Roman" pitchFamily="18" charset="0"/>
              </a:rPr>
              <a:t>2. Communication and client care.</a:t>
            </a:r>
            <a:endParaRPr lang="ru-RU"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800" dirty="0" smtClean="0">
                <a:latin typeface="Times New Roman" pitchFamily="18" charset="0"/>
                <a:ea typeface="Lucida Sans Unicode" pitchFamily="34" charset="0"/>
                <a:cs typeface="Times New Roman" pitchFamily="18" charset="0"/>
              </a:rPr>
              <a:t>3. Cutting</a:t>
            </a:r>
            <a:endParaRPr lang="ru-RU"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800" dirty="0" smtClean="0">
                <a:latin typeface="Times New Roman" pitchFamily="18" charset="0"/>
                <a:ea typeface="Lucida Sans Unicode" pitchFamily="34" charset="0"/>
                <a:cs typeface="Times New Roman" pitchFamily="18" charset="0"/>
              </a:rPr>
              <a:t>4. </a:t>
            </a:r>
            <a:r>
              <a:rPr lang="en-US" sz="1800" dirty="0" err="1" smtClean="0">
                <a:latin typeface="Times New Roman" pitchFamily="18" charset="0"/>
                <a:ea typeface="Lucida Sans Unicode" pitchFamily="34" charset="0"/>
                <a:cs typeface="Times New Roman" pitchFamily="18" charset="0"/>
              </a:rPr>
              <a:t>Colouring</a:t>
            </a:r>
            <a:endParaRPr lang="ru-RU"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800" dirty="0" smtClean="0">
                <a:latin typeface="Times New Roman" pitchFamily="18" charset="0"/>
                <a:ea typeface="Lucida Sans Unicode" pitchFamily="34" charset="0"/>
                <a:cs typeface="Times New Roman" pitchFamily="18" charset="0"/>
              </a:rPr>
              <a:t>5. Styling</a:t>
            </a:r>
            <a:endParaRPr lang="ru-RU"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800" dirty="0" smtClean="0">
                <a:latin typeface="Times New Roman" pitchFamily="18" charset="0"/>
                <a:ea typeface="Lucida Sans Unicode" pitchFamily="34" charset="0"/>
                <a:cs typeface="Times New Roman" pitchFamily="18" charset="0"/>
              </a:rPr>
              <a:t>6. Chemical reformation (permanent waving and straightening)</a:t>
            </a:r>
            <a:endParaRPr lang="ru-RU"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800" dirty="0" smtClean="0">
                <a:latin typeface="Times New Roman" pitchFamily="18" charset="0"/>
                <a:ea typeface="Lucida Sans Unicode" pitchFamily="34" charset="0"/>
                <a:cs typeface="Times New Roman" pitchFamily="18" charset="0"/>
              </a:rPr>
              <a:t>7. Special hair treatments, including for special occasions, photography, exhibitions, marketing, and public relations</a:t>
            </a:r>
            <a:endParaRPr lang="ru-RU" sz="1800" dirty="0" smtClean="0">
              <a:latin typeface="Arial" pitchFamily="34" charset="0"/>
              <a:cs typeface="Arial" pitchFamily="34" charset="0"/>
            </a:endParaRPr>
          </a:p>
          <a:p>
            <a:endParaRPr lang="ru-RU" dirty="0"/>
          </a:p>
        </p:txBody>
      </p:sp>
      <p:pic>
        <p:nvPicPr>
          <p:cNvPr id="4" name="Picture"/>
          <p:cNvPicPr/>
          <p:nvPr/>
        </p:nvPicPr>
        <p:blipFill>
          <a:blip r:embed="rId2" cstate="print"/>
          <a:stretch>
            <a:fillRect/>
          </a:stretch>
        </p:blipFill>
        <p:spPr bwMode="auto">
          <a:xfrm>
            <a:off x="1863090" y="2247900"/>
            <a:ext cx="5417820" cy="236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200" b="1" i="1" dirty="0" smtClean="0">
                <a:solidFill>
                  <a:schemeClr val="accent2">
                    <a:lumMod val="50000"/>
                  </a:schemeClr>
                </a:solidFill>
                <a:latin typeface="Times New Roman" pitchFamily="18" charset="0"/>
                <a:cs typeface="Times New Roman" pitchFamily="18" charset="0"/>
              </a:rPr>
              <a:t>Второе задание</a:t>
            </a:r>
            <a:r>
              <a:rPr lang="ru-RU" sz="1200" dirty="0" smtClean="0">
                <a:solidFill>
                  <a:schemeClr val="accent2">
                    <a:lumMod val="50000"/>
                  </a:schemeClr>
                </a:solidFill>
                <a:latin typeface="Times New Roman" pitchFamily="18" charset="0"/>
                <a:cs typeface="Times New Roman" pitchFamily="18" charset="0"/>
              </a:rPr>
              <a:t> - сопоставление английских и русских эквивалентов. В «Оценочном листе» детально описан каждый аспект, присвоенный ему балл, а также ссылка на соответствующий раздел «Стандартов спецификации». Задание направлено на определение уровня ориентирования в иностранном тексте</a:t>
            </a:r>
            <a:r>
              <a:rPr lang="en-US" sz="1200" dirty="0" smtClean="0">
                <a:solidFill>
                  <a:schemeClr val="accent2">
                    <a:lumMod val="50000"/>
                  </a:schemeClr>
                </a:solidFill>
                <a:latin typeface="Times New Roman" pitchFamily="18" charset="0"/>
                <a:cs typeface="Times New Roman" pitchFamily="18" charset="0"/>
              </a:rPr>
              <a:t>.</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4" name="Picture"/>
          <p:cNvPicPr>
            <a:picLocks noGrp="1"/>
          </p:cNvPicPr>
          <p:nvPr>
            <p:ph sz="quarter" idx="1"/>
          </p:nvPr>
        </p:nvPicPr>
        <p:blipFill>
          <a:blip r:embed="rId2" cstate="print"/>
          <a:stretch>
            <a:fillRect/>
          </a:stretch>
        </p:blipFill>
        <p:spPr bwMode="auto">
          <a:xfrm>
            <a:off x="395536" y="1340768"/>
            <a:ext cx="6264696" cy="1008112"/>
          </a:xfrm>
          <a:prstGeom prst="rect">
            <a:avLst/>
          </a:prstGeom>
          <a:noFill/>
          <a:ln w="9525">
            <a:noFill/>
            <a:miter lim="800000"/>
            <a:headEnd/>
            <a:tailEnd/>
          </a:ln>
        </p:spPr>
      </p:pic>
      <p:sp>
        <p:nvSpPr>
          <p:cNvPr id="7" name="Прямоугольник 6"/>
          <p:cNvSpPr/>
          <p:nvPr/>
        </p:nvSpPr>
        <p:spPr>
          <a:xfrm>
            <a:off x="395536" y="2636913"/>
            <a:ext cx="8357939" cy="646331"/>
          </a:xfrm>
          <a:prstGeom prst="rect">
            <a:avLst/>
          </a:prstGeom>
        </p:spPr>
        <p:txBody>
          <a:bodyPr wrap="square">
            <a:spAutoFit/>
          </a:bodyPr>
          <a:lstStyle/>
          <a:p>
            <a:pPr lvl="0" algn="just" fontAlgn="base">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Ladies Commercial Artistic Evening Design with Hairpieces, Ladies Fashion Long Hair Down, Men̕ s perm with beard Ladies Fashion with three Wishes, Bridal Long Hair Up, Men̕ s Fashion Haircut, Ladies Commercial Day Style with </a:t>
            </a:r>
            <a:r>
              <a:rPr lang="en-US" sz="1200" dirty="0" err="1" smtClean="0">
                <a:solidFill>
                  <a:prstClr val="black"/>
                </a:solidFill>
                <a:latin typeface="Times New Roman" pitchFamily="18" charset="0"/>
                <a:ea typeface="Lucida Sans Unicode" pitchFamily="34" charset="0"/>
                <a:cs typeface="Times New Roman" pitchFamily="18" charset="0"/>
              </a:rPr>
              <a:t>Avant</a:t>
            </a:r>
            <a:r>
              <a:rPr lang="en-US" sz="1200" dirty="0" smtClean="0">
                <a:solidFill>
                  <a:prstClr val="black"/>
                </a:solidFill>
                <a:latin typeface="Times New Roman" pitchFamily="18" charset="0"/>
                <a:ea typeface="Lucida Sans Unicode" pitchFamily="34" charset="0"/>
                <a:cs typeface="Times New Roman" pitchFamily="18" charset="0"/>
              </a:rPr>
              <a:t> Grade Finish, Men̕ s Modern Classical Haircut</a:t>
            </a:r>
            <a:endParaRPr lang="en-US" dirty="0" smtClean="0">
              <a:solidFill>
                <a:prstClr val="black"/>
              </a:solidFill>
              <a:latin typeface="Arial" pitchFamily="34" charset="0"/>
              <a:cs typeface="Arial" pitchFamily="34" charset="0"/>
            </a:endParaRPr>
          </a:p>
        </p:txBody>
      </p:sp>
      <p:graphicFrame>
        <p:nvGraphicFramePr>
          <p:cNvPr id="8" name="Таблица 7"/>
          <p:cNvGraphicFramePr>
            <a:graphicFrameLocks noGrp="1"/>
          </p:cNvGraphicFramePr>
          <p:nvPr/>
        </p:nvGraphicFramePr>
        <p:xfrm>
          <a:off x="1115616" y="3356992"/>
          <a:ext cx="5896610" cy="3913632"/>
        </p:xfrm>
        <a:graphic>
          <a:graphicData uri="http://schemas.openxmlformats.org/drawingml/2006/table">
            <a:tbl>
              <a:tblPr/>
              <a:tblGrid>
                <a:gridCol w="1179195"/>
                <a:gridCol w="1950085"/>
                <a:gridCol w="1079500"/>
                <a:gridCol w="899160"/>
                <a:gridCol w="788670"/>
              </a:tblGrid>
              <a:tr h="130763">
                <a:tc>
                  <a:txBody>
                    <a:bodyPr/>
                    <a:lstStyle/>
                    <a:p>
                      <a:pPr algn="just">
                        <a:lnSpc>
                          <a:spcPct val="107000"/>
                        </a:lnSpc>
                        <a:spcAft>
                          <a:spcPts val="0"/>
                        </a:spcAft>
                      </a:pPr>
                      <a:r>
                        <a:rPr lang="en-US" sz="1000" dirty="0">
                          <a:latin typeface="Times New Roman"/>
                          <a:ea typeface="Lucida Sans Unicode"/>
                          <a:cs typeface="Calibri"/>
                        </a:rPr>
                        <a:t>SECTION</a:t>
                      </a:r>
                      <a:endParaRPr lang="ru-RU" sz="1100" dirty="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dirty="0">
                          <a:latin typeface="Times New Roman"/>
                          <a:ea typeface="Lucida Sans Unicode"/>
                          <a:cs typeface="Calibri"/>
                        </a:rPr>
                        <a:t>Criterion</a:t>
                      </a:r>
                      <a:endParaRPr lang="ru-RU" sz="1100" dirty="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gridSpan="3">
                  <a:txBody>
                    <a:bodyPr/>
                    <a:lstStyle/>
                    <a:p>
                      <a:pPr algn="just">
                        <a:lnSpc>
                          <a:spcPct val="107000"/>
                        </a:lnSpc>
                        <a:spcAft>
                          <a:spcPts val="0"/>
                        </a:spcAft>
                      </a:pPr>
                      <a:r>
                        <a:rPr lang="en-US" sz="1000">
                          <a:latin typeface="Times New Roman"/>
                          <a:ea typeface="Lucida Sans Unicode"/>
                          <a:cs typeface="Calibri"/>
                        </a:rPr>
                        <a:t>Marks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37566">
                <a:tc>
                  <a:txBody>
                    <a:bodyPr/>
                    <a:lstStyle/>
                    <a:p>
                      <a:pPr algn="just">
                        <a:lnSpc>
                          <a:spcPct val="107000"/>
                        </a:lnSpc>
                        <a:spcAft>
                          <a:spcPts val="0"/>
                        </a:spcAft>
                      </a:pPr>
                      <a:endParaRPr lang="ru-RU" sz="1000">
                        <a:latin typeface="Times New Roman"/>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ru-RU" sz="1000">
                        <a:latin typeface="Times New Roman"/>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dirty="0" err="1">
                          <a:latin typeface="Times New Roman"/>
                          <a:ea typeface="Lucida Sans Unicode"/>
                          <a:cs typeface="Calibri"/>
                        </a:rPr>
                        <a:t>Judgement</a:t>
                      </a:r>
                      <a:endParaRPr lang="ru-RU" sz="1100" dirty="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Objective</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Total</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268329">
                <a:tc>
                  <a:txBody>
                    <a:bodyPr/>
                    <a:lstStyle/>
                    <a:p>
                      <a:pPr algn="just">
                        <a:lnSpc>
                          <a:spcPct val="107000"/>
                        </a:lnSpc>
                        <a:spcAft>
                          <a:spcPts val="0"/>
                        </a:spcAft>
                      </a:pPr>
                      <a:r>
                        <a:rPr lang="en-US" sz="1000">
                          <a:latin typeface="Times New Roman"/>
                          <a:ea typeface="Lucida Sans Unicode"/>
                          <a:cs typeface="Calibri"/>
                        </a:rPr>
                        <a:t>A</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a:latin typeface="Times New Roman"/>
                          <a:ea typeface="Lucida Sans Unicode"/>
                          <a:cs typeface="Calibri"/>
                        </a:rPr>
                        <a:t>Женская коммерческая салонная стрижка</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7.00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8.00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15</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05895">
                <a:tc>
                  <a:txBody>
                    <a:bodyPr/>
                    <a:lstStyle/>
                    <a:p>
                      <a:pPr algn="just">
                        <a:lnSpc>
                          <a:spcPct val="107000"/>
                        </a:lnSpc>
                        <a:spcAft>
                          <a:spcPts val="0"/>
                        </a:spcAft>
                      </a:pPr>
                      <a:r>
                        <a:rPr lang="en-US" sz="1000">
                          <a:latin typeface="Times New Roman"/>
                          <a:ea typeface="Lucida Sans Unicode"/>
                          <a:cs typeface="Calibri"/>
                        </a:rPr>
                        <a:t>B</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dirty="0">
                          <a:latin typeface="Times New Roman"/>
                          <a:ea typeface="Lucida Sans Unicode"/>
                          <a:cs typeface="Calibri"/>
                        </a:rPr>
                        <a:t>Женская </a:t>
                      </a:r>
                      <a:r>
                        <a:rPr lang="ru-RU" sz="1000" dirty="0" err="1">
                          <a:latin typeface="Times New Roman"/>
                          <a:ea typeface="Lucida Sans Unicode"/>
                          <a:cs typeface="Calibri"/>
                        </a:rPr>
                        <a:t>подиумная</a:t>
                      </a:r>
                      <a:r>
                        <a:rPr lang="ru-RU" sz="1000" dirty="0">
                          <a:latin typeface="Times New Roman"/>
                          <a:ea typeface="Lucida Sans Unicode"/>
                          <a:cs typeface="Calibri"/>
                        </a:rPr>
                        <a:t> прическа с использованием накладных прядей,</a:t>
                      </a:r>
                      <a:endParaRPr lang="ru-RU" sz="1100" dirty="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6.80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3.20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268329">
                <a:tc>
                  <a:txBody>
                    <a:bodyPr/>
                    <a:lstStyle/>
                    <a:p>
                      <a:pPr algn="just">
                        <a:lnSpc>
                          <a:spcPct val="107000"/>
                        </a:lnSpc>
                        <a:spcAft>
                          <a:spcPts val="0"/>
                        </a:spcAft>
                      </a:pPr>
                      <a:r>
                        <a:rPr lang="en-US" sz="1000">
                          <a:latin typeface="Times New Roman"/>
                          <a:ea typeface="Lucida Sans Unicode"/>
                          <a:cs typeface="Calibri"/>
                        </a:rPr>
                        <a:t>C</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a:latin typeface="Times New Roman"/>
                          <a:ea typeface="Lucida Sans Unicode"/>
                          <a:cs typeface="Calibri"/>
                        </a:rPr>
                        <a:t>Мужской перманент и дизайн бороды</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10.25</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4.75</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15</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05895">
                <a:tc>
                  <a:txBody>
                    <a:bodyPr/>
                    <a:lstStyle/>
                    <a:p>
                      <a:pPr algn="just">
                        <a:lnSpc>
                          <a:spcPct val="107000"/>
                        </a:lnSpc>
                        <a:spcAft>
                          <a:spcPts val="0"/>
                        </a:spcAft>
                      </a:pPr>
                      <a:r>
                        <a:rPr lang="en-US" sz="1000">
                          <a:latin typeface="Times New Roman"/>
                          <a:ea typeface="Lucida Sans Unicode"/>
                          <a:cs typeface="Calibri"/>
                        </a:rPr>
                        <a:t>D</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a:latin typeface="Times New Roman"/>
                          <a:ea typeface="Lucida Sans Unicode"/>
                          <a:cs typeface="Calibri"/>
                        </a:rPr>
                        <a:t>Женские модные распущенные длинные волосы с окрашиванием</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9.00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6.00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15</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05895">
                <a:tc>
                  <a:txBody>
                    <a:bodyPr/>
                    <a:lstStyle/>
                    <a:p>
                      <a:pPr algn="just">
                        <a:lnSpc>
                          <a:spcPct val="107000"/>
                        </a:lnSpc>
                        <a:spcAft>
                          <a:spcPts val="0"/>
                        </a:spcAft>
                      </a:pPr>
                      <a:r>
                        <a:rPr lang="en-US" sz="1000">
                          <a:latin typeface="Times New Roman"/>
                          <a:ea typeface="Lucida Sans Unicode"/>
                          <a:cs typeface="Calibri"/>
                        </a:rPr>
                        <a:t>E</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a:latin typeface="Times New Roman"/>
                          <a:ea typeface="Lucida Sans Unicode"/>
                          <a:cs typeface="Calibri"/>
                        </a:rPr>
                        <a:t>Прическа невесты на длинные волосы с использованием украшений</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6.50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3.50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05895">
                <a:tc>
                  <a:txBody>
                    <a:bodyPr/>
                    <a:lstStyle/>
                    <a:p>
                      <a:pPr algn="just">
                        <a:lnSpc>
                          <a:spcPct val="107000"/>
                        </a:lnSpc>
                        <a:spcAft>
                          <a:spcPts val="0"/>
                        </a:spcAft>
                      </a:pPr>
                      <a:r>
                        <a:rPr lang="en-US" sz="1000">
                          <a:latin typeface="Times New Roman"/>
                          <a:ea typeface="Lucida Sans Unicode"/>
                          <a:cs typeface="Calibri"/>
                        </a:rPr>
                        <a:t>F</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a:latin typeface="Times New Roman"/>
                          <a:ea typeface="Lucida Sans Unicode"/>
                          <a:cs typeface="Calibri"/>
                        </a:rPr>
                        <a:t>Женская модная стрижка с окрашиванием, основанная на трех показателях</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6.00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4.00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05895">
                <a:tc>
                  <a:txBody>
                    <a:bodyPr/>
                    <a:lstStyle/>
                    <a:p>
                      <a:pPr algn="just">
                        <a:lnSpc>
                          <a:spcPct val="107000"/>
                        </a:lnSpc>
                        <a:spcAft>
                          <a:spcPts val="0"/>
                        </a:spcAft>
                      </a:pPr>
                      <a:r>
                        <a:rPr lang="en-US" sz="1000">
                          <a:latin typeface="Times New Roman"/>
                          <a:ea typeface="Lucida Sans Unicode"/>
                          <a:cs typeface="Calibri"/>
                        </a:rPr>
                        <a:t>G</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a:latin typeface="Times New Roman"/>
                          <a:ea typeface="Lucida Sans Unicode"/>
                          <a:cs typeface="Calibri"/>
                        </a:rPr>
                        <a:t>Мужская традиционная классическая стрижка с укладкой</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10.00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5.00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15</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268329">
                <a:tc>
                  <a:txBody>
                    <a:bodyPr/>
                    <a:lstStyle/>
                    <a:p>
                      <a:pPr algn="just">
                        <a:lnSpc>
                          <a:spcPct val="107000"/>
                        </a:lnSpc>
                        <a:spcAft>
                          <a:spcPts val="0"/>
                        </a:spcAft>
                      </a:pPr>
                      <a:r>
                        <a:rPr lang="en-US" sz="1000">
                          <a:latin typeface="Times New Roman"/>
                          <a:ea typeface="Lucida Sans Unicode"/>
                          <a:cs typeface="Calibri"/>
                        </a:rPr>
                        <a:t>H</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ru-RU" sz="1000">
                          <a:latin typeface="Times New Roman"/>
                          <a:ea typeface="Lucida Sans Unicode"/>
                          <a:cs typeface="Calibri"/>
                        </a:rPr>
                        <a:t>Мужская модная стрижка с окрашиванием</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2.40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7.60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10.00</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37566">
                <a:tc>
                  <a:txBody>
                    <a:bodyPr/>
                    <a:lstStyle/>
                    <a:p>
                      <a:pPr algn="just">
                        <a:lnSpc>
                          <a:spcPct val="107000"/>
                        </a:lnSpc>
                        <a:spcAft>
                          <a:spcPts val="0"/>
                        </a:spcAft>
                      </a:pPr>
                      <a:r>
                        <a:rPr lang="en-US" sz="1000">
                          <a:latin typeface="Times New Roman"/>
                          <a:ea typeface="Lucida Sans Unicode"/>
                          <a:cs typeface="Calibri"/>
                        </a:rPr>
                        <a:t>Total</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000" dirty="0">
                        <a:latin typeface="Times New Roman"/>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dirty="0">
                          <a:latin typeface="Times New Roman"/>
                          <a:ea typeface="Lucida Sans Unicode"/>
                          <a:cs typeface="Calibri"/>
                        </a:rPr>
                        <a:t>57.95</a:t>
                      </a:r>
                      <a:endParaRPr lang="ru-RU" sz="1100" dirty="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a:latin typeface="Times New Roman"/>
                          <a:ea typeface="Lucida Sans Unicode"/>
                          <a:cs typeface="Calibri"/>
                        </a:rPr>
                        <a:t>42.05</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r>
                        <a:rPr lang="en-US" sz="1000" dirty="0">
                          <a:latin typeface="Times New Roman"/>
                          <a:ea typeface="Lucida Sans Unicode"/>
                          <a:cs typeface="Calibri"/>
                        </a:rPr>
                        <a:t>100</a:t>
                      </a:r>
                      <a:endParaRPr lang="ru-RU" sz="1100" dirty="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bl>
          </a:graphicData>
        </a:graphic>
      </p:graphicFrame>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i="1" dirty="0" smtClean="0">
                <a:latin typeface="Times New Roman" pitchFamily="18" charset="0"/>
                <a:cs typeface="Times New Roman" pitchFamily="18" charset="0"/>
              </a:rPr>
              <a:t>Третье задание</a:t>
            </a:r>
            <a:r>
              <a:rPr lang="ru-RU" sz="2000" dirty="0" smtClean="0">
                <a:latin typeface="Times New Roman" pitchFamily="18" charset="0"/>
                <a:cs typeface="Times New Roman" pitchFamily="18" charset="0"/>
              </a:rPr>
              <a:t> – «вставьте недостающие буквы» для получения названия инструментов парикмахера и стрижек направлено на усвоение </a:t>
            </a:r>
            <a:r>
              <a:rPr lang="ru-RU" sz="2000" dirty="0" err="1" smtClean="0">
                <a:latin typeface="Times New Roman" pitchFamily="18" charset="0"/>
                <a:cs typeface="Times New Roman" pitchFamily="18" charset="0"/>
              </a:rPr>
              <a:t>звуко</a:t>
            </a:r>
            <a:r>
              <a:rPr lang="ru-RU" sz="2000" dirty="0" smtClean="0">
                <a:latin typeface="Times New Roman" pitchFamily="18" charset="0"/>
                <a:cs typeface="Times New Roman" pitchFamily="18" charset="0"/>
              </a:rPr>
              <a:t>- буквенных соответствий</a:t>
            </a:r>
            <a:r>
              <a:rPr lang="ru-RU" dirty="0" smtClean="0"/>
              <a:t/>
            </a:r>
            <a:br>
              <a:rPr lang="ru-RU" dirty="0" smtClean="0"/>
            </a:br>
            <a:endParaRPr lang="ru-RU" dirty="0"/>
          </a:p>
        </p:txBody>
      </p:sp>
      <p:graphicFrame>
        <p:nvGraphicFramePr>
          <p:cNvPr id="4" name="Содержимое 3"/>
          <p:cNvGraphicFramePr>
            <a:graphicFrameLocks noGrp="1"/>
          </p:cNvGraphicFramePr>
          <p:nvPr>
            <p:ph sz="quarter" idx="1"/>
          </p:nvPr>
        </p:nvGraphicFramePr>
        <p:xfrm>
          <a:off x="457200" y="1600200"/>
          <a:ext cx="7467600" cy="148336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kumimoji="0" lang="en-US" sz="1800" b="1" kern="1200" dirty="0" smtClean="0">
                          <a:solidFill>
                            <a:schemeClr val="lt1"/>
                          </a:solidFill>
                          <a:latin typeface="+mn-lt"/>
                          <a:ea typeface="+mn-ea"/>
                          <a:cs typeface="+mn-cs"/>
                        </a:rPr>
                        <a:t>SC</a:t>
                      </a:r>
                      <a:r>
                        <a:rPr kumimoji="0" lang="ru-RU" sz="1800" b="1" kern="1200" dirty="0" smtClean="0">
                          <a:solidFill>
                            <a:schemeClr val="lt1"/>
                          </a:solidFill>
                          <a:latin typeface="+mn-lt"/>
                          <a:ea typeface="+mn-ea"/>
                          <a:cs typeface="+mn-cs"/>
                        </a:rPr>
                        <a:t>_</a:t>
                      </a:r>
                      <a:r>
                        <a:rPr kumimoji="0" lang="en-US" sz="1800" b="1" kern="1200" dirty="0" smtClean="0">
                          <a:solidFill>
                            <a:schemeClr val="lt1"/>
                          </a:solidFill>
                          <a:latin typeface="+mn-lt"/>
                          <a:ea typeface="+mn-ea"/>
                          <a:cs typeface="+mn-cs"/>
                        </a:rPr>
                        <a:t>SS</a:t>
                      </a:r>
                      <a:r>
                        <a:rPr kumimoji="0" lang="ru-RU" sz="1800" b="1" kern="1200" dirty="0" smtClean="0">
                          <a:solidFill>
                            <a:schemeClr val="lt1"/>
                          </a:solidFill>
                          <a:latin typeface="+mn-lt"/>
                          <a:ea typeface="+mn-ea"/>
                          <a:cs typeface="+mn-cs"/>
                        </a:rPr>
                        <a:t>_</a:t>
                      </a:r>
                      <a:r>
                        <a:rPr kumimoji="0" lang="en-US" sz="1800" b="1" kern="1200" dirty="0" smtClean="0">
                          <a:solidFill>
                            <a:schemeClr val="lt1"/>
                          </a:solidFill>
                          <a:latin typeface="+mn-lt"/>
                          <a:ea typeface="+mn-ea"/>
                          <a:cs typeface="+mn-cs"/>
                        </a:rPr>
                        <a:t>RS</a:t>
                      </a:r>
                      <a:endParaRPr lang="ru-RU" dirty="0"/>
                    </a:p>
                  </a:txBody>
                  <a:tcPr/>
                </a:tc>
                <a:tc>
                  <a:txBody>
                    <a:bodyPr/>
                    <a:lstStyle/>
                    <a:p>
                      <a:r>
                        <a:rPr kumimoji="0" lang="en-US" sz="1800" b="1" kern="1200" dirty="0" smtClean="0">
                          <a:solidFill>
                            <a:schemeClr val="lt1"/>
                          </a:solidFill>
                          <a:latin typeface="+mn-lt"/>
                          <a:ea typeface="+mn-ea"/>
                          <a:cs typeface="+mn-cs"/>
                        </a:rPr>
                        <a:t>CU</a:t>
                      </a:r>
                      <a:r>
                        <a:rPr kumimoji="0" lang="ru-RU" sz="1800" b="1" kern="1200" dirty="0" smtClean="0">
                          <a:solidFill>
                            <a:schemeClr val="lt1"/>
                          </a:solidFill>
                          <a:latin typeface="+mn-lt"/>
                          <a:ea typeface="+mn-ea"/>
                          <a:cs typeface="+mn-cs"/>
                        </a:rPr>
                        <a:t>_</a:t>
                      </a:r>
                      <a:r>
                        <a:rPr kumimoji="0" lang="en-US" sz="1800" b="1" kern="1200" dirty="0" smtClean="0">
                          <a:solidFill>
                            <a:schemeClr val="lt1"/>
                          </a:solidFill>
                          <a:latin typeface="+mn-lt"/>
                          <a:ea typeface="+mn-ea"/>
                          <a:cs typeface="+mn-cs"/>
                        </a:rPr>
                        <a:t>LI</a:t>
                      </a:r>
                      <a:r>
                        <a:rPr kumimoji="0" lang="ru-RU" sz="1800" b="1" kern="1200" dirty="0" smtClean="0">
                          <a:solidFill>
                            <a:schemeClr val="lt1"/>
                          </a:solidFill>
                          <a:latin typeface="+mn-lt"/>
                          <a:ea typeface="+mn-ea"/>
                          <a:cs typeface="+mn-cs"/>
                        </a:rPr>
                        <a:t>_</a:t>
                      </a:r>
                      <a:r>
                        <a:rPr kumimoji="0" lang="en-US" sz="1800" b="1" kern="1200" dirty="0" smtClean="0">
                          <a:solidFill>
                            <a:schemeClr val="lt1"/>
                          </a:solidFill>
                          <a:latin typeface="+mn-lt"/>
                          <a:ea typeface="+mn-ea"/>
                          <a:cs typeface="+mn-cs"/>
                        </a:rPr>
                        <a:t>G</a:t>
                      </a:r>
                      <a:r>
                        <a:rPr kumimoji="0" lang="ru-RU" sz="1800" b="1" kern="120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I</a:t>
                      </a:r>
                      <a:r>
                        <a:rPr kumimoji="0" lang="ru-RU" sz="1800" b="1" kern="1200" dirty="0" smtClean="0">
                          <a:solidFill>
                            <a:schemeClr val="lt1"/>
                          </a:solidFill>
                          <a:latin typeface="+mn-lt"/>
                          <a:ea typeface="+mn-ea"/>
                          <a:cs typeface="+mn-cs"/>
                        </a:rPr>
                        <a:t>_</a:t>
                      </a:r>
                      <a:r>
                        <a:rPr kumimoji="0" lang="en-US" sz="1800" b="1" kern="1200" dirty="0" smtClean="0">
                          <a:solidFill>
                            <a:schemeClr val="lt1"/>
                          </a:solidFill>
                          <a:latin typeface="+mn-lt"/>
                          <a:ea typeface="+mn-ea"/>
                          <a:cs typeface="+mn-cs"/>
                        </a:rPr>
                        <a:t>ON</a:t>
                      </a:r>
                      <a:endParaRPr lang="ru-RU" dirty="0"/>
                    </a:p>
                  </a:txBody>
                  <a:tcPr/>
                </a:tc>
                <a:tc>
                  <a:txBody>
                    <a:bodyPr/>
                    <a:lstStyle/>
                    <a:p>
                      <a:r>
                        <a:rPr kumimoji="0" lang="en-US" sz="1800" b="1" kern="1200" dirty="0" smtClean="0">
                          <a:solidFill>
                            <a:schemeClr val="lt1"/>
                          </a:solidFill>
                          <a:latin typeface="+mn-lt"/>
                          <a:ea typeface="+mn-ea"/>
                          <a:cs typeface="+mn-cs"/>
                        </a:rPr>
                        <a:t>FL</a:t>
                      </a:r>
                      <a:r>
                        <a:rPr kumimoji="0" lang="ru-RU" sz="1800" b="1" kern="1200" dirty="0" smtClean="0">
                          <a:solidFill>
                            <a:schemeClr val="lt1"/>
                          </a:solidFill>
                          <a:latin typeface="+mn-lt"/>
                          <a:ea typeface="+mn-ea"/>
                          <a:cs typeface="+mn-cs"/>
                        </a:rPr>
                        <a:t>_</a:t>
                      </a:r>
                      <a:r>
                        <a:rPr kumimoji="0" lang="en-US" sz="1800" b="1" kern="1200" dirty="0" smtClean="0">
                          <a:solidFill>
                            <a:schemeClr val="lt1"/>
                          </a:solidFill>
                          <a:latin typeface="+mn-lt"/>
                          <a:ea typeface="+mn-ea"/>
                          <a:cs typeface="+mn-cs"/>
                        </a:rPr>
                        <a:t>T</a:t>
                      </a:r>
                      <a:r>
                        <a:rPr kumimoji="0" lang="ru-RU" sz="1800" b="1" kern="120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IR</a:t>
                      </a:r>
                      <a:r>
                        <a:rPr kumimoji="0" lang="ru-RU" sz="1800" b="1" kern="1200" dirty="0" smtClean="0">
                          <a:solidFill>
                            <a:schemeClr val="lt1"/>
                          </a:solidFill>
                          <a:latin typeface="+mn-lt"/>
                          <a:ea typeface="+mn-ea"/>
                          <a:cs typeface="+mn-cs"/>
                        </a:rPr>
                        <a:t>_</a:t>
                      </a:r>
                      <a:r>
                        <a:rPr kumimoji="0" lang="en-US" sz="1800" b="1" kern="1200" dirty="0" smtClean="0">
                          <a:solidFill>
                            <a:schemeClr val="lt1"/>
                          </a:solidFill>
                          <a:latin typeface="+mn-lt"/>
                          <a:ea typeface="+mn-ea"/>
                          <a:cs typeface="+mn-cs"/>
                        </a:rPr>
                        <a:t>N</a:t>
                      </a:r>
                      <a:endParaRPr lang="ru-RU" dirty="0"/>
                    </a:p>
                  </a:txBody>
                  <a:tcPr/>
                </a:tc>
              </a:tr>
              <a:tr h="370840">
                <a:tc>
                  <a:txBody>
                    <a:bodyPr/>
                    <a:lstStyle/>
                    <a:p>
                      <a:r>
                        <a:rPr kumimoji="0" lang="en-US" sz="1800" kern="1200" dirty="0" smtClean="0">
                          <a:solidFill>
                            <a:schemeClr val="dk1"/>
                          </a:solidFill>
                          <a:latin typeface="+mn-lt"/>
                          <a:ea typeface="+mn-ea"/>
                          <a:cs typeface="+mn-cs"/>
                        </a:rPr>
                        <a:t>M</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HA</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K</a:t>
                      </a:r>
                      <a:endParaRPr lang="ru-RU" dirty="0"/>
                    </a:p>
                  </a:txBody>
                  <a:tcPr/>
                </a:tc>
                <a:tc>
                  <a:txBody>
                    <a:bodyPr/>
                    <a:lstStyle/>
                    <a:p>
                      <a:r>
                        <a:rPr kumimoji="0" lang="en-US" sz="1800" kern="1200" dirty="0" smtClean="0">
                          <a:solidFill>
                            <a:schemeClr val="dk1"/>
                          </a:solidFill>
                          <a:latin typeface="+mn-lt"/>
                          <a:ea typeface="+mn-ea"/>
                          <a:cs typeface="+mn-cs"/>
                        </a:rPr>
                        <a:t>HA</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R</a:t>
                      </a:r>
                      <a:r>
                        <a:rPr kumimoji="0" lang="ru-RU" sz="1800" kern="120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DR</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ER</a:t>
                      </a:r>
                      <a:endParaRPr lang="ru-RU" dirty="0"/>
                    </a:p>
                  </a:txBody>
                  <a:tcPr/>
                </a:tc>
                <a:tc>
                  <a:txBody>
                    <a:bodyPr/>
                    <a:lstStyle/>
                    <a:p>
                      <a:r>
                        <a:rPr kumimoji="0" lang="en-US" sz="1800" kern="1200" dirty="0" smtClean="0">
                          <a:solidFill>
                            <a:schemeClr val="dk1"/>
                          </a:solidFill>
                          <a:latin typeface="+mn-lt"/>
                          <a:ea typeface="+mn-ea"/>
                          <a:cs typeface="+mn-cs"/>
                        </a:rPr>
                        <a:t>H</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IR R</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LL</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RS</a:t>
                      </a:r>
                      <a:endParaRPr lang="ru-RU" dirty="0"/>
                    </a:p>
                  </a:txBody>
                  <a:tcPr/>
                </a:tc>
              </a:tr>
              <a:tr h="370840">
                <a:tc>
                  <a:txBody>
                    <a:bodyPr/>
                    <a:lstStyle/>
                    <a:p>
                      <a:r>
                        <a:rPr kumimoji="0" lang="en-US" sz="1800" kern="1200" dirty="0" smtClean="0">
                          <a:solidFill>
                            <a:schemeClr val="dk1"/>
                          </a:solidFill>
                          <a:latin typeface="+mn-lt"/>
                          <a:ea typeface="+mn-ea"/>
                          <a:cs typeface="+mn-cs"/>
                        </a:rPr>
                        <a:t>T</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PKN</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T</a:t>
                      </a:r>
                      <a:endParaRPr lang="ru-RU" dirty="0"/>
                    </a:p>
                  </a:txBody>
                  <a:tcPr/>
                </a:tc>
                <a:tc>
                  <a:txBody>
                    <a:bodyPr/>
                    <a:lstStyle/>
                    <a:p>
                      <a:r>
                        <a:rPr kumimoji="0" lang="en-US" sz="1800" kern="1200" dirty="0" smtClean="0">
                          <a:solidFill>
                            <a:schemeClr val="dk1"/>
                          </a:solidFill>
                          <a:latin typeface="+mn-lt"/>
                          <a:ea typeface="+mn-ea"/>
                          <a:cs typeface="+mn-cs"/>
                        </a:rPr>
                        <a:t>H</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IR P</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NS</a:t>
                      </a:r>
                      <a:endParaRPr lang="ru-RU" dirty="0"/>
                    </a:p>
                  </a:txBody>
                  <a:tcPr/>
                </a:tc>
                <a:tc>
                  <a:txBody>
                    <a:bodyPr/>
                    <a:lstStyle/>
                    <a:p>
                      <a:r>
                        <a:rPr kumimoji="0" lang="en-US" sz="1800" kern="1200" dirty="0" smtClean="0">
                          <a:solidFill>
                            <a:schemeClr val="dk1"/>
                          </a:solidFill>
                          <a:latin typeface="+mn-lt"/>
                          <a:ea typeface="+mn-ea"/>
                          <a:cs typeface="+mn-cs"/>
                        </a:rPr>
                        <a:t>SH_UL_ER  LE_GTH</a:t>
                      </a:r>
                      <a:endParaRPr lang="ru-RU" dirty="0"/>
                    </a:p>
                  </a:txBody>
                  <a:tcPr/>
                </a:tc>
              </a:tr>
              <a:tr h="370840">
                <a:tc>
                  <a:txBody>
                    <a:bodyPr/>
                    <a:lstStyle/>
                    <a:p>
                      <a:r>
                        <a:rPr kumimoji="0" lang="en-US" sz="1800" kern="1200" dirty="0" smtClean="0">
                          <a:solidFill>
                            <a:schemeClr val="dk1"/>
                          </a:solidFill>
                          <a:latin typeface="+mn-lt"/>
                          <a:ea typeface="+mn-ea"/>
                          <a:cs typeface="+mn-cs"/>
                        </a:rPr>
                        <a:t>PO</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YT</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IL</a:t>
                      </a:r>
                      <a:endParaRPr lang="ru-RU" dirty="0"/>
                    </a:p>
                  </a:txBody>
                  <a:tcPr/>
                </a:tc>
                <a:tc>
                  <a:txBody>
                    <a:bodyPr/>
                    <a:lstStyle/>
                    <a:p>
                      <a:r>
                        <a:rPr kumimoji="0" lang="en-US" sz="1800" kern="1200" dirty="0" smtClean="0">
                          <a:solidFill>
                            <a:schemeClr val="dk1"/>
                          </a:solidFill>
                          <a:latin typeface="+mn-lt"/>
                          <a:ea typeface="+mn-ea"/>
                          <a:cs typeface="+mn-cs"/>
                        </a:rPr>
                        <a:t>HAI</a:t>
                      </a:r>
                      <a:r>
                        <a:rPr kumimoji="0" lang="ru-RU" sz="1800" kern="1200" dirty="0" smtClean="0">
                          <a:solidFill>
                            <a:schemeClr val="dk1"/>
                          </a:solidFill>
                          <a:latin typeface="+mn-lt"/>
                          <a:ea typeface="+mn-ea"/>
                          <a:cs typeface="+mn-cs"/>
                        </a:rPr>
                        <a:t>_  </a:t>
                      </a:r>
                      <a:r>
                        <a:rPr kumimoji="0" lang="en-US" sz="1800" kern="1200" dirty="0" smtClean="0">
                          <a:solidFill>
                            <a:schemeClr val="dk1"/>
                          </a:solidFill>
                          <a:latin typeface="+mn-lt"/>
                          <a:ea typeface="+mn-ea"/>
                          <a:cs typeface="+mn-cs"/>
                        </a:rPr>
                        <a:t>BR</a:t>
                      </a:r>
                      <a:r>
                        <a:rPr kumimoji="0" lang="ru-RU" sz="1800" kern="1200" dirty="0" smtClean="0">
                          <a:solidFill>
                            <a:schemeClr val="dk1"/>
                          </a:solidFill>
                          <a:latin typeface="+mn-lt"/>
                          <a:ea typeface="+mn-ea"/>
                          <a:cs typeface="+mn-cs"/>
                        </a:rPr>
                        <a:t>_</a:t>
                      </a:r>
                      <a:r>
                        <a:rPr kumimoji="0" lang="en-US" sz="1800" kern="1200" dirty="0" smtClean="0">
                          <a:solidFill>
                            <a:schemeClr val="dk1"/>
                          </a:solidFill>
                          <a:latin typeface="+mn-lt"/>
                          <a:ea typeface="+mn-ea"/>
                          <a:cs typeface="+mn-cs"/>
                        </a:rPr>
                        <a:t>SH</a:t>
                      </a:r>
                      <a:endParaRPr lang="ru-RU" dirty="0"/>
                    </a:p>
                  </a:txBody>
                  <a:tcPr/>
                </a:tc>
                <a:tc>
                  <a:txBody>
                    <a:bodyPr/>
                    <a:lstStyle/>
                    <a:p>
                      <a:r>
                        <a:rPr kumimoji="0" lang="en-US" sz="1800" kern="1200" dirty="0" smtClean="0">
                          <a:solidFill>
                            <a:schemeClr val="dk1"/>
                          </a:solidFill>
                          <a:latin typeface="+mn-lt"/>
                          <a:ea typeface="+mn-ea"/>
                          <a:cs typeface="+mn-cs"/>
                        </a:rPr>
                        <a:t>CL_SE_Y-CR_PP_D</a:t>
                      </a:r>
                      <a:endParaRPr lang="ru-RU"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200" b="1" dirty="0" smtClean="0">
                <a:solidFill>
                  <a:schemeClr val="tx1"/>
                </a:solidFill>
                <a:latin typeface="Times New Roman" pitchFamily="18" charset="0"/>
                <a:cs typeface="Times New Roman" pitchFamily="18" charset="0"/>
              </a:rPr>
              <a:t>Следующие задания разработаны на основе КИМ по ЕГЭ.</a:t>
            </a:r>
            <a:r>
              <a:rPr lang="ru-RU" sz="1200" dirty="0" smtClean="0">
                <a:solidFill>
                  <a:schemeClr val="tx1"/>
                </a:solidFill>
                <a:latin typeface="Times New Roman" pitchFamily="18" charset="0"/>
                <a:cs typeface="Times New Roman" pitchFamily="18" charset="0"/>
              </a:rPr>
              <a:t/>
            </a:r>
            <a:br>
              <a:rPr lang="ru-RU" sz="1200" dirty="0" smtClean="0">
                <a:solidFill>
                  <a:schemeClr val="tx1"/>
                </a:solidFill>
                <a:latin typeface="Times New Roman" pitchFamily="18" charset="0"/>
                <a:cs typeface="Times New Roman" pitchFamily="18" charset="0"/>
              </a:rPr>
            </a:br>
            <a:r>
              <a:rPr lang="ru-RU" sz="1200" b="1" dirty="0" smtClean="0">
                <a:solidFill>
                  <a:schemeClr val="tx1"/>
                </a:solidFill>
                <a:latin typeface="Times New Roman" pitchFamily="18" charset="0"/>
                <a:cs typeface="Times New Roman" pitchFamily="18" charset="0"/>
              </a:rPr>
              <a:t>1)</a:t>
            </a:r>
            <a:r>
              <a:rPr lang="ru-RU" sz="1200" dirty="0" smtClean="0">
                <a:solidFill>
                  <a:schemeClr val="tx1"/>
                </a:solidFill>
                <a:latin typeface="Times New Roman" pitchFamily="18" charset="0"/>
                <a:cs typeface="Times New Roman" pitchFamily="18" charset="0"/>
              </a:rPr>
              <a:t> Прочитайте текст о первом президенте международных соревнований </a:t>
            </a:r>
            <a:r>
              <a:rPr lang="en-US" sz="1200" dirty="0" err="1" smtClean="0">
                <a:solidFill>
                  <a:schemeClr val="tx1"/>
                </a:solidFill>
                <a:latin typeface="Times New Roman" pitchFamily="18" charset="0"/>
                <a:cs typeface="Times New Roman" pitchFamily="18" charset="0"/>
              </a:rPr>
              <a:t>Worldskills</a:t>
            </a:r>
            <a:r>
              <a:rPr lang="ru-RU" sz="1200" dirty="0" smtClean="0">
                <a:solidFill>
                  <a:schemeClr val="tx1"/>
                </a:solidFill>
                <a:latin typeface="Times New Roman" pitchFamily="18" charset="0"/>
                <a:cs typeface="Times New Roman" pitchFamily="18" charset="0"/>
              </a:rPr>
              <a:t> с пропусками, обозначенными номерами А22 - А28. Эти номера соответствуют заданиям А22 - А28, в которых представлены возможные варианты ответов. Обведите номер выбранного вами варианта ответа. </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pic>
        <p:nvPicPr>
          <p:cNvPr id="4" name="Picture"/>
          <p:cNvPicPr>
            <a:picLocks noGrp="1"/>
          </p:cNvPicPr>
          <p:nvPr>
            <p:ph sz="quarter" idx="1"/>
          </p:nvPr>
        </p:nvPicPr>
        <p:blipFill>
          <a:blip r:embed="rId2" cstate="print"/>
          <a:stretch>
            <a:fillRect/>
          </a:stretch>
        </p:blipFill>
        <p:spPr bwMode="auto">
          <a:xfrm>
            <a:off x="457200" y="1268761"/>
            <a:ext cx="5410944" cy="792087"/>
          </a:xfrm>
          <a:prstGeom prst="rect">
            <a:avLst/>
          </a:prstGeom>
          <a:noFill/>
          <a:ln w="9525">
            <a:noFill/>
            <a:miter lim="800000"/>
            <a:headEnd/>
            <a:tailEnd/>
          </a:ln>
        </p:spPr>
      </p:pic>
      <p:sp>
        <p:nvSpPr>
          <p:cNvPr id="27650" name="Rectangle 2"/>
          <p:cNvSpPr>
            <a:spLocks noChangeArrowheads="1"/>
          </p:cNvSpPr>
          <p:nvPr/>
        </p:nvSpPr>
        <p:spPr bwMode="auto">
          <a:xfrm>
            <a:off x="0" y="43934"/>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395536" y="2204865"/>
            <a:ext cx="8280920" cy="4852998"/>
          </a:xfrm>
          <a:prstGeom prst="rect">
            <a:avLst/>
          </a:prstGeom>
        </p:spPr>
        <p:txBody>
          <a:bodyPr wrap="square">
            <a:spAutoFit/>
          </a:bodyPr>
          <a:lstStyle/>
          <a:p>
            <a:pPr lvl="0" fontAlgn="base">
              <a:spcBef>
                <a:spcPct val="0"/>
              </a:spcBef>
              <a:spcAft>
                <a:spcPct val="0"/>
              </a:spcAft>
            </a:pPr>
            <a:r>
              <a:rPr lang="en-US" sz="1000" b="1" dirty="0" err="1" smtClean="0">
                <a:solidFill>
                  <a:prstClr val="black"/>
                </a:solidFill>
                <a:latin typeface="Times New Roman" pitchFamily="18" charset="0"/>
                <a:ea typeface="Times New Roman" pitchFamily="18" charset="0"/>
                <a:cs typeface="Times New Roman" pitchFamily="18" charset="0"/>
              </a:rPr>
              <a:t>Mr</a:t>
            </a:r>
            <a:r>
              <a:rPr lang="en-US" sz="1000" b="1" dirty="0" smtClean="0">
                <a:solidFill>
                  <a:prstClr val="black"/>
                </a:solidFill>
                <a:latin typeface="Times New Roman" pitchFamily="18" charset="0"/>
                <a:ea typeface="Times New Roman" pitchFamily="18" charset="0"/>
                <a:cs typeface="Times New Roman" pitchFamily="18" charset="0"/>
              </a:rPr>
              <a:t> Francisco Albert-Vidal (IVTO President 1984-1992)</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This was the mission Francisco Albert-Vidal </a:t>
            </a:r>
            <a:r>
              <a:rPr lang="en-US" sz="1000" b="1" dirty="0" smtClean="0">
                <a:solidFill>
                  <a:srgbClr val="222222"/>
                </a:solidFill>
                <a:latin typeface="Arial" pitchFamily="34" charset="0"/>
                <a:ea typeface="Times New Roman" pitchFamily="18" charset="0"/>
                <a:cs typeface="Arial" pitchFamily="34" charset="0"/>
              </a:rPr>
              <a:t>A22</a:t>
            </a:r>
            <a:r>
              <a:rPr lang="en-US" sz="1000" dirty="0" smtClean="0">
                <a:solidFill>
                  <a:srgbClr val="222222"/>
                </a:solidFill>
                <a:latin typeface="Arial" pitchFamily="34" charset="0"/>
                <a:ea typeface="Times New Roman" pitchFamily="18" charset="0"/>
                <a:cs typeface="Arial" pitchFamily="34" charset="0"/>
              </a:rPr>
              <a:t>___________with in 1946 and which inspired his life, became the driving force behind all his actions and </a:t>
            </a:r>
            <a:r>
              <a:rPr lang="en-US" sz="1000" b="1" dirty="0" smtClean="0">
                <a:solidFill>
                  <a:srgbClr val="222222"/>
                </a:solidFill>
                <a:latin typeface="Arial" pitchFamily="34" charset="0"/>
                <a:ea typeface="Times New Roman" pitchFamily="18" charset="0"/>
                <a:cs typeface="Arial" pitchFamily="34" charset="0"/>
              </a:rPr>
              <a:t>A23</a:t>
            </a:r>
            <a:r>
              <a:rPr lang="en-US" sz="1000" dirty="0" smtClean="0">
                <a:solidFill>
                  <a:srgbClr val="222222"/>
                </a:solidFill>
                <a:latin typeface="Arial" pitchFamily="34" charset="0"/>
                <a:ea typeface="Times New Roman" pitchFamily="18" charset="0"/>
                <a:cs typeface="Arial" pitchFamily="34" charset="0"/>
              </a:rPr>
              <a:t>____________ the foundation for the first International Vocational Training Competition in 1950. Our friend thought that the competitions could stir youth to special efforts, help adults </a:t>
            </a:r>
            <a:r>
              <a:rPr lang="en-US" sz="1000" b="1" dirty="0" smtClean="0">
                <a:solidFill>
                  <a:srgbClr val="222222"/>
                </a:solidFill>
                <a:latin typeface="Arial" pitchFamily="34" charset="0"/>
                <a:ea typeface="Times New Roman" pitchFamily="18" charset="0"/>
                <a:cs typeface="Arial" pitchFamily="34" charset="0"/>
              </a:rPr>
              <a:t>A24</a:t>
            </a:r>
            <a:r>
              <a:rPr lang="en-US" sz="1000" dirty="0" smtClean="0">
                <a:solidFill>
                  <a:srgbClr val="222222"/>
                </a:solidFill>
                <a:latin typeface="Arial" pitchFamily="34" charset="0"/>
                <a:ea typeface="Times New Roman" pitchFamily="18" charset="0"/>
                <a:cs typeface="Arial" pitchFamily="34" charset="0"/>
              </a:rPr>
              <a:t>____________different working techniques and offer young people a knowledge of trades which were unknown to them.</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During thirty-one Skill Olympics, Francisco Albert-Vidal </a:t>
            </a:r>
            <a:r>
              <a:rPr lang="en-US" sz="1000" b="1" dirty="0" smtClean="0">
                <a:solidFill>
                  <a:srgbClr val="222222"/>
                </a:solidFill>
                <a:latin typeface="Arial" pitchFamily="34" charset="0"/>
                <a:ea typeface="Times New Roman" pitchFamily="18" charset="0"/>
                <a:cs typeface="Arial" pitchFamily="34" charset="0"/>
              </a:rPr>
              <a:t>A25</a:t>
            </a:r>
            <a:r>
              <a:rPr lang="en-US" sz="1000" dirty="0" smtClean="0">
                <a:solidFill>
                  <a:srgbClr val="222222"/>
                </a:solidFill>
                <a:latin typeface="Arial" pitchFamily="34" charset="0"/>
                <a:ea typeface="Times New Roman" pitchFamily="18" charset="0"/>
                <a:cs typeface="Arial" pitchFamily="34" charset="0"/>
              </a:rPr>
              <a:t>___________ responsible for the achievement of the original goals in a changing world: 33 years as an untiring promoter in his position as Secretary General and seven years as President of the International Organization constantly presenting new ideas. The Vocational Training Competitions became his life’s work and the International Organization </a:t>
            </a:r>
            <a:r>
              <a:rPr lang="en-US" sz="1000" b="1" dirty="0" smtClean="0">
                <a:solidFill>
                  <a:srgbClr val="222222"/>
                </a:solidFill>
                <a:latin typeface="Arial" pitchFamily="34" charset="0"/>
                <a:ea typeface="Times New Roman" pitchFamily="18" charset="0"/>
                <a:cs typeface="Arial" pitchFamily="34" charset="0"/>
              </a:rPr>
              <a:t>A26</a:t>
            </a:r>
            <a:r>
              <a:rPr lang="en-US" sz="1000" dirty="0" smtClean="0">
                <a:solidFill>
                  <a:srgbClr val="222222"/>
                </a:solidFill>
                <a:latin typeface="Arial" pitchFamily="34" charset="0"/>
                <a:ea typeface="Times New Roman" pitchFamily="18" charset="0"/>
                <a:cs typeface="Arial" pitchFamily="34" charset="0"/>
              </a:rPr>
              <a:t>_________ into what it is today.</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With good reason he was proud of his achievements, as was clearly seen during our last visit, only one week before his death, at his home in Madrid. Shortly after his retirement as President, he fell seriously ill. Lovingly cared by his wife and his three daughters, he died knowing that his task </a:t>
            </a:r>
            <a:r>
              <a:rPr lang="en-US" sz="1000" b="1" dirty="0" smtClean="0">
                <a:solidFill>
                  <a:srgbClr val="222222"/>
                </a:solidFill>
                <a:latin typeface="Arial" pitchFamily="34" charset="0"/>
                <a:ea typeface="Times New Roman" pitchFamily="18" charset="0"/>
                <a:cs typeface="Arial" pitchFamily="34" charset="0"/>
              </a:rPr>
              <a:t>A27</a:t>
            </a:r>
            <a:r>
              <a:rPr lang="en-US" sz="1000" dirty="0" smtClean="0">
                <a:solidFill>
                  <a:srgbClr val="222222"/>
                </a:solidFill>
                <a:latin typeface="Arial" pitchFamily="34" charset="0"/>
                <a:ea typeface="Times New Roman" pitchFamily="18" charset="0"/>
                <a:cs typeface="Arial" pitchFamily="34" charset="0"/>
              </a:rPr>
              <a:t>__________ and that in this way he had considerably contributed to the future of youth.</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Francisco Albert-Vidal was buried on October 25</a:t>
            </a:r>
            <a:r>
              <a:rPr lang="en-US" sz="1000" baseline="30000" dirty="0" smtClean="0">
                <a:solidFill>
                  <a:srgbClr val="222222"/>
                </a:solidFill>
                <a:latin typeface="Arial" pitchFamily="34" charset="0"/>
                <a:ea typeface="Times New Roman" pitchFamily="18" charset="0"/>
                <a:cs typeface="Arial" pitchFamily="34" charset="0"/>
              </a:rPr>
              <a:t>th</a:t>
            </a:r>
            <a:r>
              <a:rPr lang="en-US" sz="1000" dirty="0" smtClean="0">
                <a:solidFill>
                  <a:srgbClr val="222222"/>
                </a:solidFill>
                <a:latin typeface="Arial" pitchFamily="34" charset="0"/>
                <a:ea typeface="Times New Roman" pitchFamily="18" charset="0"/>
                <a:cs typeface="Arial" pitchFamily="34" charset="0"/>
              </a:rPr>
              <a:t> 1993 in his beloved birthplace and hometown of </a:t>
            </a:r>
            <a:r>
              <a:rPr lang="en-US" sz="1000" dirty="0" err="1" smtClean="0">
                <a:solidFill>
                  <a:srgbClr val="222222"/>
                </a:solidFill>
                <a:latin typeface="Arial" pitchFamily="34" charset="0"/>
                <a:ea typeface="Times New Roman" pitchFamily="18" charset="0"/>
                <a:cs typeface="Arial" pitchFamily="34" charset="0"/>
              </a:rPr>
              <a:t>Pinoso</a:t>
            </a:r>
            <a:r>
              <a:rPr lang="en-US" sz="1000" dirty="0" smtClean="0">
                <a:solidFill>
                  <a:srgbClr val="222222"/>
                </a:solidFill>
                <a:latin typeface="Arial" pitchFamily="34" charset="0"/>
                <a:ea typeface="Times New Roman" pitchFamily="18" charset="0"/>
                <a:cs typeface="Arial" pitchFamily="34" charset="0"/>
              </a:rPr>
              <a:t>, just one hour’s drive from Alicante, where he </a:t>
            </a:r>
            <a:r>
              <a:rPr lang="en-US" sz="1000" b="1" dirty="0" smtClean="0">
                <a:solidFill>
                  <a:srgbClr val="222222"/>
                </a:solidFill>
                <a:latin typeface="Arial" pitchFamily="34" charset="0"/>
                <a:ea typeface="Times New Roman" pitchFamily="18" charset="0"/>
                <a:cs typeface="Arial" pitchFamily="34" charset="0"/>
              </a:rPr>
              <a:t>A28</a:t>
            </a:r>
            <a:r>
              <a:rPr lang="en-US" sz="1000" dirty="0" smtClean="0">
                <a:solidFill>
                  <a:srgbClr val="222222"/>
                </a:solidFill>
                <a:latin typeface="Arial" pitchFamily="34" charset="0"/>
                <a:ea typeface="Times New Roman" pitchFamily="18" charset="0"/>
                <a:cs typeface="Arial" pitchFamily="34" charset="0"/>
              </a:rPr>
              <a:t>___________ as part of a craftsman’s family, with three sisters and brothers, and where he met his future wife. His hometown was struck by the civil war and he was thus forced to choose a different professional path, for the well-being of our international organization and innumerable people throughout the world.</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b="1" dirty="0" smtClean="0">
                <a:solidFill>
                  <a:srgbClr val="222222"/>
                </a:solidFill>
                <a:latin typeface="Arial" pitchFamily="34" charset="0"/>
                <a:ea typeface="Times New Roman" pitchFamily="18" charset="0"/>
                <a:cs typeface="Arial" pitchFamily="34" charset="0"/>
              </a:rPr>
              <a:t>A22</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1) entrust  2) will entrust  3)was entrusted  4)entrusted</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b="1" dirty="0" smtClean="0">
                <a:solidFill>
                  <a:srgbClr val="222222"/>
                </a:solidFill>
                <a:latin typeface="Arial" pitchFamily="34" charset="0"/>
                <a:ea typeface="Times New Roman" pitchFamily="18" charset="0"/>
                <a:cs typeface="Arial" pitchFamily="34" charset="0"/>
              </a:rPr>
              <a:t>A23</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1) laid   2) was laid   3)will laid  4) lay</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b="1" dirty="0" smtClean="0">
                <a:solidFill>
                  <a:srgbClr val="222222"/>
                </a:solidFill>
                <a:latin typeface="Arial" pitchFamily="34" charset="0"/>
                <a:ea typeface="Times New Roman" pitchFamily="18" charset="0"/>
                <a:cs typeface="Arial" pitchFamily="34" charset="0"/>
              </a:rPr>
              <a:t>A24 </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1) understand   2) to understand   3)will understand  4)understood</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b="1" dirty="0" smtClean="0">
                <a:solidFill>
                  <a:srgbClr val="222222"/>
                </a:solidFill>
                <a:latin typeface="Arial" pitchFamily="34" charset="0"/>
                <a:ea typeface="Times New Roman" pitchFamily="18" charset="0"/>
                <a:cs typeface="Arial" pitchFamily="34" charset="0"/>
              </a:rPr>
              <a:t>A25</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1) were   2) will be  3) was  4) is</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b="1" dirty="0" smtClean="0">
                <a:solidFill>
                  <a:srgbClr val="222222"/>
                </a:solidFill>
                <a:latin typeface="Arial" pitchFamily="34" charset="0"/>
                <a:ea typeface="Times New Roman" pitchFamily="18" charset="0"/>
                <a:cs typeface="Arial" pitchFamily="34" charset="0"/>
              </a:rPr>
              <a:t>A26</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1) shaped  2) were shaped  3) to shape  4)was shaped</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b="1" dirty="0" smtClean="0">
                <a:solidFill>
                  <a:srgbClr val="222222"/>
                </a:solidFill>
                <a:latin typeface="Arial" pitchFamily="34" charset="0"/>
                <a:ea typeface="Times New Roman" pitchFamily="18" charset="0"/>
                <a:cs typeface="Arial" pitchFamily="34" charset="0"/>
              </a:rPr>
              <a:t>A27</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1) would continue  2) continue  3) continued  4) will continue</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b="1" dirty="0" smtClean="0">
                <a:solidFill>
                  <a:srgbClr val="222222"/>
                </a:solidFill>
                <a:latin typeface="Arial" pitchFamily="34" charset="0"/>
                <a:ea typeface="Times New Roman" pitchFamily="18" charset="0"/>
                <a:cs typeface="Arial" pitchFamily="34" charset="0"/>
              </a:rPr>
              <a:t>A28</a:t>
            </a:r>
            <a:endParaRPr lang="ru-RU" sz="1000" dirty="0" smtClean="0">
              <a:solidFill>
                <a:prstClr val="black"/>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000" dirty="0" smtClean="0">
                <a:solidFill>
                  <a:srgbClr val="222222"/>
                </a:solidFill>
                <a:latin typeface="Arial" pitchFamily="34" charset="0"/>
                <a:ea typeface="Times New Roman" pitchFamily="18" charset="0"/>
                <a:cs typeface="Arial" pitchFamily="34" charset="0"/>
              </a:rPr>
              <a:t>1) grown up  2) grew up  3) was grown up  4) will grow</a:t>
            </a:r>
            <a:endParaRPr lang="ru-RU" sz="1000" dirty="0" smtClean="0">
              <a:solidFill>
                <a:prstClr val="black"/>
              </a:solidFill>
              <a:latin typeface="Arial" pitchFamily="34" charset="0"/>
              <a:ea typeface="Times New Roman" pitchFamily="18"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smtClean="0">
                <a:solidFill>
                  <a:schemeClr val="tx1"/>
                </a:solidFill>
                <a:latin typeface="Times New Roman" pitchFamily="18" charset="0"/>
                <a:cs typeface="Times New Roman" pitchFamily="18" charset="0"/>
              </a:rPr>
              <a:t>2)</a:t>
            </a:r>
            <a:r>
              <a:rPr lang="ru-RU" sz="1800" dirty="0" smtClean="0">
                <a:solidFill>
                  <a:schemeClr val="tx1"/>
                </a:solidFill>
                <a:latin typeface="Times New Roman" pitchFamily="18" charset="0"/>
                <a:cs typeface="Times New Roman" pitchFamily="18" charset="0"/>
              </a:rPr>
              <a:t> Прочитайте текст и заполните пропуски 1-6 частями предложений А-</a:t>
            </a:r>
            <a:r>
              <a:rPr lang="en-US" sz="1800" dirty="0" smtClean="0">
                <a:solidFill>
                  <a:schemeClr val="tx1"/>
                </a:solidFill>
                <a:latin typeface="Times New Roman" pitchFamily="18" charset="0"/>
                <a:cs typeface="Times New Roman" pitchFamily="18" charset="0"/>
              </a:rPr>
              <a:t>G</a:t>
            </a:r>
            <a:r>
              <a:rPr lang="ru-RU" sz="1800" dirty="0" smtClean="0">
                <a:solidFill>
                  <a:schemeClr val="tx1"/>
                </a:solidFill>
                <a:latin typeface="Times New Roman" pitchFamily="18" charset="0"/>
                <a:cs typeface="Times New Roman" pitchFamily="18" charset="0"/>
              </a:rPr>
              <a:t>. Одна из частей в списке А-</a:t>
            </a:r>
            <a:r>
              <a:rPr lang="en-US" sz="1800" dirty="0" smtClean="0">
                <a:solidFill>
                  <a:schemeClr val="tx1"/>
                </a:solidFill>
                <a:latin typeface="Times New Roman" pitchFamily="18" charset="0"/>
                <a:cs typeface="Times New Roman" pitchFamily="18" charset="0"/>
              </a:rPr>
              <a:t>G</a:t>
            </a:r>
            <a:r>
              <a:rPr lang="ru-RU" sz="1800" dirty="0" smtClean="0">
                <a:solidFill>
                  <a:schemeClr val="tx1"/>
                </a:solidFill>
                <a:latin typeface="Times New Roman" pitchFamily="18" charset="0"/>
                <a:cs typeface="Times New Roman" pitchFamily="18" charset="0"/>
              </a:rPr>
              <a:t> лишняя. Перенесите ответы в таблицу.</a:t>
            </a:r>
            <a:r>
              <a:rPr lang="ru-RU" dirty="0" smtClean="0"/>
              <a:t/>
            </a:r>
            <a:br>
              <a:rPr lang="ru-RU" dirty="0" smtClean="0"/>
            </a:br>
            <a:endParaRPr lang="ru-RU" dirty="0"/>
          </a:p>
        </p:txBody>
      </p:sp>
      <p:pic>
        <p:nvPicPr>
          <p:cNvPr id="4" name="Picture"/>
          <p:cNvPicPr>
            <a:picLocks noGrp="1"/>
          </p:cNvPicPr>
          <p:nvPr>
            <p:ph sz="quarter" idx="1"/>
          </p:nvPr>
        </p:nvPicPr>
        <p:blipFill>
          <a:blip r:embed="rId2" cstate="print"/>
          <a:stretch>
            <a:fillRect/>
          </a:stretch>
        </p:blipFill>
        <p:spPr bwMode="auto">
          <a:xfrm>
            <a:off x="457200" y="1124745"/>
            <a:ext cx="6131024" cy="1224135"/>
          </a:xfrm>
          <a:prstGeom prst="rect">
            <a:avLst/>
          </a:prstGeom>
          <a:noFill/>
          <a:ln w="9525">
            <a:noFill/>
            <a:miter lim="800000"/>
            <a:headEnd/>
            <a:tailEnd/>
          </a:ln>
        </p:spPr>
      </p:pic>
      <p:sp>
        <p:nvSpPr>
          <p:cNvPr id="7" name="Прямоугольник 6"/>
          <p:cNvSpPr/>
          <p:nvPr/>
        </p:nvSpPr>
        <p:spPr>
          <a:xfrm>
            <a:off x="539552" y="2708920"/>
            <a:ext cx="6984775" cy="3231654"/>
          </a:xfrm>
          <a:prstGeom prst="rect">
            <a:avLst/>
          </a:prstGeom>
        </p:spPr>
        <p:txBody>
          <a:bodyPr wrap="square">
            <a:spAutoFit/>
          </a:bodyPr>
          <a:lstStyle/>
          <a:p>
            <a:pPr lvl="0" fontAlgn="base">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It was 1946 and there was a great need for 1) _____ in Spain. </a:t>
            </a:r>
            <a:r>
              <a:rPr lang="en-US" sz="1200" dirty="0" err="1" smtClean="0">
                <a:solidFill>
                  <a:prstClr val="black"/>
                </a:solidFill>
                <a:latin typeface="Times New Roman" pitchFamily="18" charset="0"/>
                <a:ea typeface="Lucida Sans Unicode" pitchFamily="34" charset="0"/>
                <a:cs typeface="Times New Roman" pitchFamily="18" charset="0"/>
              </a:rPr>
              <a:t>Mr</a:t>
            </a:r>
            <a:r>
              <a:rPr lang="en-US" sz="1200" dirty="0" smtClean="0">
                <a:solidFill>
                  <a:prstClr val="black"/>
                </a:solidFill>
                <a:latin typeface="Times New Roman" pitchFamily="18" charset="0"/>
                <a:ea typeface="Lucida Sans Unicode" pitchFamily="34" charset="0"/>
                <a:cs typeface="Times New Roman" pitchFamily="18" charset="0"/>
              </a:rPr>
              <a:t> José Antonio </a:t>
            </a:r>
            <a:r>
              <a:rPr lang="en-US" sz="1200" dirty="0" err="1" smtClean="0">
                <a:solidFill>
                  <a:prstClr val="black"/>
                </a:solidFill>
                <a:latin typeface="Times New Roman" pitchFamily="18" charset="0"/>
                <a:ea typeface="Lucida Sans Unicode" pitchFamily="34" charset="0"/>
                <a:cs typeface="Times New Roman" pitchFamily="18" charset="0"/>
              </a:rPr>
              <a:t>Elola</a:t>
            </a:r>
            <a:r>
              <a:rPr lang="en-US" sz="1200" dirty="0" smtClean="0">
                <a:solidFill>
                  <a:prstClr val="black"/>
                </a:solidFill>
                <a:latin typeface="Times New Roman" pitchFamily="18" charset="0"/>
                <a:ea typeface="Lucida Sans Unicode" pitchFamily="34" charset="0"/>
                <a:cs typeface="Times New Roman" pitchFamily="18" charset="0"/>
              </a:rPr>
              <a:t> </a:t>
            </a:r>
            <a:r>
              <a:rPr lang="en-US" sz="1200" dirty="0" err="1" smtClean="0">
                <a:solidFill>
                  <a:prstClr val="black"/>
                </a:solidFill>
                <a:latin typeface="Times New Roman" pitchFamily="18" charset="0"/>
                <a:ea typeface="Lucida Sans Unicode" pitchFamily="34" charset="0"/>
                <a:cs typeface="Times New Roman" pitchFamily="18" charset="0"/>
              </a:rPr>
              <a:t>Olaso</a:t>
            </a:r>
            <a:r>
              <a:rPr lang="en-US" sz="1200" dirty="0" smtClean="0">
                <a:solidFill>
                  <a:prstClr val="black"/>
                </a:solidFill>
                <a:latin typeface="Times New Roman" pitchFamily="18" charset="0"/>
                <a:ea typeface="Lucida Sans Unicode" pitchFamily="34" charset="0"/>
                <a:cs typeface="Times New Roman" pitchFamily="18" charset="0"/>
              </a:rPr>
              <a:t>, who was General Director of OJE (Spanish Youth Organization), had an insight: it was necessary 2) ______ , as well as their parents, teachers and prospective employers, that their future depended on an effective vocational training system.</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This simple yet brilliant idea of 3) ______ from different trades at their workstations proved to be a great success. So, in 1947, with the participation of around 4,000 apprentices from a dozen mechanical trades, the first National Competition took 4) ______ in Spain.</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A great number of observers 5) ______  were invited to the Iberian Competition and 6) _______ by the idea. As a result, in 1953, at Spain's invitation, youth from Germany, Great Britain, France, Morocco and Switzerland took part in it for the first time.</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A. were completely seduced</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B. having been selected</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C. various countries      </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D. watching people    </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E. skilled workers</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F. to convince youth</a:t>
            </a:r>
            <a:endParaRPr lang="ru-RU" sz="7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200" dirty="0" smtClean="0">
                <a:solidFill>
                  <a:prstClr val="black"/>
                </a:solidFill>
                <a:latin typeface="Times New Roman" pitchFamily="18" charset="0"/>
                <a:ea typeface="Lucida Sans Unicode" pitchFamily="34" charset="0"/>
                <a:cs typeface="Times New Roman" pitchFamily="18" charset="0"/>
              </a:rPr>
              <a:t>G. took place</a:t>
            </a:r>
            <a:endParaRPr lang="ru-RU" sz="700" dirty="0" smtClean="0">
              <a:solidFill>
                <a:prstClr val="black"/>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tx1"/>
                </a:solidFill>
                <a:latin typeface="Times New Roman" pitchFamily="18" charset="0"/>
                <a:cs typeface="Times New Roman" pitchFamily="18" charset="0"/>
              </a:rPr>
              <a:t>3).</a:t>
            </a:r>
            <a:r>
              <a:rPr lang="ru-RU" sz="2800" dirty="0" smtClean="0">
                <a:solidFill>
                  <a:schemeClr val="tx1"/>
                </a:solidFill>
                <a:latin typeface="Times New Roman" pitchFamily="18" charset="0"/>
                <a:cs typeface="Times New Roman" pitchFamily="18" charset="0"/>
              </a:rPr>
              <a:t> Поставьте глаголы из скобок в необходимую форму</a:t>
            </a:r>
            <a:endParaRPr lang="ru-RU" sz="28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fontScale="92500"/>
          </a:bodyPr>
          <a:lstStyle/>
          <a:p>
            <a:pPr>
              <a:buNone/>
            </a:pPr>
            <a:r>
              <a:rPr lang="en-US" dirty="0" smtClean="0">
                <a:latin typeface="Times New Roman" pitchFamily="18" charset="0"/>
                <a:cs typeface="Times New Roman" pitchFamily="18" charset="0"/>
              </a:rPr>
              <a:t>1. If he … (be) my friend, I … (advice) him another haircut.</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If I … (be) more creative, I … (become) a hairdresser.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If I (use) hair extensions, my hair … (be) longer.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John … (open) the barbershop if he … (win) a lottery prize.</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 I … (do) my hair streaked if my mother … (let) it.</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 She … (not mind) if you … (borrow) her styling gel.</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7. If you … (have) dry hair, you … (get) dandruff.</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8. They … (laugh) at me if I … (do) the </a:t>
            </a:r>
            <a:r>
              <a:rPr lang="en-US" dirty="0" err="1" smtClean="0">
                <a:latin typeface="Times New Roman" pitchFamily="18" charset="0"/>
                <a:cs typeface="Times New Roman" pitchFamily="18" charset="0"/>
              </a:rPr>
              <a:t>mohawk</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9. If we … (have) free time, we … (do) a new </a:t>
            </a:r>
            <a:r>
              <a:rPr lang="en-US" dirty="0" err="1" smtClean="0">
                <a:latin typeface="Times New Roman" pitchFamily="18" charset="0"/>
                <a:cs typeface="Times New Roman" pitchFamily="18" charset="0"/>
              </a:rPr>
              <a:t>haistyle</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10. If I … (know) her secret, I … (not tell) it to anyone.</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417638"/>
          </a:xfrm>
        </p:spPr>
        <p:txBody>
          <a:bodyPr>
            <a:normAutofit fontScale="90000"/>
          </a:bodyPr>
          <a:lstStyle/>
          <a:p>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Тема 3.6</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Прически из длинных волос. Техники укладки.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dirty="0" smtClean="0"/>
              <a:t/>
            </a:r>
            <a:br>
              <a:rPr lang="ru-RU" dirty="0" smtClean="0"/>
            </a:br>
            <a:endParaRPr lang="ru-RU" dirty="0"/>
          </a:p>
        </p:txBody>
      </p:sp>
      <p:sp>
        <p:nvSpPr>
          <p:cNvPr id="3" name="Содержимое 2"/>
          <p:cNvSpPr>
            <a:spLocks noGrp="1"/>
          </p:cNvSpPr>
          <p:nvPr>
            <p:ph sz="quarter" idx="1"/>
          </p:nvPr>
        </p:nvSpPr>
        <p:spPr>
          <a:xfrm>
            <a:off x="457200" y="908720"/>
            <a:ext cx="7467600" cy="5565232"/>
          </a:xfrm>
        </p:spPr>
        <p:txBody>
          <a:bodyPr/>
          <a:lstStyle/>
          <a:p>
            <a:r>
              <a:rPr lang="ru-RU" b="1" i="1" dirty="0" smtClean="0"/>
              <a:t>Первое задание – </a:t>
            </a:r>
            <a:r>
              <a:rPr lang="ru-RU" dirty="0" smtClean="0"/>
              <a:t>Переведите на английский язык инструкцию для участника конкурса.</a:t>
            </a:r>
          </a:p>
          <a:p>
            <a:pPr>
              <a:buNone/>
            </a:pPr>
            <a:r>
              <a:rPr lang="ru-RU" dirty="0" smtClean="0"/>
              <a:t> </a:t>
            </a:r>
          </a:p>
          <a:p>
            <a:endParaRPr lang="ru-RU" dirty="0"/>
          </a:p>
        </p:txBody>
      </p:sp>
      <p:pic>
        <p:nvPicPr>
          <p:cNvPr id="4" name="Picture"/>
          <p:cNvPicPr/>
          <p:nvPr/>
        </p:nvPicPr>
        <p:blipFill>
          <a:blip r:embed="rId2" cstate="print"/>
          <a:srcRect r="8286"/>
          <a:stretch>
            <a:fillRect/>
          </a:stretch>
        </p:blipFill>
        <p:spPr bwMode="auto">
          <a:xfrm>
            <a:off x="827584" y="1916832"/>
            <a:ext cx="7056784" cy="403244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smtClean="0">
                <a:solidFill>
                  <a:schemeClr val="tx1"/>
                </a:solidFill>
                <a:latin typeface="Times New Roman" pitchFamily="18" charset="0"/>
                <a:cs typeface="Times New Roman" pitchFamily="18" charset="0"/>
              </a:rPr>
              <a:t>Второе задание - </a:t>
            </a:r>
            <a:r>
              <a:rPr lang="ru-RU" sz="2400" dirty="0" smtClean="0">
                <a:solidFill>
                  <a:schemeClr val="tx1"/>
                </a:solidFill>
                <a:latin typeface="Times New Roman" pitchFamily="18" charset="0"/>
                <a:cs typeface="Times New Roman" pitchFamily="18" charset="0"/>
              </a:rPr>
              <a:t>Дополните слова в критерии оценки по парикмахерскому искусству. Переведите текст.</a:t>
            </a:r>
            <a:endParaRPr lang="ru-RU" sz="2400" dirty="0">
              <a:solidFill>
                <a:schemeClr val="tx1"/>
              </a:solidFill>
              <a:latin typeface="Times New Roman" pitchFamily="18" charset="0"/>
              <a:cs typeface="Times New Roman" pitchFamily="18" charset="0"/>
            </a:endParaRPr>
          </a:p>
        </p:txBody>
      </p:sp>
      <p:pic>
        <p:nvPicPr>
          <p:cNvPr id="4" name="Picture"/>
          <p:cNvPicPr>
            <a:picLocks noGrp="1"/>
          </p:cNvPicPr>
          <p:nvPr>
            <p:ph sz="quarter" idx="1"/>
          </p:nvPr>
        </p:nvPicPr>
        <p:blipFill>
          <a:blip r:embed="rId2" cstate="print"/>
          <a:stretch>
            <a:fillRect/>
          </a:stretch>
        </p:blipFill>
        <p:spPr bwMode="auto">
          <a:xfrm>
            <a:off x="457200" y="1937775"/>
            <a:ext cx="7467600" cy="1203193"/>
          </a:xfrm>
          <a:prstGeom prst="rect">
            <a:avLst/>
          </a:prstGeom>
          <a:noFill/>
          <a:ln w="9525">
            <a:noFill/>
            <a:miter lim="800000"/>
            <a:headEnd/>
            <a:tailEnd/>
          </a:ln>
        </p:spPr>
      </p:pic>
      <p:sp>
        <p:nvSpPr>
          <p:cNvPr id="1025" name="Rectangle 1"/>
          <p:cNvSpPr>
            <a:spLocks noChangeArrowheads="1"/>
          </p:cNvSpPr>
          <p:nvPr/>
        </p:nvSpPr>
        <p:spPr bwMode="auto">
          <a:xfrm>
            <a:off x="0" y="-48399"/>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068388" y="3429000"/>
            <a:ext cx="6455940" cy="3428999"/>
          </a:xfrm>
          <a:prstGeom prst="rect">
            <a:avLst/>
          </a:prstGeom>
        </p:spPr>
        <p:txBody>
          <a:bodyPr wrap="square">
            <a:spAutoFit/>
          </a:bodyPr>
          <a:lstStyle/>
          <a:p>
            <a:pPr lvl="0" fontAlgn="base">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Words: materials, the bride's, creative, regulations, image, not used, assessment, instructions, overall, the top, tips, rules, ornaments, </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E - … hairstyle for long hair. The hair gathered to the … .</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Objective assessment</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The … of the competition.</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Standards of the industry.</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Compliance with health and safety … that are relevant to your profession.</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The products.</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The equipment and … .</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The manufacturer's … .</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"Completion" only the … of the hair.</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The cushions of hair, or other padded materials were … .</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There was no dying.</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The ornaments made of hair or items having a similar hair texture were not used.</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Subjective …</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 approach to design.</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 Full … .</a:t>
            </a:r>
            <a:endParaRPr lang="ru-RU" sz="1200"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 … </a:t>
            </a:r>
            <a:r>
              <a:rPr lang="en-US" sz="1200" dirty="0" smtClean="0">
                <a:solidFill>
                  <a:srgbClr val="000000"/>
                </a:solidFill>
                <a:latin typeface="Times New Roman" pitchFamily="18" charset="0"/>
                <a:ea typeface="Times New Roman" pitchFamily="18" charset="0"/>
                <a:cs typeface="Times New Roman" pitchFamily="18" charset="0"/>
              </a:rPr>
              <a:t>impression</a:t>
            </a:r>
            <a:r>
              <a:rPr lang="ru-RU" sz="1200" dirty="0" smtClean="0">
                <a:solidFill>
                  <a:srgbClr val="000000"/>
                </a:solidFill>
                <a:latin typeface="Times New Roman" pitchFamily="18" charset="0"/>
                <a:ea typeface="Times New Roman" pitchFamily="18" charset="0"/>
                <a:cs typeface="Times New Roman" pitchFamily="18" charset="0"/>
              </a:rPr>
              <a:t>.</a:t>
            </a:r>
            <a:endParaRPr lang="ru-RU" sz="1200" dirty="0" smtClean="0">
              <a:solidFill>
                <a:prstClr val="black"/>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latin typeface="Times New Roman" pitchFamily="18" charset="0"/>
                <a:cs typeface="Times New Roman" pitchFamily="18" charset="0"/>
              </a:rPr>
              <a:t>Цель работы:</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r>
              <a:rPr lang="ru-RU" dirty="0" smtClean="0">
                <a:latin typeface="Times New Roman" pitchFamily="18" charset="0"/>
                <a:cs typeface="Times New Roman" pitchFamily="18" charset="0"/>
              </a:rPr>
              <a:t>Продемонстрировать возможность использования  сайта WorldSkills </a:t>
            </a:r>
            <a:r>
              <a:rPr lang="ru-RU" dirty="0" err="1" smtClean="0">
                <a:latin typeface="Times New Roman" pitchFamily="18" charset="0"/>
                <a:cs typeface="Times New Roman" pitchFamily="18" charset="0"/>
              </a:rPr>
              <a:t>International</a:t>
            </a:r>
            <a:r>
              <a:rPr lang="ru-RU" dirty="0" smtClean="0">
                <a:latin typeface="Times New Roman" pitchFamily="18" charset="0"/>
                <a:cs typeface="Times New Roman" pitchFamily="18" charset="0"/>
              </a:rPr>
              <a:t> в качестве </a:t>
            </a:r>
            <a:r>
              <a:rPr lang="ru-RU" i="1" dirty="0" smtClean="0">
                <a:latin typeface="Times New Roman" pitchFamily="18" charset="0"/>
                <a:cs typeface="Times New Roman" pitchFamily="18" charset="0"/>
              </a:rPr>
              <a:t>образовательного ресурса</a:t>
            </a:r>
            <a:r>
              <a:rPr lang="ru-RU" dirty="0" smtClean="0">
                <a:latin typeface="Times New Roman" pitchFamily="18" charset="0"/>
                <a:cs typeface="Times New Roman" pitchFamily="18" charset="0"/>
              </a:rPr>
              <a:t> в обучении английскому языку студентов специальности</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ТОП-50 43.02.13 Технология парикмахерского искусства.</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i="1" dirty="0" smtClean="0">
                <a:solidFill>
                  <a:schemeClr val="tx1"/>
                </a:solidFill>
                <a:latin typeface="Times New Roman" pitchFamily="18" charset="0"/>
                <a:cs typeface="Times New Roman" pitchFamily="18" charset="0"/>
              </a:rPr>
              <a:t>Третье задание -</a:t>
            </a:r>
            <a:r>
              <a:rPr lang="ru-RU" sz="2200" dirty="0" smtClean="0">
                <a:solidFill>
                  <a:schemeClr val="tx1"/>
                </a:solidFill>
                <a:latin typeface="Times New Roman" pitchFamily="18" charset="0"/>
                <a:cs typeface="Times New Roman" pitchFamily="18" charset="0"/>
              </a:rPr>
              <a:t> решение кроссворда «Причёски»: развитие навыков поиска информации в интернете. </a:t>
            </a:r>
            <a:r>
              <a:rPr lang="ru-RU" dirty="0" smtClean="0">
                <a:solidFill>
                  <a:schemeClr val="tx1"/>
                </a:solidFill>
              </a:rPr>
              <a:t/>
            </a:r>
            <a:br>
              <a:rPr lang="ru-RU" dirty="0" smtClean="0">
                <a:solidFill>
                  <a:schemeClr val="tx1"/>
                </a:solidFill>
              </a:rPr>
            </a:br>
            <a:endParaRPr lang="ru-RU" dirty="0">
              <a:solidFill>
                <a:schemeClr val="tx1"/>
              </a:solidFill>
            </a:endParaRPr>
          </a:p>
        </p:txBody>
      </p:sp>
      <p:graphicFrame>
        <p:nvGraphicFramePr>
          <p:cNvPr id="4" name="Содержимое 3"/>
          <p:cNvGraphicFramePr>
            <a:graphicFrameLocks noGrp="1"/>
          </p:cNvGraphicFramePr>
          <p:nvPr>
            <p:ph sz="quarter" idx="1"/>
          </p:nvPr>
        </p:nvGraphicFramePr>
        <p:xfrm>
          <a:off x="457200" y="1125538"/>
          <a:ext cx="7467600" cy="2042160"/>
        </p:xfrm>
        <a:graphic>
          <a:graphicData uri="http://schemas.openxmlformats.org/drawingml/2006/table">
            <a:tbl>
              <a:tblPr firstRow="1" bandRow="1">
                <a:tableStyleId>{5C22544A-7EE6-4342-B048-85BDC9FD1C3A}</a:tableStyleId>
              </a:tblPr>
              <a:tblGrid>
                <a:gridCol w="3733800"/>
                <a:gridCol w="3733800"/>
              </a:tblGrid>
              <a:tr h="1655390">
                <a:tc>
                  <a:txBody>
                    <a:bodyPr/>
                    <a:lstStyle/>
                    <a:p>
                      <a:r>
                        <a:rPr kumimoji="0" lang="en-US" sz="1600" b="1" kern="1200" dirty="0" smtClean="0">
                          <a:solidFill>
                            <a:schemeClr val="lt1"/>
                          </a:solidFill>
                          <a:latin typeface="+mn-lt"/>
                          <a:ea typeface="+mn-ea"/>
                          <a:cs typeface="+mn-cs"/>
                        </a:rPr>
                        <a:t>Across</a:t>
                      </a:r>
                      <a:r>
                        <a:rPr kumimoji="0" lang="ru-RU" sz="1600" b="1" kern="1200" dirty="0" smtClean="0">
                          <a:solidFill>
                            <a:schemeClr val="lt1"/>
                          </a:solidFill>
                          <a:latin typeface="+mn-lt"/>
                          <a:ea typeface="+mn-ea"/>
                          <a:cs typeface="+mn-cs"/>
                        </a:rPr>
                        <a:t>:</a:t>
                      </a:r>
                    </a:p>
                    <a:p>
                      <a:pPr lvl="0"/>
                      <a:r>
                        <a:rPr kumimoji="0" lang="ru-RU" sz="1600" b="1" kern="1200" dirty="0" smtClean="0">
                          <a:solidFill>
                            <a:schemeClr val="lt1"/>
                          </a:solidFill>
                          <a:latin typeface="+mn-lt"/>
                          <a:ea typeface="+mn-ea"/>
                          <a:cs typeface="+mn-cs"/>
                        </a:rPr>
                        <a:t>косички</a:t>
                      </a:r>
                    </a:p>
                    <a:p>
                      <a:pPr lvl="0"/>
                      <a:r>
                        <a:rPr kumimoji="0" lang="ru-RU" sz="1600" b="1" kern="1200" dirty="0" smtClean="0">
                          <a:solidFill>
                            <a:schemeClr val="lt1"/>
                          </a:solidFill>
                          <a:latin typeface="+mn-lt"/>
                          <a:ea typeface="+mn-ea"/>
                          <a:cs typeface="+mn-cs"/>
                        </a:rPr>
                        <a:t>стрижка «</a:t>
                      </a:r>
                      <a:r>
                        <a:rPr kumimoji="0" lang="ru-RU" sz="1600" b="1" kern="1200" dirty="0" err="1" smtClean="0">
                          <a:solidFill>
                            <a:schemeClr val="lt1"/>
                          </a:solidFill>
                          <a:latin typeface="+mn-lt"/>
                          <a:ea typeface="+mn-ea"/>
                          <a:cs typeface="+mn-cs"/>
                        </a:rPr>
                        <a:t>налысо</a:t>
                      </a:r>
                      <a:r>
                        <a:rPr kumimoji="0" lang="ru-RU" sz="1600" b="1" kern="1200" dirty="0" smtClean="0">
                          <a:solidFill>
                            <a:schemeClr val="lt1"/>
                          </a:solidFill>
                          <a:latin typeface="+mn-lt"/>
                          <a:ea typeface="+mn-ea"/>
                          <a:cs typeface="+mn-cs"/>
                        </a:rPr>
                        <a:t>»</a:t>
                      </a:r>
                    </a:p>
                    <a:p>
                      <a:pPr lvl="0"/>
                      <a:r>
                        <a:rPr kumimoji="0" lang="ru-RU" sz="1600" b="1" kern="1200" dirty="0" err="1" smtClean="0">
                          <a:solidFill>
                            <a:schemeClr val="lt1"/>
                          </a:solidFill>
                          <a:latin typeface="+mn-lt"/>
                          <a:ea typeface="+mn-ea"/>
                          <a:cs typeface="+mn-cs"/>
                        </a:rPr>
                        <a:t>дреды</a:t>
                      </a:r>
                      <a:endParaRPr kumimoji="0" lang="ru-RU" sz="1600" b="1" kern="1200" dirty="0" smtClean="0">
                        <a:solidFill>
                          <a:schemeClr val="lt1"/>
                        </a:solidFill>
                        <a:latin typeface="+mn-lt"/>
                        <a:ea typeface="+mn-ea"/>
                        <a:cs typeface="+mn-cs"/>
                      </a:endParaRPr>
                    </a:p>
                    <a:p>
                      <a:pPr lvl="0"/>
                      <a:r>
                        <a:rPr kumimoji="0" lang="ru-RU" sz="1600" b="1" kern="1200" dirty="0" smtClean="0">
                          <a:solidFill>
                            <a:schemeClr val="lt1"/>
                          </a:solidFill>
                          <a:latin typeface="+mn-lt"/>
                          <a:ea typeface="+mn-ea"/>
                          <a:cs typeface="+mn-cs"/>
                        </a:rPr>
                        <a:t>стрижка</a:t>
                      </a:r>
                    </a:p>
                    <a:p>
                      <a:pPr lvl="0"/>
                      <a:r>
                        <a:rPr kumimoji="0" lang="ru-RU" sz="1600" b="1" kern="1200" dirty="0" smtClean="0">
                          <a:solidFill>
                            <a:schemeClr val="lt1"/>
                          </a:solidFill>
                          <a:latin typeface="+mn-lt"/>
                          <a:ea typeface="+mn-ea"/>
                          <a:cs typeface="+mn-cs"/>
                        </a:rPr>
                        <a:t>высокая причёска невесты</a:t>
                      </a:r>
                    </a:p>
                    <a:p>
                      <a:r>
                        <a:rPr kumimoji="0" lang="ru-RU" sz="1600" b="1" kern="1200" dirty="0" smtClean="0">
                          <a:solidFill>
                            <a:schemeClr val="lt1"/>
                          </a:solidFill>
                          <a:latin typeface="+mn-lt"/>
                          <a:ea typeface="+mn-ea"/>
                          <a:cs typeface="+mn-cs"/>
                        </a:rPr>
                        <a:t>12. короткая стрижка</a:t>
                      </a:r>
                    </a:p>
                    <a:p>
                      <a:r>
                        <a:rPr kumimoji="0" lang="ru-RU" sz="1600" b="1" kern="1200" dirty="0" smtClean="0">
                          <a:solidFill>
                            <a:schemeClr val="lt1"/>
                          </a:solidFill>
                          <a:latin typeface="+mn-lt"/>
                          <a:ea typeface="+mn-ea"/>
                          <a:cs typeface="+mn-cs"/>
                        </a:rPr>
                        <a:t>14. один хвост на затылке</a:t>
                      </a:r>
                      <a:endParaRPr lang="ru-RU" sz="1600" dirty="0"/>
                    </a:p>
                  </a:txBody>
                  <a:tcPr/>
                </a:tc>
                <a:tc>
                  <a:txBody>
                    <a:bodyPr/>
                    <a:lstStyle/>
                    <a:p>
                      <a:r>
                        <a:rPr kumimoji="0" lang="en-US" sz="1600" b="1" kern="1200" dirty="0" smtClean="0">
                          <a:solidFill>
                            <a:schemeClr val="lt1"/>
                          </a:solidFill>
                          <a:latin typeface="+mn-lt"/>
                          <a:ea typeface="+mn-ea"/>
                          <a:cs typeface="+mn-cs"/>
                        </a:rPr>
                        <a:t>Down</a:t>
                      </a:r>
                      <a:r>
                        <a:rPr kumimoji="0" lang="ru-RU" sz="1600" b="1" kern="1200" dirty="0" smtClean="0">
                          <a:solidFill>
                            <a:schemeClr val="lt1"/>
                          </a:solidFill>
                          <a:latin typeface="+mn-lt"/>
                          <a:ea typeface="+mn-ea"/>
                          <a:cs typeface="+mn-cs"/>
                        </a:rPr>
                        <a:t>:</a:t>
                      </a:r>
                    </a:p>
                    <a:p>
                      <a:r>
                        <a:rPr kumimoji="0" lang="ru-RU" sz="1600" b="1" kern="1200" dirty="0" smtClean="0">
                          <a:solidFill>
                            <a:schemeClr val="lt1"/>
                          </a:solidFill>
                          <a:latin typeface="+mn-lt"/>
                          <a:ea typeface="+mn-ea"/>
                          <a:cs typeface="+mn-cs"/>
                        </a:rPr>
                        <a:t>2. пробор</a:t>
                      </a:r>
                    </a:p>
                    <a:p>
                      <a:r>
                        <a:rPr kumimoji="0" lang="ru-RU" sz="1600" b="1" kern="1200" dirty="0" smtClean="0">
                          <a:solidFill>
                            <a:schemeClr val="lt1"/>
                          </a:solidFill>
                          <a:latin typeface="+mn-lt"/>
                          <a:ea typeface="+mn-ea"/>
                          <a:cs typeface="+mn-cs"/>
                        </a:rPr>
                        <a:t>3. каскадные волосы</a:t>
                      </a:r>
                    </a:p>
                    <a:p>
                      <a:r>
                        <a:rPr kumimoji="0" lang="ru-RU" sz="1600" b="1" kern="1200" dirty="0" smtClean="0">
                          <a:solidFill>
                            <a:schemeClr val="lt1"/>
                          </a:solidFill>
                          <a:latin typeface="+mn-lt"/>
                          <a:ea typeface="+mn-ea"/>
                          <a:cs typeface="+mn-cs"/>
                        </a:rPr>
                        <a:t>5. причёска из мелких косичек</a:t>
                      </a:r>
                    </a:p>
                    <a:p>
                      <a:r>
                        <a:rPr kumimoji="0" lang="ru-RU" sz="1600" b="1" kern="1200" dirty="0" smtClean="0">
                          <a:solidFill>
                            <a:schemeClr val="lt1"/>
                          </a:solidFill>
                          <a:latin typeface="+mn-lt"/>
                          <a:ea typeface="+mn-ea"/>
                          <a:cs typeface="+mn-cs"/>
                        </a:rPr>
                        <a:t>8. шиньон</a:t>
                      </a:r>
                    </a:p>
                    <a:p>
                      <a:r>
                        <a:rPr kumimoji="0" lang="ru-RU" sz="1600" b="1" kern="1200" dirty="0" smtClean="0">
                          <a:solidFill>
                            <a:schemeClr val="lt1"/>
                          </a:solidFill>
                          <a:latin typeface="+mn-lt"/>
                          <a:ea typeface="+mn-ea"/>
                          <a:cs typeface="+mn-cs"/>
                        </a:rPr>
                        <a:t>10. чёлка</a:t>
                      </a:r>
                    </a:p>
                    <a:p>
                      <a:r>
                        <a:rPr kumimoji="0" lang="ru-RU" sz="1600" b="1" kern="1200" dirty="0" smtClean="0">
                          <a:solidFill>
                            <a:schemeClr val="lt1"/>
                          </a:solidFill>
                          <a:latin typeface="+mn-lt"/>
                          <a:ea typeface="+mn-ea"/>
                          <a:cs typeface="+mn-cs"/>
                        </a:rPr>
                        <a:t>11. два хвоста волос</a:t>
                      </a:r>
                    </a:p>
                    <a:p>
                      <a:r>
                        <a:rPr kumimoji="0" lang="ru-RU" sz="1600" b="1" kern="1200" dirty="0" smtClean="0">
                          <a:solidFill>
                            <a:schemeClr val="lt1"/>
                          </a:solidFill>
                          <a:latin typeface="+mn-lt"/>
                          <a:ea typeface="+mn-ea"/>
                          <a:cs typeface="+mn-cs"/>
                        </a:rPr>
                        <a:t>13. причёска «пучок»</a:t>
                      </a:r>
                      <a:endParaRPr lang="ru-RU" sz="1600" dirty="0"/>
                    </a:p>
                  </a:txBody>
                  <a:tcPr/>
                </a:tc>
              </a:tr>
            </a:tbl>
          </a:graphicData>
        </a:graphic>
      </p:graphicFrame>
      <p:graphicFrame>
        <p:nvGraphicFramePr>
          <p:cNvPr id="5" name="Таблица 4"/>
          <p:cNvGraphicFramePr>
            <a:graphicFrameLocks noGrp="1"/>
          </p:cNvGraphicFramePr>
          <p:nvPr/>
        </p:nvGraphicFramePr>
        <p:xfrm>
          <a:off x="2915816" y="3212977"/>
          <a:ext cx="3980180" cy="3522726"/>
        </p:xfrm>
        <a:graphic>
          <a:graphicData uri="http://schemas.openxmlformats.org/drawingml/2006/table">
            <a:tbl>
              <a:tblPr/>
              <a:tblGrid>
                <a:gridCol w="208915"/>
                <a:gridCol w="209550"/>
                <a:gridCol w="209550"/>
                <a:gridCol w="209550"/>
                <a:gridCol w="209550"/>
                <a:gridCol w="209550"/>
                <a:gridCol w="209550"/>
                <a:gridCol w="208280"/>
                <a:gridCol w="209550"/>
                <a:gridCol w="209550"/>
                <a:gridCol w="209550"/>
                <a:gridCol w="208915"/>
                <a:gridCol w="209550"/>
                <a:gridCol w="209550"/>
                <a:gridCol w="209550"/>
                <a:gridCol w="208915"/>
                <a:gridCol w="209550"/>
                <a:gridCol w="209550"/>
                <a:gridCol w="211455"/>
              </a:tblGrid>
              <a:tr h="188548">
                <a:tc>
                  <a:txBody>
                    <a:bodyPr/>
                    <a:lstStyle/>
                    <a:p>
                      <a:pPr algn="ctr">
                        <a:lnSpc>
                          <a:spcPct val="107000"/>
                        </a:lnSpc>
                        <a:spcAft>
                          <a:spcPts val="800"/>
                        </a:spcAft>
                      </a:pPr>
                      <a:r>
                        <a:rPr lang="ru-RU" sz="1200" dirty="0">
                          <a:latin typeface="Arial"/>
                          <a:ea typeface="Times New Roman"/>
                          <a:cs typeface="Calibri"/>
                        </a:rPr>
                        <a:t> </a:t>
                      </a:r>
                      <a:endParaRPr lang="ru-RU" sz="1100" dirty="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10</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8</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12</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b="1">
                          <a:latin typeface="Arial"/>
                          <a:ea typeface="Times New Roman"/>
                          <a:cs typeface="Calibri"/>
                        </a:rPr>
                        <a:t>5</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7</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dirty="0">
                          <a:latin typeface="Arial"/>
                          <a:ea typeface="Times New Roman"/>
                          <a:cs typeface="Calibri"/>
                        </a:rPr>
                        <a:t> </a:t>
                      </a:r>
                      <a:endParaRPr lang="ru-RU" sz="1100" dirty="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6</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w="12700" cap="flat" cmpd="sng" algn="ctr">
                      <a:solidFill>
                        <a:srgbClr val="333333"/>
                      </a:solidFill>
                      <a:prstDash val="solid"/>
                      <a:round/>
                      <a:headEnd type="none" w="med" len="med"/>
                      <a:tailEnd type="none" w="med" len="med"/>
                    </a:lnR>
                    <a:lnT>
                      <a:noFill/>
                    </a:lnT>
                    <a:lnB>
                      <a:noFill/>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b="1">
                          <a:latin typeface="Arial"/>
                          <a:ea typeface="Times New Roman"/>
                          <a:cs typeface="Calibri"/>
                        </a:rPr>
                        <a:t>11</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9</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3</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79066">
                <a:tc>
                  <a:txBody>
                    <a:bodyPr/>
                    <a:lstStyle/>
                    <a:p>
                      <a:pPr algn="ctr">
                        <a:lnSpc>
                          <a:spcPct val="107000"/>
                        </a:lnSpc>
                        <a:spcAft>
                          <a:spcPts val="800"/>
                        </a:spcAft>
                      </a:pPr>
                      <a:r>
                        <a:rPr lang="ru-RU" sz="1200" b="1">
                          <a:latin typeface="Arial"/>
                          <a:ea typeface="Times New Roman"/>
                          <a:cs typeface="Calibri"/>
                        </a:rPr>
                        <a:t>14</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endParaRPr lang="ru-RU" sz="1100">
                        <a:latin typeface="Calibri"/>
                        <a:ea typeface="Lucida Sans Unicode"/>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4</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2</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13</a:t>
                      </a:r>
                      <a:endParaRPr lang="ru-RU" sz="1100">
                        <a:latin typeface="Calibri"/>
                        <a:ea typeface="Lucida Sans Unicode"/>
                        <a:cs typeface="Calibri"/>
                      </a:endParaRPr>
                    </a:p>
                  </a:txBody>
                  <a:tcPr marL="0" marR="0" marT="0" marB="0" anchor="ctr">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a:noFill/>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w="12700" cap="flat" cmpd="sng" algn="ctr">
                      <a:solidFill>
                        <a:srgbClr val="333333"/>
                      </a:solidFill>
                      <a:prstDash val="solid"/>
                      <a:round/>
                      <a:headEnd type="none" w="med" len="med"/>
                      <a:tailEnd type="none" w="med" len="med"/>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b="1">
                          <a:latin typeface="Arial"/>
                          <a:ea typeface="Times New Roman"/>
                          <a:cs typeface="Calibri"/>
                        </a:rPr>
                        <a:t>1</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w="12700" cap="flat" cmpd="sng" algn="ctr">
                      <a:solidFill>
                        <a:srgbClr val="333333"/>
                      </a:solidFill>
                      <a:prstDash val="solid"/>
                      <a:round/>
                      <a:headEnd type="none" w="med" len="med"/>
                      <a:tailEnd type="none" w="med" len="med"/>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r>
              <a:tr h="188548">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endParaRPr lang="ru-RU" sz="1200">
                        <a:latin typeface="Arial"/>
                        <a:ea typeface="Times New Roman"/>
                        <a:cs typeface="Calibri"/>
                      </a:endParaRPr>
                    </a:p>
                  </a:txBody>
                  <a:tcPr marL="0" marR="0" marT="0" marB="0">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w="12700" cap="flat" cmpd="sng" algn="ctr">
                      <a:solidFill>
                        <a:srgbClr val="333333"/>
                      </a:solidFill>
                      <a:prstDash val="solid"/>
                      <a:round/>
                      <a:headEnd type="none" w="med" len="med"/>
                      <a:tailEnd type="none" w="med" len="med"/>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EEEEE"/>
                    </a:solidFill>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w="12700" cap="flat" cmpd="sng" algn="ctr">
                      <a:solidFill>
                        <a:srgbClr val="333333"/>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a:latin typeface="Arial"/>
                          <a:ea typeface="Times New Roman"/>
                          <a:cs typeface="Calibri"/>
                        </a:rPr>
                        <a:t> </a:t>
                      </a:r>
                      <a:endParaRPr lang="ru-RU" sz="1100">
                        <a:latin typeface="Calibri"/>
                        <a:ea typeface="Lucida Sans Unicode"/>
                        <a:cs typeface="Calibri"/>
                      </a:endParaRPr>
                    </a:p>
                  </a:txBody>
                  <a:tcPr marL="0" marR="0" marT="0" marB="0" anchor="ctr">
                    <a:lnL>
                      <a:noFill/>
                    </a:lnL>
                    <a:lnR>
                      <a:noFill/>
                    </a:lnR>
                    <a:lnT>
                      <a:noFill/>
                    </a:lnT>
                    <a:lnB>
                      <a:noFill/>
                    </a:lnB>
                  </a:tcPr>
                </a:tc>
                <a:tc>
                  <a:txBody>
                    <a:bodyPr/>
                    <a:lstStyle/>
                    <a:p>
                      <a:pPr algn="ctr">
                        <a:lnSpc>
                          <a:spcPct val="107000"/>
                        </a:lnSpc>
                        <a:spcAft>
                          <a:spcPts val="800"/>
                        </a:spcAft>
                      </a:pPr>
                      <a:r>
                        <a:rPr lang="ru-RU" sz="1200" dirty="0">
                          <a:latin typeface="Arial"/>
                          <a:ea typeface="Times New Roman"/>
                          <a:cs typeface="Calibri"/>
                        </a:rPr>
                        <a:t> </a:t>
                      </a:r>
                      <a:endParaRPr lang="ru-RU" sz="1100" dirty="0">
                        <a:latin typeface="Calibri"/>
                        <a:ea typeface="Lucida Sans Unicode"/>
                        <a:cs typeface="Calibri"/>
                      </a:endParaRPr>
                    </a:p>
                  </a:txBody>
                  <a:tcPr marL="0" marR="0" marT="0" marB="0" anchor="ctr">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Lucida Sans Unicode" pitchFamily="34" charset="0"/>
                <a:cs typeface="Times New Roman" pitchFamily="18" charset="0"/>
              </a:rPr>
              <a:t>Грамматический материал:</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chemeClr val="tx1"/>
                </a:solidFill>
                <a:latin typeface="Times New Roman" pitchFamily="18" charset="0"/>
                <a:cs typeface="Times New Roman" pitchFamily="18" charset="0"/>
              </a:rPr>
              <a:t>Раскройте скобки, поставив глагол в нужную форму</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92500"/>
          </a:bodyPr>
          <a:lstStyle/>
          <a:p>
            <a:pPr>
              <a:buNone/>
            </a:pPr>
            <a:r>
              <a:rPr lang="en-US" dirty="0" smtClean="0"/>
              <a:t>1. This book about hairdressing (write) many years ago.</a:t>
            </a:r>
            <a:endParaRPr lang="ru-RU" dirty="0" smtClean="0"/>
          </a:p>
          <a:p>
            <a:pPr>
              <a:buNone/>
            </a:pPr>
            <a:r>
              <a:rPr lang="en-US" dirty="0" smtClean="0"/>
              <a:t>2. Her curling iron (break) so she had to use hair rollers.</a:t>
            </a:r>
            <a:endParaRPr lang="ru-RU" dirty="0" smtClean="0"/>
          </a:p>
          <a:p>
            <a:pPr>
              <a:buNone/>
            </a:pPr>
            <a:r>
              <a:rPr lang="en-US" dirty="0" smtClean="0"/>
              <a:t>3. This barbershop (build) in 2009.</a:t>
            </a:r>
            <a:endParaRPr lang="ru-RU" dirty="0" smtClean="0"/>
          </a:p>
          <a:p>
            <a:pPr>
              <a:buNone/>
            </a:pPr>
            <a:r>
              <a:rPr lang="en-US" dirty="0" smtClean="0"/>
              <a:t>4. I’ve missed the news block about new hairstyles! When it (repeat)?</a:t>
            </a:r>
            <a:endParaRPr lang="ru-RU" dirty="0" smtClean="0"/>
          </a:p>
          <a:p>
            <a:pPr>
              <a:buNone/>
            </a:pPr>
            <a:r>
              <a:rPr lang="en-US" dirty="0" smtClean="0"/>
              <a:t>5. This haircut is brand new, it never (get).</a:t>
            </a:r>
            <a:endParaRPr lang="ru-RU" dirty="0" smtClean="0"/>
          </a:p>
          <a:p>
            <a:pPr>
              <a:buNone/>
            </a:pPr>
            <a:r>
              <a:rPr lang="en-US" dirty="0" smtClean="0"/>
              <a:t>6. I am reading a magazine «Hair and hairstyles» while my car (repair).</a:t>
            </a:r>
            <a:endParaRPr lang="ru-RU" dirty="0" smtClean="0"/>
          </a:p>
          <a:p>
            <a:pPr>
              <a:buNone/>
            </a:pPr>
            <a:r>
              <a:rPr lang="en-US" dirty="0" smtClean="0"/>
              <a:t>7.  At what time the hair salon usually (open) here?</a:t>
            </a:r>
            <a:endParaRPr lang="ru-RU" dirty="0" smtClean="0"/>
          </a:p>
          <a:p>
            <a:pPr>
              <a:buNone/>
            </a:pPr>
            <a:r>
              <a:rPr lang="en-US" dirty="0" smtClean="0"/>
              <a:t>8. To my great surprise the problem with my hair dryer (solve) yet.</a:t>
            </a:r>
            <a:endParaRPr lang="ru-RU" dirty="0" smtClean="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chemeClr val="tx1"/>
                </a:solidFill>
                <a:latin typeface="Times New Roman" pitchFamily="18" charset="0"/>
                <a:cs typeface="Times New Roman" pitchFamily="18" charset="0"/>
              </a:rPr>
              <a:t>Составьте предложения, расставив слова в нужном порядке</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92500"/>
          </a:bodyPr>
          <a:lstStyle/>
          <a:p>
            <a:r>
              <a:rPr lang="en-US" dirty="0" smtClean="0"/>
              <a:t>the not to  hair extensions the have been report According delivered still.</a:t>
            </a:r>
            <a:endParaRPr lang="ru-RU" dirty="0" smtClean="0"/>
          </a:p>
          <a:p>
            <a:r>
              <a:rPr lang="en-US" dirty="0" smtClean="0"/>
              <a:t>A accessories with hairdresser̕ s is various decorated.</a:t>
            </a:r>
            <a:endParaRPr lang="ru-RU" dirty="0" smtClean="0"/>
          </a:p>
          <a:p>
            <a:r>
              <a:rPr lang="en-US" dirty="0" smtClean="0"/>
              <a:t>in was He 1984 born.</a:t>
            </a:r>
            <a:endParaRPr lang="ru-RU" dirty="0" smtClean="0"/>
          </a:p>
          <a:p>
            <a:r>
              <a:rPr lang="en-US" dirty="0" smtClean="0"/>
              <a:t>already have said Many about been the head of hair salon words.</a:t>
            </a:r>
            <a:endParaRPr lang="ru-RU" dirty="0" smtClean="0"/>
          </a:p>
          <a:p>
            <a:r>
              <a:rPr lang="en-US" dirty="0" smtClean="0"/>
              <a:t>light and was sunshine due The to barbershop large with windows filled.</a:t>
            </a:r>
            <a:endParaRPr lang="ru-RU" dirty="0" smtClean="0"/>
          </a:p>
          <a:p>
            <a:r>
              <a:rPr lang="en-US" dirty="0" smtClean="0"/>
              <a:t>his after Mark named grandfather was.</a:t>
            </a:r>
            <a:endParaRPr lang="ru-RU" dirty="0" smtClean="0"/>
          </a:p>
          <a:p>
            <a:r>
              <a:rPr lang="en-US" dirty="0" smtClean="0"/>
              <a:t>done braids by These the good are hairdressers.</a:t>
            </a:r>
            <a:endParaRPr lang="ru-RU" dirty="0" smtClean="0"/>
          </a:p>
          <a:p>
            <a:r>
              <a:rPr lang="en-US" dirty="0" smtClean="0"/>
              <a:t>held every 2 This is  World</a:t>
            </a:r>
            <a:r>
              <a:rPr lang="ru-RU" dirty="0" smtClean="0"/>
              <a:t> </a:t>
            </a:r>
            <a:r>
              <a:rPr lang="en-US" dirty="0" smtClean="0"/>
              <a:t>skills International years.</a:t>
            </a:r>
            <a:endParaRPr lang="ru-RU" dirty="0" smtClean="0"/>
          </a:p>
          <a:p>
            <a:pPr>
              <a:buNone/>
            </a:pPr>
            <a:r>
              <a:rPr lang="en-US" dirty="0" smtClean="0"/>
              <a:t>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Вывод:</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lgn="just"/>
            <a:r>
              <a:rPr lang="ru-RU" i="1" dirty="0" smtClean="0">
                <a:solidFill>
                  <a:schemeClr val="accent2">
                    <a:lumMod val="50000"/>
                  </a:schemeClr>
                </a:solidFill>
                <a:latin typeface="Times New Roman" pitchFamily="18" charset="0"/>
                <a:cs typeface="Times New Roman" pitchFamily="18" charset="0"/>
              </a:rPr>
              <a:t>Проблемные задания, разработанные с использованием сайта WorldSkills </a:t>
            </a:r>
            <a:r>
              <a:rPr lang="ru-RU" i="1" dirty="0" err="1" smtClean="0">
                <a:solidFill>
                  <a:schemeClr val="accent2">
                    <a:lumMod val="50000"/>
                  </a:schemeClr>
                </a:solidFill>
                <a:latin typeface="Times New Roman" pitchFamily="18" charset="0"/>
                <a:cs typeface="Times New Roman" pitchFamily="18" charset="0"/>
              </a:rPr>
              <a:t>International</a:t>
            </a:r>
            <a:r>
              <a:rPr lang="ru-RU" i="1" dirty="0" smtClean="0">
                <a:solidFill>
                  <a:schemeClr val="accent2">
                    <a:lumMod val="50000"/>
                  </a:schemeClr>
                </a:solidFill>
                <a:latin typeface="Times New Roman" pitchFamily="18" charset="0"/>
                <a:cs typeface="Times New Roman" pitchFamily="18" charset="0"/>
              </a:rPr>
              <a:t>, вызывают заинтересованность студентов, создавая ситуацию, когда  наивысшим критерием мотивации к изучению профессионально ориентированного английского языка становится признание иноязычного текста </a:t>
            </a:r>
            <a:r>
              <a:rPr lang="ru-RU" b="1" i="1" dirty="0" smtClean="0">
                <a:solidFill>
                  <a:schemeClr val="accent2">
                    <a:lumMod val="50000"/>
                  </a:schemeClr>
                </a:solidFill>
                <a:latin typeface="Times New Roman" pitchFamily="18" charset="0"/>
                <a:cs typeface="Times New Roman" pitchFamily="18" charset="0"/>
              </a:rPr>
              <a:t>интересным, полезным, необходимым для будущего специалиста источником информации.</a:t>
            </a:r>
            <a:endParaRPr lang="ru-RU" b="1" i="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latin typeface="Times New Roman" pitchFamily="18" charset="0"/>
                <a:cs typeface="Times New Roman" pitchFamily="18" charset="0"/>
              </a:rPr>
              <a:t>Задачи:</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lgn="just"/>
            <a:r>
              <a:rPr lang="ru-RU" dirty="0" smtClean="0">
                <a:latin typeface="Times New Roman" pitchFamily="18" charset="0"/>
                <a:cs typeface="Times New Roman" pitchFamily="18" charset="0"/>
              </a:rPr>
              <a:t>- проанализировать  и обобщить возможность использования сайта </a:t>
            </a:r>
            <a:r>
              <a:rPr lang="en-US" dirty="0" smtClean="0">
                <a:latin typeface="Times New Roman" pitchFamily="18" charset="0"/>
                <a:cs typeface="Times New Roman" pitchFamily="18" charset="0"/>
              </a:rPr>
              <a:t>WorldSkills International</a:t>
            </a:r>
            <a:r>
              <a:rPr lang="ru-RU" dirty="0" smtClean="0">
                <a:latin typeface="Times New Roman" pitchFamily="18" charset="0"/>
                <a:cs typeface="Times New Roman" pitchFamily="18" charset="0"/>
              </a:rPr>
              <a:t> в качестве образовательного ресурса</a:t>
            </a:r>
          </a:p>
          <a:p>
            <a:pPr algn="just"/>
            <a:r>
              <a:rPr lang="ru-RU" dirty="0" smtClean="0">
                <a:latin typeface="Times New Roman" pitchFamily="18" charset="0"/>
                <a:cs typeface="Times New Roman" pitchFamily="18" charset="0"/>
              </a:rPr>
              <a:t>-разработать  учебные материалы (практические задания) для студентов специальности</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ТОП-50 43.02.13 Технология парикмахерского искусства, созданные на основе сайта </a:t>
            </a:r>
            <a:r>
              <a:rPr lang="en-US" dirty="0" smtClean="0">
                <a:latin typeface="Times New Roman" pitchFamily="18" charset="0"/>
                <a:cs typeface="Times New Roman" pitchFamily="18" charset="0"/>
              </a:rPr>
              <a:t>WorldSkills International</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показать результаты апробации образовательного ресурса, разработанного с использованием сайта WorldSkills </a:t>
            </a:r>
            <a:r>
              <a:rPr lang="ru-RU" dirty="0" err="1" smtClean="0">
                <a:latin typeface="Times New Roman" pitchFamily="18" charset="0"/>
                <a:cs typeface="Times New Roman" pitchFamily="18" charset="0"/>
              </a:rPr>
              <a:t>International</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Опорная таблица</a:t>
            </a:r>
            <a:endParaRPr lang="ru-RU" b="1" dirty="0">
              <a:solidFill>
                <a:schemeClr val="tx1"/>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nvPr>
        </p:nvGraphicFramePr>
        <p:xfrm>
          <a:off x="457200" y="1600200"/>
          <a:ext cx="7467600" cy="502920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kumimoji="0" lang="ru-RU" sz="1800" b="1" kern="1200" dirty="0" smtClean="0">
                          <a:solidFill>
                            <a:schemeClr val="lt1"/>
                          </a:solidFill>
                          <a:latin typeface="+mn-lt"/>
                          <a:ea typeface="+mn-ea"/>
                          <a:cs typeface="+mn-cs"/>
                        </a:rPr>
                        <a:t>Основные разделы</a:t>
                      </a:r>
                      <a:endParaRPr lang="ru-RU" dirty="0"/>
                    </a:p>
                  </a:txBody>
                  <a:tcPr/>
                </a:tc>
                <a:tc>
                  <a:txBody>
                    <a:bodyPr/>
                    <a:lstStyle/>
                    <a:p>
                      <a:r>
                        <a:rPr kumimoji="0" lang="ru-RU" sz="1800" b="1" kern="1200" dirty="0" smtClean="0">
                          <a:solidFill>
                            <a:schemeClr val="lt1"/>
                          </a:solidFill>
                          <a:latin typeface="+mn-lt"/>
                          <a:ea typeface="+mn-ea"/>
                          <a:cs typeface="+mn-cs"/>
                        </a:rPr>
                        <a:t>Русскоязычный аналог</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latin typeface="+mn-lt"/>
                          <a:ea typeface="+mn-ea"/>
                          <a:cs typeface="+mn-cs"/>
                        </a:rPr>
                        <a:t>Основное содержание раздела</a:t>
                      </a:r>
                      <a:endParaRPr lang="ru-RU" dirty="0" smtClean="0"/>
                    </a:p>
                    <a:p>
                      <a:endParaRPr lang="ru-RU" dirty="0"/>
                    </a:p>
                  </a:txBody>
                  <a:tcPr/>
                </a:tc>
              </a:tr>
              <a:tr h="370840">
                <a:tc>
                  <a:txBody>
                    <a:bodyPr/>
                    <a:lstStyle/>
                    <a:p>
                      <a:r>
                        <a:rPr kumimoji="0" lang="en-US" sz="1800" b="1" kern="1200" dirty="0" smtClean="0">
                          <a:solidFill>
                            <a:schemeClr val="dk1"/>
                          </a:solidFill>
                          <a:latin typeface="+mn-lt"/>
                          <a:ea typeface="+mn-ea"/>
                          <a:cs typeface="+mn-cs"/>
                        </a:rPr>
                        <a:t>Promoting Skills</a:t>
                      </a:r>
                      <a:endParaRPr lang="ru-RU" dirty="0"/>
                    </a:p>
                  </a:txBody>
                  <a:tcPr/>
                </a:tc>
                <a:tc>
                  <a:txBody>
                    <a:bodyPr/>
                    <a:lstStyle/>
                    <a:p>
                      <a:r>
                        <a:rPr kumimoji="0" lang="ru-RU" sz="1600" b="1" kern="1200" dirty="0" smtClean="0">
                          <a:solidFill>
                            <a:schemeClr val="dk1"/>
                          </a:solidFill>
                          <a:latin typeface="+mn-lt"/>
                          <a:ea typeface="+mn-ea"/>
                          <a:cs typeface="+mn-cs"/>
                        </a:rPr>
                        <a:t>Продвижение рабочих специальностей</a:t>
                      </a:r>
                      <a:endParaRPr lang="ru-RU" sz="1600" dirty="0"/>
                    </a:p>
                  </a:txBody>
                  <a:tcPr/>
                </a:tc>
                <a:tc>
                  <a:txBody>
                    <a:bodyPr/>
                    <a:lstStyle/>
                    <a:p>
                      <a:r>
                        <a:rPr kumimoji="0" lang="ru-RU" sz="1200" kern="1200" dirty="0" smtClean="0">
                          <a:solidFill>
                            <a:schemeClr val="dk1"/>
                          </a:solidFill>
                          <a:latin typeface="+mn-lt"/>
                          <a:ea typeface="+mn-ea"/>
                          <a:cs typeface="+mn-cs"/>
                        </a:rPr>
                        <a:t>необходимость, значение и результаты профессиональной деятельности и профессиональной подготовки для молодых людей, которые необходимы для отраслей, регионов, и страны и которые будут процветать в мировой экономике.</a:t>
                      </a:r>
                      <a:endParaRPr lang="ru-RU" sz="1200" dirty="0"/>
                    </a:p>
                  </a:txBody>
                  <a:tcPr/>
                </a:tc>
              </a:tr>
              <a:tr h="370840">
                <a:tc>
                  <a:txBody>
                    <a:bodyPr/>
                    <a:lstStyle/>
                    <a:p>
                      <a:r>
                        <a:rPr kumimoji="0" lang="en-US" sz="1800" b="1" kern="1200" dirty="0" smtClean="0">
                          <a:solidFill>
                            <a:schemeClr val="dk1"/>
                          </a:solidFill>
                          <a:latin typeface="+mn-lt"/>
                          <a:ea typeface="+mn-ea"/>
                          <a:cs typeface="+mn-cs"/>
                        </a:rPr>
                        <a:t>Career Building</a:t>
                      </a:r>
                      <a:r>
                        <a:rPr kumimoji="0" lang="ru-RU" sz="1800" b="1" kern="1200" dirty="0" smtClean="0">
                          <a:solidFill>
                            <a:schemeClr val="dk1"/>
                          </a:solidFill>
                          <a:latin typeface="+mn-lt"/>
                          <a:ea typeface="+mn-ea"/>
                          <a:cs typeface="+mn-cs"/>
                        </a:rPr>
                        <a:t> </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latin typeface="+mn-lt"/>
                          <a:ea typeface="+mn-ea"/>
                          <a:cs typeface="+mn-cs"/>
                        </a:rPr>
                        <a:t>Создание карьеры</a:t>
                      </a:r>
                      <a:endParaRPr kumimoji="0" lang="ru-RU" sz="1800" kern="1200" dirty="0" smtClean="0">
                        <a:solidFill>
                          <a:schemeClr val="dk1"/>
                        </a:solidFill>
                        <a:latin typeface="+mn-lt"/>
                        <a:ea typeface="+mn-ea"/>
                        <a:cs typeface="+mn-cs"/>
                      </a:endParaRPr>
                    </a:p>
                  </a:txBody>
                  <a:tcPr/>
                </a:tc>
                <a:tc>
                  <a:txBody>
                    <a:bodyPr/>
                    <a:lstStyle/>
                    <a:p>
                      <a:r>
                        <a:rPr kumimoji="0" lang="ru-RU" sz="1200" kern="1200" dirty="0" smtClean="0">
                          <a:solidFill>
                            <a:schemeClr val="dk1"/>
                          </a:solidFill>
                          <a:latin typeface="+mn-lt"/>
                          <a:ea typeface="+mn-ea"/>
                          <a:cs typeface="+mn-cs"/>
                        </a:rPr>
                        <a:t>Возможность создания карьеры, направления конкурса </a:t>
                      </a:r>
                      <a:r>
                        <a:rPr kumimoji="0" lang="ru-RU" sz="1200" kern="1200" dirty="0" err="1" smtClean="0">
                          <a:solidFill>
                            <a:schemeClr val="dk1"/>
                          </a:solidFill>
                          <a:latin typeface="+mn-lt"/>
                          <a:ea typeface="+mn-ea"/>
                          <a:cs typeface="+mn-cs"/>
                        </a:rPr>
                        <a:t>World</a:t>
                      </a:r>
                      <a:r>
                        <a:rPr kumimoji="0" lang="ru-RU" sz="1200" kern="1200" dirty="0" smtClean="0">
                          <a:solidFill>
                            <a:schemeClr val="dk1"/>
                          </a:solidFill>
                          <a:latin typeface="+mn-lt"/>
                          <a:ea typeface="+mn-ea"/>
                          <a:cs typeface="+mn-cs"/>
                        </a:rPr>
                        <a:t> </a:t>
                      </a:r>
                      <a:r>
                        <a:rPr kumimoji="0" lang="ru-RU" sz="1200" kern="1200" dirty="0" err="1" smtClean="0">
                          <a:solidFill>
                            <a:schemeClr val="dk1"/>
                          </a:solidFill>
                          <a:latin typeface="+mn-lt"/>
                          <a:ea typeface="+mn-ea"/>
                          <a:cs typeface="+mn-cs"/>
                        </a:rPr>
                        <a:t>Skills</a:t>
                      </a:r>
                      <a:r>
                        <a:rPr kumimoji="0" lang="ru-RU" sz="1200" kern="1200" dirty="0" smtClean="0">
                          <a:solidFill>
                            <a:schemeClr val="dk1"/>
                          </a:solidFill>
                          <a:latin typeface="+mn-lt"/>
                          <a:ea typeface="+mn-ea"/>
                          <a:cs typeface="+mn-cs"/>
                        </a:rPr>
                        <a:t>: строительные технологии, творчество и дизайн, информационные и коммуникационные технологии, производственные и инженерные технологии, </a:t>
                      </a:r>
                      <a:r>
                        <a:rPr kumimoji="0" lang="ru-RU" sz="1200" b="1" kern="1200" dirty="0" smtClean="0">
                          <a:solidFill>
                            <a:schemeClr val="dk1"/>
                          </a:solidFill>
                          <a:latin typeface="+mn-lt"/>
                          <a:ea typeface="+mn-ea"/>
                          <a:cs typeface="+mn-cs"/>
                        </a:rPr>
                        <a:t>парикмахерские услуги</a:t>
                      </a:r>
                      <a:r>
                        <a:rPr kumimoji="0" lang="ru-RU" sz="1200" kern="1200" dirty="0" smtClean="0">
                          <a:solidFill>
                            <a:schemeClr val="dk1"/>
                          </a:solidFill>
                          <a:latin typeface="+mn-lt"/>
                          <a:ea typeface="+mn-ea"/>
                          <a:cs typeface="+mn-cs"/>
                        </a:rPr>
                        <a:t>, обслуживание гражданского транспорта. </a:t>
                      </a:r>
                      <a:endParaRPr lang="ru-RU" sz="1200" dirty="0"/>
                    </a:p>
                  </a:txBody>
                  <a:tcPr/>
                </a:tc>
              </a:tr>
            </a:tbl>
          </a:graphicData>
        </a:graphic>
      </p:graphicFrame>
      <p:pic>
        <p:nvPicPr>
          <p:cNvPr id="7" name="Picture"/>
          <p:cNvPicPr/>
          <p:nvPr/>
        </p:nvPicPr>
        <p:blipFill>
          <a:blip r:embed="rId2" cstate="print"/>
          <a:srcRect t="12109" r="2493" b="4154"/>
          <a:stretch>
            <a:fillRect/>
          </a:stretch>
        </p:blipFill>
        <p:spPr bwMode="auto">
          <a:xfrm>
            <a:off x="3059832" y="3573016"/>
            <a:ext cx="2160239" cy="792088"/>
          </a:xfrm>
          <a:prstGeom prst="rect">
            <a:avLst/>
          </a:prstGeom>
          <a:noFill/>
          <a:ln w="9525">
            <a:noFill/>
            <a:miter lim="800000"/>
            <a:headEnd/>
            <a:tailEnd/>
          </a:ln>
        </p:spPr>
      </p:pic>
      <p:pic>
        <p:nvPicPr>
          <p:cNvPr id="8" name="Picture"/>
          <p:cNvPicPr/>
          <p:nvPr/>
        </p:nvPicPr>
        <p:blipFill>
          <a:blip r:embed="rId3" cstate="print"/>
          <a:srcRect t="13533" r="1546" b="51309"/>
          <a:stretch>
            <a:fillRect/>
          </a:stretch>
        </p:blipFill>
        <p:spPr bwMode="auto">
          <a:xfrm>
            <a:off x="3059832" y="4941168"/>
            <a:ext cx="2313434" cy="122413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70186"/>
          </a:xfrm>
        </p:spPr>
        <p:txBody>
          <a:bodyPr>
            <a:noAutofit/>
          </a:bodyPr>
          <a:lstStyle/>
          <a:p>
            <a:r>
              <a:rPr lang="ru-RU" sz="1600" b="1" i="1" dirty="0" smtClean="0">
                <a:solidFill>
                  <a:schemeClr val="tx1"/>
                </a:solidFill>
                <a:latin typeface="Times New Roman" pitchFamily="18" charset="0"/>
                <a:cs typeface="Times New Roman" pitchFamily="18" charset="0"/>
              </a:rPr>
              <a:t>Первое задание</a:t>
            </a:r>
            <a:r>
              <a:rPr lang="ru-RU" sz="1600" dirty="0" smtClean="0">
                <a:solidFill>
                  <a:schemeClr val="tx1"/>
                </a:solidFill>
                <a:latin typeface="Times New Roman" pitchFamily="18" charset="0"/>
                <a:cs typeface="Times New Roman" pitchFamily="18" charset="0"/>
              </a:rPr>
              <a:t> – это перевод текста с сайта </a:t>
            </a:r>
            <a:r>
              <a:rPr lang="ru-RU" sz="1600" dirty="0" err="1" smtClean="0">
                <a:solidFill>
                  <a:schemeClr val="tx1"/>
                </a:solidFill>
                <a:latin typeface="Times New Roman" pitchFamily="18" charset="0"/>
                <a:cs typeface="Times New Roman" pitchFamily="18" charset="0"/>
              </a:rPr>
              <a:t>WorldSkills</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International</a:t>
            </a:r>
            <a:r>
              <a:rPr lang="ru-RU" sz="1600" dirty="0" smtClean="0">
                <a:solidFill>
                  <a:schemeClr val="tx1"/>
                </a:solidFill>
                <a:latin typeface="Times New Roman" pitchFamily="18" charset="0"/>
                <a:cs typeface="Times New Roman" pitchFamily="18" charset="0"/>
              </a:rPr>
              <a:t> с английского на русский язык, поскольку одной из </a:t>
            </a:r>
            <a:r>
              <a:rPr lang="ru-RU" sz="1600" b="1" dirty="0" smtClean="0">
                <a:solidFill>
                  <a:schemeClr val="tx1"/>
                </a:solidFill>
                <a:latin typeface="Times New Roman" pitchFamily="18" charset="0"/>
                <a:cs typeface="Times New Roman" pitchFamily="18" charset="0"/>
              </a:rPr>
              <a:t>целей  и планируемых результатов освоения дисциплины </a:t>
            </a:r>
            <a:r>
              <a:rPr lang="ru-RU" sz="1600" dirty="0" smtClean="0">
                <a:solidFill>
                  <a:schemeClr val="tx1"/>
                </a:solidFill>
                <a:latin typeface="Times New Roman" pitchFamily="18" charset="0"/>
                <a:cs typeface="Times New Roman" pitchFamily="18" charset="0"/>
              </a:rPr>
              <a:t>«Иностранный язык в профессиональной деятельности» является требование   понимать тексты на базовые профессиональные темы</a:t>
            </a:r>
            <a:endParaRPr lang="ru-RU" sz="1600" dirty="0">
              <a:solidFill>
                <a:schemeClr val="tx1"/>
              </a:solidFill>
              <a:latin typeface="Times New Roman" pitchFamily="18" charset="0"/>
              <a:cs typeface="Times New Roman" pitchFamily="18" charset="0"/>
            </a:endParaRPr>
          </a:p>
        </p:txBody>
      </p:sp>
      <p:pic>
        <p:nvPicPr>
          <p:cNvPr id="7" name="Picture"/>
          <p:cNvPicPr>
            <a:picLocks noGrp="1"/>
          </p:cNvPicPr>
          <p:nvPr>
            <p:ph sz="quarter" idx="1"/>
          </p:nvPr>
        </p:nvPicPr>
        <p:blipFill>
          <a:blip r:embed="rId2" cstate="print"/>
          <a:srcRect l="19243" t="17682" r="20151" b="4749"/>
          <a:stretch>
            <a:fillRect/>
          </a:stretch>
        </p:blipFill>
        <p:spPr bwMode="auto">
          <a:xfrm>
            <a:off x="1024103" y="1916113"/>
            <a:ext cx="6333793" cy="45577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i="1" dirty="0" smtClean="0">
                <a:solidFill>
                  <a:schemeClr val="tx1"/>
                </a:solidFill>
                <a:latin typeface="Times New Roman" pitchFamily="18" charset="0"/>
                <a:cs typeface="Times New Roman" pitchFamily="18" charset="0"/>
              </a:rPr>
              <a:t>Второе  задание -</a:t>
            </a:r>
            <a:r>
              <a:rPr lang="ru-RU" sz="2700" b="1" dirty="0" smtClean="0">
                <a:solidFill>
                  <a:schemeClr val="tx1"/>
                </a:solidFill>
                <a:latin typeface="Times New Roman" pitchFamily="18" charset="0"/>
                <a:cs typeface="Times New Roman" pitchFamily="18" charset="0"/>
              </a:rPr>
              <a:t> </a:t>
            </a:r>
            <a:r>
              <a:rPr lang="ru-RU" sz="2700" dirty="0" smtClean="0">
                <a:solidFill>
                  <a:schemeClr val="tx1"/>
                </a:solidFill>
                <a:latin typeface="Times New Roman" pitchFamily="18" charset="0"/>
                <a:cs typeface="Times New Roman" pitchFamily="18" charset="0"/>
              </a:rPr>
              <a:t> Ответьте на следующие вопросы по тексту:</a:t>
            </a:r>
            <a:r>
              <a:rPr lang="ru-RU" dirty="0" smtClean="0"/>
              <a:t/>
            </a:r>
            <a:br>
              <a:rPr lang="ru-RU" dirty="0" smtClean="0"/>
            </a:br>
            <a:endParaRPr lang="ru-RU" dirty="0"/>
          </a:p>
        </p:txBody>
      </p:sp>
      <p:sp>
        <p:nvSpPr>
          <p:cNvPr id="3" name="Содержимое 2"/>
          <p:cNvSpPr>
            <a:spLocks noGrp="1"/>
          </p:cNvSpPr>
          <p:nvPr>
            <p:ph sz="quarter" idx="1"/>
          </p:nvPr>
        </p:nvSpPr>
        <p:spPr/>
        <p:txBody>
          <a:bodyPr/>
          <a:lstStyle/>
          <a:p>
            <a:pPr>
              <a:buNone/>
            </a:pPr>
            <a:r>
              <a:rPr lang="en-US" dirty="0" smtClean="0">
                <a:latin typeface="Times New Roman" pitchFamily="18" charset="0"/>
                <a:cs typeface="Times New Roman" pitchFamily="18" charset="0"/>
              </a:rPr>
              <a:t>1. Where does a hairdresser work?</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What responsibility has a hairdresser?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What branches is hairdressing closely associated with?</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What role does hairdressing play for people?</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 What services does a hairdresser offer?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 What specializations has a hairdresser?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7. What are the universal attributes of the outstanding hairdresser?</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8. What opportunities are there for the talented hairdresser?</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600" b="1" i="1" dirty="0" smtClean="0">
                <a:solidFill>
                  <a:schemeClr val="tx1"/>
                </a:solidFill>
                <a:latin typeface="Times New Roman" pitchFamily="18" charset="0"/>
                <a:cs typeface="Times New Roman" pitchFamily="18" charset="0"/>
              </a:rPr>
              <a:t>Третье задание</a:t>
            </a:r>
            <a:r>
              <a:rPr lang="ru-RU" sz="1600" b="1"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 оценка своих профессиональных навыков, в сравнении с требованиями, предъявляемыми к участникам соревнований. Данное задание является личностно-ориентированным и направлено на осознание студентами своих реальных возможностей.  </a:t>
            </a:r>
            <a:br>
              <a:rPr lang="ru-RU" sz="1600" dirty="0" smtClean="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pic>
        <p:nvPicPr>
          <p:cNvPr id="4" name="Picture"/>
          <p:cNvPicPr>
            <a:picLocks noGrp="1"/>
          </p:cNvPicPr>
          <p:nvPr>
            <p:ph sz="quarter" idx="1"/>
          </p:nvPr>
        </p:nvPicPr>
        <p:blipFill>
          <a:blip r:embed="rId2" cstate="print"/>
          <a:stretch>
            <a:fillRect/>
          </a:stretch>
        </p:blipFill>
        <p:spPr bwMode="auto">
          <a:xfrm>
            <a:off x="971600" y="1268760"/>
            <a:ext cx="6953200" cy="2160240"/>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1331640" y="3861049"/>
          <a:ext cx="5933440" cy="2440809"/>
        </p:xfrm>
        <a:graphic>
          <a:graphicData uri="http://schemas.openxmlformats.org/drawingml/2006/table">
            <a:tbl>
              <a:tblPr/>
              <a:tblGrid>
                <a:gridCol w="5126355"/>
                <a:gridCol w="807085"/>
              </a:tblGrid>
              <a:tr h="483739">
                <a:tc>
                  <a:txBody>
                    <a:bodyPr/>
                    <a:lstStyle/>
                    <a:p>
                      <a:pPr algn="ctr">
                        <a:lnSpc>
                          <a:spcPct val="107000"/>
                        </a:lnSpc>
                        <a:spcAft>
                          <a:spcPts val="0"/>
                        </a:spcAft>
                      </a:pPr>
                      <a:r>
                        <a:rPr lang="en-US" sz="1200" b="1">
                          <a:solidFill>
                            <a:srgbClr val="222222"/>
                          </a:solidFill>
                          <a:latin typeface="Times New Roman"/>
                          <a:ea typeface="Times New Roman"/>
                          <a:cs typeface="Calibri"/>
                        </a:rPr>
                        <a:t>Tasks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latin typeface="Times New Roman"/>
                          <a:ea typeface="Times New Roman"/>
                          <a:cs typeface="Calibri"/>
                        </a:rPr>
                        <a:t>+</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work professionally and interactively with the client</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cutting, colouring, styling, chemical reformation and special hair treatments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analyse hair types and conditions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work safely and to manufacturers’ instructions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work in teams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face rapidly expanding opportunities and challenges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understand and work with diverse cultures, trends and hair types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help people</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be creative</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0">
                <a:tc>
                  <a:txBody>
                    <a:bodyPr/>
                    <a:lstStyle/>
                    <a:p>
                      <a:pPr algn="just">
                        <a:lnSpc>
                          <a:spcPct val="107000"/>
                        </a:lnSpc>
                        <a:spcAft>
                          <a:spcPts val="0"/>
                        </a:spcAft>
                      </a:pPr>
                      <a:r>
                        <a:rPr lang="en-US" sz="1200">
                          <a:solidFill>
                            <a:srgbClr val="000000"/>
                          </a:solidFill>
                          <a:latin typeface="Times New Roman"/>
                          <a:ea typeface="Times New Roman"/>
                          <a:cs typeface="Calibri"/>
                        </a:rPr>
                        <a:t>to use tools for hairdressing</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just">
                        <a:lnSpc>
                          <a:spcPct val="107000"/>
                        </a:lnSpc>
                        <a:spcAft>
                          <a:spcPts val="0"/>
                        </a:spcAft>
                      </a:pPr>
                      <a:endParaRPr lang="en-US" sz="1200" dirty="0">
                        <a:solidFill>
                          <a:srgbClr val="000000"/>
                        </a:solidFill>
                        <a:latin typeface="Times New Roman"/>
                        <a:ea typeface="Times New Roman"/>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i="1" dirty="0" smtClean="0">
                <a:solidFill>
                  <a:schemeClr val="tx1"/>
                </a:solidFill>
                <a:latin typeface="Times New Roman" pitchFamily="18" charset="0"/>
                <a:cs typeface="Times New Roman" pitchFamily="18" charset="0"/>
              </a:rPr>
              <a:t>Четвертое задание</a:t>
            </a:r>
            <a:r>
              <a:rPr lang="ru-RU" sz="1800" b="1"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соотнесение термина и его значения. Данное задание позволяет углубить знания профессиональной терминологии.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ru-RU" dirty="0" smtClean="0"/>
              <a:t/>
            </a:r>
            <a:br>
              <a:rPr lang="ru-RU" dirty="0" smtClean="0"/>
            </a:br>
            <a:endParaRPr lang="ru-RU" dirty="0"/>
          </a:p>
        </p:txBody>
      </p:sp>
      <p:graphicFrame>
        <p:nvGraphicFramePr>
          <p:cNvPr id="4" name="Содержимое 3"/>
          <p:cNvGraphicFramePr>
            <a:graphicFrameLocks noGrp="1"/>
          </p:cNvGraphicFramePr>
          <p:nvPr>
            <p:ph sz="quarter" idx="1"/>
          </p:nvPr>
        </p:nvGraphicFramePr>
        <p:xfrm>
          <a:off x="457200" y="1052513"/>
          <a:ext cx="7467600" cy="4516120"/>
        </p:xfrm>
        <a:graphic>
          <a:graphicData uri="http://schemas.openxmlformats.org/drawingml/2006/table">
            <a:tbl>
              <a:tblPr firstRow="1" bandRow="1">
                <a:tableStyleId>{5C22544A-7EE6-4342-B048-85BDC9FD1C3A}</a:tableStyleId>
              </a:tblPr>
              <a:tblGrid>
                <a:gridCol w="3733800"/>
                <a:gridCol w="3733800"/>
              </a:tblGrid>
              <a:tr h="370840">
                <a:tc>
                  <a:txBody>
                    <a:bodyPr/>
                    <a:lstStyle/>
                    <a:p>
                      <a:r>
                        <a:rPr lang="ru-RU" dirty="0" smtClean="0"/>
                        <a:t>1.</a:t>
                      </a:r>
                      <a:r>
                        <a:rPr kumimoji="0" lang="ru-RU" sz="1800" b="1" kern="120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cutting</a:t>
                      </a:r>
                      <a:endParaRPr lang="ru-RU" dirty="0"/>
                    </a:p>
                  </a:txBody>
                  <a:tcPr/>
                </a:tc>
                <a:tc>
                  <a:txBody>
                    <a:bodyPr/>
                    <a:lstStyle/>
                    <a:p>
                      <a:r>
                        <a:rPr lang="ru-RU" dirty="0" smtClean="0"/>
                        <a:t>1.</a:t>
                      </a:r>
                      <a:r>
                        <a:rPr kumimoji="0" lang="en-US" sz="1800" b="1" kern="1200" dirty="0" smtClean="0">
                          <a:solidFill>
                            <a:schemeClr val="lt1"/>
                          </a:solidFill>
                          <a:latin typeface="+mn-lt"/>
                          <a:ea typeface="+mn-ea"/>
                          <a:cs typeface="+mn-cs"/>
                        </a:rPr>
                        <a:t> the professionals that cut your hair</a:t>
                      </a:r>
                      <a:endParaRPr lang="ru-RU" dirty="0"/>
                    </a:p>
                  </a:txBody>
                  <a:tcPr/>
                </a:tc>
              </a:tr>
              <a:tr h="370840">
                <a:tc>
                  <a:txBody>
                    <a:bodyPr/>
                    <a:lstStyle/>
                    <a:p>
                      <a:r>
                        <a:rPr lang="ru-RU" dirty="0" smtClean="0"/>
                        <a:t>2.</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colouring</a:t>
                      </a:r>
                      <a:endParaRPr lang="ru-RU" dirty="0"/>
                    </a:p>
                  </a:txBody>
                  <a:tcPr/>
                </a:tc>
                <a:tc>
                  <a:txBody>
                    <a:bodyPr/>
                    <a:lstStyle/>
                    <a:p>
                      <a:r>
                        <a:rPr lang="ru-RU" dirty="0" smtClean="0"/>
                        <a:t>2.</a:t>
                      </a:r>
                      <a:r>
                        <a:rPr kumimoji="0" lang="en-US" sz="1800" kern="1200" dirty="0" smtClean="0">
                          <a:solidFill>
                            <a:schemeClr val="dk1"/>
                          </a:solidFill>
                          <a:latin typeface="+mn-lt"/>
                          <a:ea typeface="+mn-ea"/>
                          <a:cs typeface="+mn-cs"/>
                        </a:rPr>
                        <a:t> hair cut in different lengths</a:t>
                      </a:r>
                      <a:endParaRPr lang="ru-RU" dirty="0"/>
                    </a:p>
                  </a:txBody>
                  <a:tcPr/>
                </a:tc>
              </a:tr>
              <a:tr h="370840">
                <a:tc>
                  <a:txBody>
                    <a:bodyPr/>
                    <a:lstStyle/>
                    <a:p>
                      <a:r>
                        <a:rPr lang="ru-RU" dirty="0" smtClean="0"/>
                        <a:t>3.</a:t>
                      </a:r>
                      <a:r>
                        <a:rPr kumimoji="0" lang="en-US" sz="1800" kern="1200" dirty="0" smtClean="0">
                          <a:solidFill>
                            <a:schemeClr val="dk1"/>
                          </a:solidFill>
                          <a:latin typeface="+mn-lt"/>
                          <a:ea typeface="+mn-ea"/>
                          <a:cs typeface="+mn-cs"/>
                        </a:rPr>
                        <a:t> styling</a:t>
                      </a:r>
                      <a:endParaRPr lang="ru-RU" dirty="0"/>
                    </a:p>
                  </a:txBody>
                  <a:tcPr/>
                </a:tc>
                <a:tc>
                  <a:txBody>
                    <a:bodyPr/>
                    <a:lstStyle/>
                    <a:p>
                      <a:r>
                        <a:rPr lang="ru-RU" dirty="0" smtClean="0"/>
                        <a:t>3.</a:t>
                      </a:r>
                      <a:r>
                        <a:rPr kumimoji="0" lang="en-US" sz="1800" kern="1200" dirty="0" smtClean="0">
                          <a:solidFill>
                            <a:schemeClr val="dk1"/>
                          </a:solidFill>
                          <a:latin typeface="+mn-lt"/>
                          <a:ea typeface="+mn-ea"/>
                          <a:cs typeface="+mn-cs"/>
                        </a:rPr>
                        <a:t> to clean your hair</a:t>
                      </a:r>
                      <a:endParaRPr lang="ru-RU" dirty="0"/>
                    </a:p>
                  </a:txBody>
                  <a:tcPr/>
                </a:tc>
              </a:tr>
              <a:tr h="370840">
                <a:tc>
                  <a:txBody>
                    <a:bodyPr/>
                    <a:lstStyle/>
                    <a:p>
                      <a:r>
                        <a:rPr lang="ru-RU" dirty="0" smtClean="0"/>
                        <a:t>4.</a:t>
                      </a:r>
                      <a:r>
                        <a:rPr kumimoji="0" lang="en-US" sz="1800" kern="1200" dirty="0" smtClean="0">
                          <a:solidFill>
                            <a:schemeClr val="dk1"/>
                          </a:solidFill>
                          <a:latin typeface="+mn-lt"/>
                          <a:ea typeface="+mn-ea"/>
                          <a:cs typeface="+mn-cs"/>
                        </a:rPr>
                        <a:t> chemical reformation</a:t>
                      </a:r>
                      <a:endParaRPr lang="ru-RU" dirty="0"/>
                    </a:p>
                  </a:txBody>
                  <a:tcPr/>
                </a:tc>
                <a:tc>
                  <a:txBody>
                    <a:bodyPr/>
                    <a:lstStyle/>
                    <a:p>
                      <a:r>
                        <a:rPr lang="ru-RU" dirty="0" smtClean="0"/>
                        <a:t>4.</a:t>
                      </a:r>
                      <a:r>
                        <a:rPr kumimoji="0" lang="en-US" sz="1800" kern="1200" dirty="0" smtClean="0">
                          <a:solidFill>
                            <a:schemeClr val="dk1"/>
                          </a:solidFill>
                          <a:latin typeface="+mn-lt"/>
                          <a:ea typeface="+mn-ea"/>
                          <a:cs typeface="+mn-cs"/>
                        </a:rPr>
                        <a:t> way of wearing the hair</a:t>
                      </a:r>
                      <a:endParaRPr lang="ru-RU" dirty="0"/>
                    </a:p>
                  </a:txBody>
                  <a:tcPr/>
                </a:tc>
              </a:tr>
              <a:tr h="370840">
                <a:tc>
                  <a:txBody>
                    <a:bodyPr/>
                    <a:lstStyle/>
                    <a:p>
                      <a:r>
                        <a:rPr lang="ru-RU" dirty="0" smtClean="0"/>
                        <a:t>5.</a:t>
                      </a:r>
                      <a:r>
                        <a:rPr kumimoji="0" lang="en-US" sz="1800" kern="1200" dirty="0" smtClean="0">
                          <a:solidFill>
                            <a:schemeClr val="dk1"/>
                          </a:solidFill>
                          <a:latin typeface="+mn-lt"/>
                          <a:ea typeface="+mn-ea"/>
                          <a:cs typeface="+mn-cs"/>
                        </a:rPr>
                        <a:t> special hair treatment</a:t>
                      </a:r>
                      <a:endParaRPr lang="ru-RU" dirty="0"/>
                    </a:p>
                  </a:txBody>
                  <a:tcPr/>
                </a:tc>
                <a:tc>
                  <a:txBody>
                    <a:bodyPr/>
                    <a:lstStyle/>
                    <a:p>
                      <a:r>
                        <a:rPr lang="ru-RU" dirty="0" smtClean="0"/>
                        <a:t>5.</a:t>
                      </a:r>
                      <a:r>
                        <a:rPr kumimoji="0" lang="en-US" sz="1800" kern="1200" dirty="0" smtClean="0">
                          <a:solidFill>
                            <a:schemeClr val="dk1"/>
                          </a:solidFill>
                          <a:latin typeface="+mn-lt"/>
                          <a:ea typeface="+mn-ea"/>
                          <a:cs typeface="+mn-cs"/>
                        </a:rPr>
                        <a:t> applied after shampoo</a:t>
                      </a:r>
                      <a:endParaRPr lang="ru-RU" dirty="0"/>
                    </a:p>
                  </a:txBody>
                  <a:tcPr/>
                </a:tc>
              </a:tr>
              <a:tr h="370840">
                <a:tc>
                  <a:txBody>
                    <a:bodyPr/>
                    <a:lstStyle/>
                    <a:p>
                      <a:r>
                        <a:rPr lang="ru-RU" dirty="0" smtClean="0"/>
                        <a:t>6.</a:t>
                      </a:r>
                      <a:r>
                        <a:rPr kumimoji="0" lang="en-US" sz="1800" kern="1200" dirty="0" smtClean="0">
                          <a:solidFill>
                            <a:schemeClr val="dk1"/>
                          </a:solidFill>
                          <a:latin typeface="+mn-lt"/>
                          <a:ea typeface="+mn-ea"/>
                          <a:cs typeface="+mn-cs"/>
                        </a:rPr>
                        <a:t> hairdresser</a:t>
                      </a:r>
                      <a:endParaRPr lang="ru-RU" dirty="0"/>
                    </a:p>
                  </a:txBody>
                  <a:tcPr/>
                </a:tc>
                <a:tc>
                  <a:txBody>
                    <a:bodyPr/>
                    <a:lstStyle/>
                    <a:p>
                      <a:r>
                        <a:rPr lang="ru-RU" dirty="0" smtClean="0"/>
                        <a:t>6.</a:t>
                      </a:r>
                      <a:r>
                        <a:rPr kumimoji="0" lang="en-US" sz="1800" kern="1200" dirty="0" smtClean="0">
                          <a:solidFill>
                            <a:schemeClr val="dk1"/>
                          </a:solidFill>
                          <a:latin typeface="+mn-lt"/>
                          <a:ea typeface="+mn-ea"/>
                          <a:cs typeface="+mn-cs"/>
                        </a:rPr>
                        <a:t> the process or art of applying </a:t>
                      </a:r>
                      <a:r>
                        <a:rPr kumimoji="0" lang="en-US" sz="1800" kern="1200" dirty="0" err="1" smtClean="0">
                          <a:solidFill>
                            <a:schemeClr val="dk1"/>
                          </a:solidFill>
                          <a:latin typeface="+mn-lt"/>
                          <a:ea typeface="+mn-ea"/>
                          <a:cs typeface="+mn-cs"/>
                        </a:rPr>
                        <a:t>colour</a:t>
                      </a:r>
                      <a:endParaRPr lang="ru-RU" dirty="0"/>
                    </a:p>
                  </a:txBody>
                  <a:tcPr/>
                </a:tc>
              </a:tr>
              <a:tr h="370840">
                <a:tc>
                  <a:txBody>
                    <a:bodyPr/>
                    <a:lstStyle/>
                    <a:p>
                      <a:r>
                        <a:rPr lang="ru-RU" dirty="0" smtClean="0"/>
                        <a:t>7.</a:t>
                      </a:r>
                      <a:r>
                        <a:rPr kumimoji="0" lang="en-US" sz="1800" kern="1200" dirty="0" smtClean="0">
                          <a:solidFill>
                            <a:schemeClr val="dk1"/>
                          </a:solidFill>
                          <a:latin typeface="+mn-lt"/>
                          <a:ea typeface="+mn-ea"/>
                          <a:cs typeface="+mn-cs"/>
                        </a:rPr>
                        <a:t> shampoo</a:t>
                      </a:r>
                      <a:endParaRPr lang="ru-RU" dirty="0"/>
                    </a:p>
                  </a:txBody>
                  <a:tcPr/>
                </a:tc>
                <a:tc>
                  <a:txBody>
                    <a:bodyPr/>
                    <a:lstStyle/>
                    <a:p>
                      <a:r>
                        <a:rPr lang="ru-RU" dirty="0" smtClean="0"/>
                        <a:t>7.</a:t>
                      </a:r>
                      <a:r>
                        <a:rPr kumimoji="0" lang="en-US" sz="1800" kern="1200" dirty="0" smtClean="0">
                          <a:solidFill>
                            <a:schemeClr val="dk1"/>
                          </a:solidFill>
                          <a:latin typeface="+mn-lt"/>
                          <a:ea typeface="+mn-ea"/>
                          <a:cs typeface="+mn-cs"/>
                        </a:rPr>
                        <a:t> action towards a </a:t>
                      </a:r>
                      <a:r>
                        <a:rPr kumimoji="0" lang="en-US" sz="1800" kern="1200" dirty="0" err="1" smtClean="0">
                          <a:solidFill>
                            <a:schemeClr val="dk1"/>
                          </a:solidFill>
                          <a:latin typeface="+mn-lt"/>
                          <a:ea typeface="+mn-ea"/>
                          <a:cs typeface="+mn-cs"/>
                        </a:rPr>
                        <a:t>person̕s</a:t>
                      </a:r>
                      <a:r>
                        <a:rPr kumimoji="0" lang="en-US" sz="1800" kern="1200" dirty="0" smtClean="0">
                          <a:solidFill>
                            <a:schemeClr val="dk1"/>
                          </a:solidFill>
                          <a:latin typeface="+mn-lt"/>
                          <a:ea typeface="+mn-ea"/>
                          <a:cs typeface="+mn-cs"/>
                        </a:rPr>
                        <a:t> hair</a:t>
                      </a:r>
                      <a:endParaRPr lang="ru-RU" dirty="0"/>
                    </a:p>
                  </a:txBody>
                  <a:tcPr/>
                </a:tc>
              </a:tr>
              <a:tr h="370840">
                <a:tc>
                  <a:txBody>
                    <a:bodyPr/>
                    <a:lstStyle/>
                    <a:p>
                      <a:r>
                        <a:rPr lang="ru-RU" dirty="0" smtClean="0"/>
                        <a:t>8.</a:t>
                      </a:r>
                      <a:r>
                        <a:rPr kumimoji="0" lang="en-US" sz="1800" kern="1200" dirty="0" smtClean="0">
                          <a:solidFill>
                            <a:schemeClr val="dk1"/>
                          </a:solidFill>
                          <a:latin typeface="+mn-lt"/>
                          <a:ea typeface="+mn-ea"/>
                          <a:cs typeface="+mn-cs"/>
                        </a:rPr>
                        <a:t> conditioner</a:t>
                      </a:r>
                      <a:endParaRPr lang="ru-RU" dirty="0"/>
                    </a:p>
                  </a:txBody>
                  <a:tcPr/>
                </a:tc>
                <a:tc>
                  <a:txBody>
                    <a:bodyPr/>
                    <a:lstStyle/>
                    <a:p>
                      <a:r>
                        <a:rPr lang="ru-RU" dirty="0" smtClean="0"/>
                        <a:t>8.</a:t>
                      </a:r>
                      <a:r>
                        <a:rPr kumimoji="0" lang="en-US" sz="1800" kern="1200" dirty="0" smtClean="0">
                          <a:solidFill>
                            <a:schemeClr val="dk1"/>
                          </a:solidFill>
                          <a:latin typeface="+mn-lt"/>
                          <a:ea typeface="+mn-ea"/>
                          <a:cs typeface="+mn-cs"/>
                        </a:rPr>
                        <a:t> hair is dried with a hairdryer</a:t>
                      </a:r>
                      <a:endParaRPr lang="ru-RU" dirty="0"/>
                    </a:p>
                  </a:txBody>
                  <a:tcPr/>
                </a:tc>
              </a:tr>
              <a:tr h="370840">
                <a:tc>
                  <a:txBody>
                    <a:bodyPr/>
                    <a:lstStyle/>
                    <a:p>
                      <a:r>
                        <a:rPr lang="ru-RU" dirty="0" smtClean="0"/>
                        <a:t>9.</a:t>
                      </a:r>
                      <a:r>
                        <a:rPr kumimoji="0" lang="en-US" sz="1800" kern="1200" dirty="0" smtClean="0">
                          <a:solidFill>
                            <a:schemeClr val="dk1"/>
                          </a:solidFill>
                          <a:latin typeface="+mn-lt"/>
                          <a:ea typeface="+mn-ea"/>
                          <a:cs typeface="+mn-cs"/>
                        </a:rPr>
                        <a:t> layers</a:t>
                      </a:r>
                      <a:endParaRPr lang="ru-RU" dirty="0"/>
                    </a:p>
                  </a:txBody>
                  <a:tcPr/>
                </a:tc>
                <a:tc>
                  <a:txBody>
                    <a:bodyPr/>
                    <a:lstStyle/>
                    <a:p>
                      <a:r>
                        <a:rPr lang="ru-RU" dirty="0" smtClean="0"/>
                        <a:t>9.</a:t>
                      </a:r>
                      <a:r>
                        <a:rPr kumimoji="0" lang="en-US" sz="1800" kern="1200" dirty="0" smtClean="0">
                          <a:solidFill>
                            <a:schemeClr val="dk1"/>
                          </a:solidFill>
                          <a:latin typeface="+mn-lt"/>
                          <a:ea typeface="+mn-ea"/>
                          <a:cs typeface="+mn-cs"/>
                        </a:rPr>
                        <a:t> to short the length of hair</a:t>
                      </a:r>
                      <a:endParaRPr lang="ru-RU" dirty="0"/>
                    </a:p>
                  </a:txBody>
                  <a:tcPr/>
                </a:tc>
              </a:tr>
              <a:tr h="370840">
                <a:tc>
                  <a:txBody>
                    <a:bodyPr/>
                    <a:lstStyle/>
                    <a:p>
                      <a:r>
                        <a:rPr lang="ru-RU" dirty="0" smtClean="0"/>
                        <a:t>10.</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blowdry</a:t>
                      </a:r>
                      <a:endParaRPr lang="ru-RU" dirty="0"/>
                    </a:p>
                  </a:txBody>
                  <a:tcPr/>
                </a:tc>
                <a:tc>
                  <a:txBody>
                    <a:bodyPr/>
                    <a:lstStyle/>
                    <a:p>
                      <a:r>
                        <a:rPr lang="ru-RU" dirty="0" smtClean="0"/>
                        <a:t>10.</a:t>
                      </a:r>
                      <a:r>
                        <a:rPr kumimoji="0" lang="en-US" sz="1800" kern="1200" dirty="0" smtClean="0">
                          <a:solidFill>
                            <a:schemeClr val="dk1"/>
                          </a:solidFill>
                          <a:latin typeface="+mn-lt"/>
                          <a:ea typeface="+mn-ea"/>
                          <a:cs typeface="+mn-cs"/>
                        </a:rPr>
                        <a:t> permanent waving and straightening</a:t>
                      </a:r>
                      <a:endParaRPr lang="ru-RU"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i="1" dirty="0" smtClean="0">
                <a:solidFill>
                  <a:schemeClr val="tx1"/>
                </a:solidFill>
                <a:latin typeface="Times New Roman" pitchFamily="18" charset="0"/>
                <a:cs typeface="Times New Roman" pitchFamily="18" charset="0"/>
              </a:rPr>
              <a:t>Пятое задание</a:t>
            </a:r>
            <a:r>
              <a:rPr lang="ru-RU" sz="2000" dirty="0" smtClean="0">
                <a:solidFill>
                  <a:schemeClr val="tx1"/>
                </a:solidFill>
                <a:latin typeface="Times New Roman" pitchFamily="18" charset="0"/>
                <a:cs typeface="Times New Roman" pitchFamily="18" charset="0"/>
              </a:rPr>
              <a:t> – «расшифровка компетенций». Данное задание способствует развитию языковой догадки.</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pic>
        <p:nvPicPr>
          <p:cNvPr id="4" name="Picture"/>
          <p:cNvPicPr>
            <a:picLocks noGrp="1"/>
          </p:cNvPicPr>
          <p:nvPr>
            <p:ph sz="quarter" idx="1"/>
          </p:nvPr>
        </p:nvPicPr>
        <p:blipFill>
          <a:blip r:embed="rId2" cstate="print"/>
          <a:stretch>
            <a:fillRect/>
          </a:stretch>
        </p:blipFill>
        <p:spPr bwMode="auto">
          <a:xfrm>
            <a:off x="457200" y="1268761"/>
            <a:ext cx="7467600" cy="2304256"/>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1403648" y="4005064"/>
          <a:ext cx="5933440" cy="2544191"/>
        </p:xfrm>
        <a:graphic>
          <a:graphicData uri="http://schemas.openxmlformats.org/drawingml/2006/table">
            <a:tbl>
              <a:tblPr/>
              <a:tblGrid>
                <a:gridCol w="2966720"/>
                <a:gridCol w="2966720"/>
              </a:tblGrid>
              <a:tr h="118160">
                <a:tc>
                  <a:txBody>
                    <a:bodyPr/>
                    <a:lstStyle/>
                    <a:p>
                      <a:pPr>
                        <a:lnSpc>
                          <a:spcPct val="107000"/>
                        </a:lnSpc>
                        <a:spcAft>
                          <a:spcPts val="0"/>
                        </a:spcAft>
                      </a:pPr>
                      <a:r>
                        <a:rPr lang="en-US" sz="1200">
                          <a:latin typeface="Times New Roman"/>
                          <a:ea typeface="Lucida Sans Unicode"/>
                          <a:cs typeface="Calibri"/>
                        </a:rPr>
                        <a:t>1. beauty therapy</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07000"/>
                        </a:lnSpc>
                        <a:spcAft>
                          <a:spcPts val="0"/>
                        </a:spcAft>
                      </a:pPr>
                      <a:r>
                        <a:rPr lang="en-US" sz="1200">
                          <a:latin typeface="Times New Roman"/>
                          <a:ea typeface="Lucida Sans Unicode"/>
                          <a:cs typeface="Calibri"/>
                        </a:rPr>
                        <a:t>1. creating menus and preparing dishes for customers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18160">
                <a:tc>
                  <a:txBody>
                    <a:bodyPr/>
                    <a:lstStyle/>
                    <a:p>
                      <a:pPr>
                        <a:lnSpc>
                          <a:spcPct val="107000"/>
                        </a:lnSpc>
                        <a:spcAft>
                          <a:spcPts val="0"/>
                        </a:spcAft>
                      </a:pPr>
                      <a:r>
                        <a:rPr lang="en-US" sz="1200">
                          <a:latin typeface="Times New Roman"/>
                          <a:ea typeface="Lucida Sans Unicode"/>
                          <a:cs typeface="Calibri"/>
                        </a:rPr>
                        <a:t>2. Health and Social Care</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07000"/>
                        </a:lnSpc>
                        <a:spcAft>
                          <a:spcPts val="0"/>
                        </a:spcAft>
                      </a:pPr>
                      <a:r>
                        <a:rPr lang="en-US" sz="1200">
                          <a:latin typeface="Times New Roman"/>
                          <a:ea typeface="Lucida Sans Unicode"/>
                          <a:cs typeface="Calibri"/>
                        </a:rPr>
                        <a:t>2. mixing and baking a wide range of breads and pastries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18160">
                <a:tc>
                  <a:txBody>
                    <a:bodyPr/>
                    <a:lstStyle/>
                    <a:p>
                      <a:pPr>
                        <a:lnSpc>
                          <a:spcPct val="107000"/>
                        </a:lnSpc>
                        <a:spcAft>
                          <a:spcPts val="0"/>
                        </a:spcAft>
                      </a:pPr>
                      <a:r>
                        <a:rPr lang="en-US" sz="1200">
                          <a:latin typeface="Times New Roman"/>
                          <a:ea typeface="Lucida Sans Unicode"/>
                          <a:cs typeface="Calibri"/>
                        </a:rPr>
                        <a:t>3. restaurant service</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07000"/>
                        </a:lnSpc>
                        <a:spcAft>
                          <a:spcPts val="0"/>
                        </a:spcAft>
                      </a:pPr>
                      <a:r>
                        <a:rPr lang="en-US" sz="1200">
                          <a:latin typeface="Times New Roman"/>
                          <a:ea typeface="Lucida Sans Unicode"/>
                          <a:cs typeface="Calibri"/>
                        </a:rPr>
                        <a:t>3. to offer a head to toe experience that improves quality of life</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59080">
                <a:tc>
                  <a:txBody>
                    <a:bodyPr/>
                    <a:lstStyle/>
                    <a:p>
                      <a:pPr>
                        <a:lnSpc>
                          <a:spcPct val="107000"/>
                        </a:lnSpc>
                        <a:spcAft>
                          <a:spcPts val="0"/>
                        </a:spcAft>
                      </a:pPr>
                      <a:r>
                        <a:rPr lang="ru-RU" sz="1200">
                          <a:latin typeface="Times New Roman"/>
                          <a:ea typeface="Lucida Sans Unicode"/>
                          <a:cs typeface="Calibri"/>
                        </a:rPr>
                        <a:t>4. </a:t>
                      </a:r>
                      <a:r>
                        <a:rPr lang="en-US" sz="1200">
                          <a:latin typeface="Times New Roman"/>
                          <a:ea typeface="Lucida Sans Unicode"/>
                          <a:cs typeface="Calibri"/>
                        </a:rPr>
                        <a:t>cooking</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07000"/>
                        </a:lnSpc>
                        <a:spcAft>
                          <a:spcPts val="0"/>
                        </a:spcAft>
                      </a:pPr>
                      <a:r>
                        <a:rPr lang="en-US" sz="1200">
                          <a:latin typeface="Times New Roman"/>
                          <a:ea typeface="Lucida Sans Unicode"/>
                          <a:cs typeface="Calibri"/>
                        </a:rPr>
                        <a:t>4. creating hot and cold sweet treats</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77240">
                <a:tc>
                  <a:txBody>
                    <a:bodyPr/>
                    <a:lstStyle/>
                    <a:p>
                      <a:pPr>
                        <a:lnSpc>
                          <a:spcPct val="107000"/>
                        </a:lnSpc>
                        <a:spcAft>
                          <a:spcPts val="0"/>
                        </a:spcAft>
                      </a:pPr>
                      <a:r>
                        <a:rPr lang="en-US" sz="1200">
                          <a:latin typeface="Times New Roman"/>
                          <a:ea typeface="Lucida Sans Unicode"/>
                          <a:cs typeface="Calibri"/>
                        </a:rPr>
                        <a:t>5. Pâtisserie and Confectionery</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07000"/>
                        </a:lnSpc>
                        <a:spcAft>
                          <a:spcPts val="0"/>
                        </a:spcAft>
                      </a:pPr>
                      <a:r>
                        <a:rPr lang="en-US" sz="1200">
                          <a:latin typeface="Times New Roman"/>
                          <a:ea typeface="Lucida Sans Unicode"/>
                          <a:cs typeface="Calibri"/>
                        </a:rPr>
                        <a:t>5. to manage health, physical and psychosocial well-being, support of growth and development</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59080">
                <a:tc>
                  <a:txBody>
                    <a:bodyPr/>
                    <a:lstStyle/>
                    <a:p>
                      <a:pPr>
                        <a:lnSpc>
                          <a:spcPct val="107000"/>
                        </a:lnSpc>
                        <a:spcAft>
                          <a:spcPts val="0"/>
                        </a:spcAft>
                      </a:pPr>
                      <a:r>
                        <a:rPr lang="en-US" sz="1200">
                          <a:latin typeface="Times New Roman"/>
                          <a:ea typeface="Lucida Sans Unicode"/>
                          <a:cs typeface="Calibri"/>
                        </a:rPr>
                        <a:t>6. bakery</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07000"/>
                        </a:lnSpc>
                        <a:spcAft>
                          <a:spcPts val="0"/>
                        </a:spcAft>
                      </a:pPr>
                      <a:r>
                        <a:rPr lang="en-US" sz="1200">
                          <a:latin typeface="Times New Roman"/>
                          <a:ea typeface="Lucida Sans Unicode"/>
                          <a:cs typeface="Calibri"/>
                        </a:rPr>
                        <a:t>6. cutting, styling, treating, and colouring hair</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18160">
                <a:tc>
                  <a:txBody>
                    <a:bodyPr/>
                    <a:lstStyle/>
                    <a:p>
                      <a:pPr>
                        <a:lnSpc>
                          <a:spcPct val="107000"/>
                        </a:lnSpc>
                        <a:spcAft>
                          <a:spcPts val="0"/>
                        </a:spcAft>
                      </a:pPr>
                      <a:r>
                        <a:rPr lang="en-US" sz="1200">
                          <a:latin typeface="Times New Roman"/>
                          <a:ea typeface="Lucida Sans Unicode"/>
                          <a:cs typeface="Calibri"/>
                        </a:rPr>
                        <a:t>7. hairdressing</a:t>
                      </a:r>
                      <a:endParaRPr lang="ru-RU" sz="110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07000"/>
                        </a:lnSpc>
                        <a:spcAft>
                          <a:spcPts val="0"/>
                        </a:spcAft>
                      </a:pPr>
                      <a:r>
                        <a:rPr lang="en-US" sz="1200" dirty="0">
                          <a:latin typeface="Times New Roman"/>
                          <a:ea typeface="Lucida Sans Unicode"/>
                          <a:cs typeface="Calibri"/>
                        </a:rPr>
                        <a:t>7. providing food and drink services to guests in hotels and restaurants</a:t>
                      </a:r>
                      <a:endParaRPr lang="ru-RU" sz="1100" dirty="0">
                        <a:latin typeface="Calibri"/>
                        <a:ea typeface="Lucida Sans Unicode"/>
                        <a:cs typeface="Calibri"/>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B9F12-23F1-43D6-B368-D7F55B8B2B09}"/>
</file>

<file path=customXml/itemProps2.xml><?xml version="1.0" encoding="utf-8"?>
<ds:datastoreItem xmlns:ds="http://schemas.openxmlformats.org/officeDocument/2006/customXml" ds:itemID="{50ABB55A-5403-4EBC-8F02-0466440ED81E}"/>
</file>

<file path=customXml/itemProps3.xml><?xml version="1.0" encoding="utf-8"?>
<ds:datastoreItem xmlns:ds="http://schemas.openxmlformats.org/officeDocument/2006/customXml" ds:itemID="{9E39EC26-8899-4ECF-B15B-0909670F71F5}"/>
</file>

<file path=docProps/app.xml><?xml version="1.0" encoding="utf-8"?>
<Properties xmlns="http://schemas.openxmlformats.org/officeDocument/2006/extended-properties" xmlns:vt="http://schemas.openxmlformats.org/officeDocument/2006/docPropsVTypes">
  <Template>Oriel</Template>
  <TotalTime>698</TotalTime>
  <Words>2759</Words>
  <Application>Microsoft Office PowerPoint</Application>
  <PresentationFormat>Экран (4:3)</PresentationFormat>
  <Paragraphs>626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Эркер</vt:lpstr>
      <vt:lpstr>Областной методический конкурс педагогов образовательных организаций  Костромской области   Номинация:  методические разработки по разделу преподаваемого предмета    </vt:lpstr>
      <vt:lpstr>Цель работы:</vt:lpstr>
      <vt:lpstr>Задачи:</vt:lpstr>
      <vt:lpstr>Опорная таблица</vt:lpstr>
      <vt:lpstr>Первое задание – это перевод текста с сайта WorldSkills International с английского на русский язык, поскольку одной из целей  и планируемых результатов освоения дисциплины «Иностранный язык в профессиональной деятельности» является требование   понимать тексты на базовые профессиональные темы</vt:lpstr>
      <vt:lpstr>Второе  задание -  Ответьте на следующие вопросы по тексту: </vt:lpstr>
      <vt:lpstr>    Третье задание – оценка своих профессиональных навыков, в сравнении с требованиями, предъявляемыми к участникам соревнований. Данное задание является личностно-ориентированным и направлено на осознание студентами своих реальных возможностей.   </vt:lpstr>
      <vt:lpstr>Четвертое задание – соотнесение термина и его значения. Данное задание позволяет углубить знания профессиональной терминологии.    </vt:lpstr>
      <vt:lpstr>Пятое задание – «расшифровка компетенций». Данное задание способствует развитию языковой догадки. </vt:lpstr>
      <vt:lpstr>Шестое задание – Прослушивание сообщения о компетенции «Парикмахер». с целью определения, какие из приведенных утверждений А1 - А7 соответствуют содержанию текста (1 - True), какие не соответствуют (2 - False) и о чем в тексте не сказано, то есть на основании текста нельзя дать ни положительного, ни отрицательного ответа (3 - Not stated). Необходимо обозначить номер выбранного варианта ответа. </vt:lpstr>
      <vt:lpstr>Грамматический материал: </vt:lpstr>
      <vt:lpstr>Тема 3.4. Стрижка волос. Техники и инструменты. Названия стрижек.</vt:lpstr>
      <vt:lpstr>Второе задание - сопоставление английских и русских эквивалентов. В «Оценочном листе» детально описан каждый аспект, присвоенный ему балл, а также ссылка на соответствующий раздел «Стандартов спецификации». Задание направлено на определение уровня ориентирования в иностранном тексте. </vt:lpstr>
      <vt:lpstr>Третье задание – «вставьте недостающие буквы» для получения названия инструментов парикмахера и стрижек направлено на усвоение звуко- буквенных соответствий </vt:lpstr>
      <vt:lpstr>Следующие задания разработаны на основе КИМ по ЕГЭ. 1) Прочитайте текст о первом президенте международных соревнований Worldskills с пропусками, обозначенными номерами А22 - А28. Эти номера соответствуют заданиям А22 - А28, в которых представлены возможные варианты ответов. Обведите номер выбранного вами варианта ответа.  </vt:lpstr>
      <vt:lpstr>2) Прочитайте текст и заполните пропуски 1-6 частями предложений А-G. Одна из частей в списке А-G лишняя. Перенесите ответы в таблицу. </vt:lpstr>
      <vt:lpstr>3). Поставьте глаголы из скобок в необходимую форму</vt:lpstr>
      <vt:lpstr>    Тема 3.6 Прически из длинных волос. Техники укладки.   </vt:lpstr>
      <vt:lpstr>Второе задание - Дополните слова в критерии оценки по парикмахерскому искусству. Переведите текст.</vt:lpstr>
      <vt:lpstr>Третье задание - решение кроссворда «Причёски»: развитие навыков поиска информации в интернете.  </vt:lpstr>
      <vt:lpstr>Раскройте скобки, поставив глагол в нужную форму </vt:lpstr>
      <vt:lpstr>Составьте предложения, расставив слова в нужном порядке </vt:lpstr>
      <vt:lpstr>Вывод: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Областной методический конкурс педагогов образовательных организаций  Костромской области   Номинация:  методические разработки по разделу преподаваемого предмета</dc:title>
  <dc:creator>ККБС</dc:creator>
  <cp:lastModifiedBy>ККБС</cp:lastModifiedBy>
  <cp:revision>75</cp:revision>
  <dcterms:created xsi:type="dcterms:W3CDTF">2018-06-18T05:24:30Z</dcterms:created>
  <dcterms:modified xsi:type="dcterms:W3CDTF">2019-03-20T08:09:01Z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