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8" r:id="rId8"/>
    <p:sldId id="266" r:id="rId9"/>
    <p:sldId id="267" r:id="rId10"/>
    <p:sldId id="265" r:id="rId11"/>
    <p:sldId id="269" r:id="rId12"/>
    <p:sldId id="271" r:id="rId13"/>
    <p:sldId id="272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лена" initials="Е" lastIdx="1" clrIdx="0">
    <p:extLst>
      <p:ext uri="{19B8F6BF-5375-455C-9EA6-DF929625EA0E}">
        <p15:presenceInfo xmlns:p15="http://schemas.microsoft.com/office/powerpoint/2012/main" xmlns="" userId="Еле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689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67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750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216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013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505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6600">
                  <a:solidFill>
                    <a:srgbClr val="312E7E"/>
                  </a:solidFill>
                  <a:prstDash val="solid"/>
                </a:ln>
                <a:solidFill>
                  <a:srgbClr val="312E7E"/>
                </a:solidFill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59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948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042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202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340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75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460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68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B02FA-0CB5-4587-A038-023E5611C516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3769A-626C-4CD1-89CA-8BC0F66C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04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3175">
            <a:solidFill>
              <a:srgbClr val="312E7E"/>
            </a:solidFill>
            <a:prstDash val="solid"/>
          </a:ln>
          <a:solidFill>
            <a:srgbClr val="312E7E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FF152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F1526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FF1526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1526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15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8"/>
            <a:ext cx="7772400" cy="2786082"/>
          </a:xfrm>
        </p:spPr>
        <p:txBody>
          <a:bodyPr/>
          <a:lstStyle/>
          <a:p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Практико-ориентированный подход в преподавании иностранного языка в системе СПО в условиях реализации ФГОС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E43EFC4-31BE-4F8E-BFA8-91F8A6607F2E}"/>
              </a:ext>
            </a:extLst>
          </p:cNvPr>
          <p:cNvSpPr txBox="1"/>
          <p:nvPr/>
        </p:nvSpPr>
        <p:spPr>
          <a:xfrm>
            <a:off x="1835696" y="3601524"/>
            <a:ext cx="54726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Тощакова Елена Васильевна,</a:t>
            </a: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        преподаватель английского языка</a:t>
            </a:r>
          </a:p>
          <a:p>
            <a:pPr algn="ctr"/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Костромской машиностроительный                        техникум</a:t>
            </a:r>
          </a:p>
          <a:p>
            <a:pPr algn="ctr"/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7"/>
            <a:ext cx="7776864" cy="720080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kumimoji="0" lang="ru-RU" sz="2700" b="1" i="0" u="none" strike="noStrike" kern="1200" cap="none" spc="0" normalizeH="0" baseline="0" noProof="0" dirty="0" err="1">
                <a:ln w="3175">
                  <a:solidFill>
                    <a:srgbClr val="312E7E"/>
                  </a:solidFill>
                  <a:prstDash val="solid"/>
                </a:ln>
                <a:solidFill>
                  <a:srgbClr val="312E7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ехника</a:t>
            </a:r>
            <a:r>
              <a:rPr kumimoji="0" lang="ru-RU" sz="2700" b="1" i="0" u="none" strike="noStrike" kern="1200" cap="none" spc="0" normalizeH="0" baseline="0" noProof="0" dirty="0">
                <a:ln w="3175">
                  <a:solidFill>
                    <a:srgbClr val="312E7E"/>
                  </a:solidFill>
                  <a:prstDash val="solid"/>
                </a:ln>
                <a:solidFill>
                  <a:srgbClr val="312E7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практико-ориентированного </a:t>
            </a:r>
            <a: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обучения</a:t>
            </a: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F08FAB2-6B37-43D4-A7F4-EA1E4BD573B9}"/>
              </a:ext>
            </a:extLst>
          </p:cNvPr>
          <p:cNvSpPr txBox="1"/>
          <p:nvPr/>
        </p:nvSpPr>
        <p:spPr>
          <a:xfrm>
            <a:off x="1115616" y="1196752"/>
            <a:ext cx="6593386" cy="3576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Ролевые игры: студенты разыгрывают ситуации, связанные с их профессией (например, ведение деловых переговоров, работа с клиентами).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Проектная работа: создание бизнес-планов на иностранном языке, исследовательские проекты, разработка рекламных материалов.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Ситуационные задачи</a:t>
            </a:r>
            <a:r>
              <a:rPr lang="ru-RU" sz="200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решение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проблем, с которыми могут столкнуться студенты в своей будущей профессиональной деятельности, например, в области обслуживания клиентов.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A49F2F5F-CBF0-4356-A7F3-2B3E94E832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908987"/>
            <a:ext cx="2319114" cy="227683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7CA00179-5D63-4E65-B1B9-FE136E06B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64288" y="6669360"/>
            <a:ext cx="2175098" cy="587723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D80EF10C-6B89-4435-B5E0-82DC09318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520" y="836712"/>
            <a:ext cx="216024" cy="1556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8200F6-D8DD-4A1F-9D43-BF74003FF6DF}"/>
              </a:ext>
            </a:extLst>
          </p:cNvPr>
          <p:cNvSpPr txBox="1"/>
          <p:nvPr/>
        </p:nvSpPr>
        <p:spPr>
          <a:xfrm>
            <a:off x="323528" y="992387"/>
            <a:ext cx="64807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1. </a:t>
            </a:r>
            <a:r>
              <a:rPr lang="ru-RU" dirty="0">
                <a:solidFill>
                  <a:srgbClr val="002060"/>
                </a:solidFill>
                <a:latin typeface="Roboto" panose="02000000000000000000" pitchFamily="2" charset="0"/>
              </a:rPr>
              <a:t>П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роект</a:t>
            </a:r>
            <a:r>
              <a:rPr lang="ru-RU" dirty="0">
                <a:solidFill>
                  <a:srgbClr val="002060"/>
                </a:solidFill>
                <a:latin typeface="Roboto" panose="02000000000000000000" pitchFamily="2" charset="0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"Создание ювелирной мастерской по изготовлению индивидуальных украшений"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2. Исследовательский проект "История и эволюция ювелирных украшений в разных культурах"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3. Разработка рекламных материалов .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Эти примеры помогут студентам СПО в профессии ювелира не только развить навыки планирования и исследования, но и понять важность качественного продвижения своих услуг на рынке.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xmlns="" id="{905EBA90-518F-40A5-8BF8-9B405A48F1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0" r="20554"/>
          <a:stretch/>
        </p:blipFill>
        <p:spPr>
          <a:xfrm flipH="1">
            <a:off x="5796136" y="992387"/>
            <a:ext cx="3168352" cy="3036267"/>
          </a:xfrm>
          <a:effectLst>
            <a:softEdge rad="317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6FBDD81-1800-4398-9B58-47F89BBDF2FB}"/>
              </a:ext>
            </a:extLst>
          </p:cNvPr>
          <p:cNvSpPr txBox="1"/>
          <p:nvPr/>
        </p:nvSpPr>
        <p:spPr>
          <a:xfrm>
            <a:off x="467544" y="188641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Проектная деятельность по профессии «Ювелир»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1A2654-8753-4A18-A13D-6C1B5E23C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1871700" y="247209"/>
            <a:ext cx="5400600" cy="400620"/>
          </a:xfrm>
        </p:spPr>
        <p:txBody>
          <a:bodyPr>
            <a:noAutofit/>
          </a:bodyPr>
          <a:lstStyle/>
          <a:p>
            <a:r>
              <a:rPr lang="ru-RU" sz="2400" dirty="0"/>
              <a:t>         </a:t>
            </a:r>
            <a:r>
              <a:rPr lang="ru-RU" sz="2400" dirty="0">
                <a:solidFill>
                  <a:schemeClr val="tx2"/>
                </a:solidFill>
              </a:rPr>
              <a:t>Ситуационные 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46163D3-DE2A-46B9-93D9-6F6524594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207" y="1340768"/>
            <a:ext cx="5311897" cy="52700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i="1" u="sng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Задача :</a:t>
            </a:r>
            <a:r>
              <a:rPr lang="ru-RU" sz="1400" b="0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Обслуживание клиентов при ремонте автомобиля </a:t>
            </a:r>
          </a:p>
          <a:p>
            <a:pPr marL="0" indent="0">
              <a:buNone/>
            </a:pPr>
            <a:r>
              <a:rPr lang="ru-RU" sz="1400" b="0" i="0" u="sng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Ситуация:</a:t>
            </a:r>
            <a:r>
              <a:rPr lang="ru-RU" sz="1400" b="0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Вы работаете в автосервисе и к вам пришел клиент с жалобой на странный звук, издаваемый двигателем его автомобиля. Клиент очень недоволен тем, что предыдущие механики не смогли диагностировать проблему, и угрожает покинуть сервис. </a:t>
            </a:r>
          </a:p>
          <a:p>
            <a:pPr marL="0" indent="0">
              <a:buNone/>
            </a:pPr>
            <a:r>
              <a:rPr lang="ru-RU" sz="1400" b="0" i="0" u="sng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Вопросы для обсуждения: </a:t>
            </a:r>
          </a:p>
          <a:p>
            <a:pPr marL="0" indent="0">
              <a:buNone/>
            </a:pPr>
            <a:r>
              <a:rPr lang="ru-RU" sz="1400" b="0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1. Как вы успокоите клиента и установите с ним доверительные отношения?</a:t>
            </a:r>
          </a:p>
          <a:p>
            <a:pPr marL="0" indent="0">
              <a:buNone/>
            </a:pPr>
            <a:r>
              <a:rPr lang="ru-RU" sz="1400" b="0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Какие шаги вы предпримете для диагностики проблемы?</a:t>
            </a:r>
          </a:p>
          <a:p>
            <a:pPr marL="0" indent="0">
              <a:buNone/>
            </a:pPr>
            <a:r>
              <a:rPr lang="ru-RU" sz="1400" b="0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3. Как вы будете информировать клиента о ходе ремонта и возможных затратах? </a:t>
            </a:r>
          </a:p>
          <a:p>
            <a:pPr marL="0" indent="0">
              <a:buNone/>
            </a:pPr>
            <a:r>
              <a:rPr lang="ru-RU" sz="1400" b="0" i="0" u="sng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Решение:</a:t>
            </a:r>
            <a:r>
              <a:rPr lang="ru-RU" sz="1400" b="0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- Внимательно выслушать клиента. Попросить его детально описать симптомы неисправности. - Провести тщательную диагностику.- Объяснить каждую стадию диагностики и предложить клиенту варианты решения проблемы, включая смету. - Поддерживать постоянный контакт с клиентом, информируя его о ходе работ.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F0CD4E0-FB9D-4109-B1E5-039491A9D9EE}"/>
              </a:ext>
            </a:extLst>
          </p:cNvPr>
          <p:cNvSpPr txBox="1"/>
          <p:nvPr/>
        </p:nvSpPr>
        <p:spPr>
          <a:xfrm>
            <a:off x="971600" y="670239"/>
            <a:ext cx="720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Для студентов  по специальности «Техническое обслуживание и ремонт автомобилей»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AAC2D54-1A6F-4F17-905B-2B43A4996B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219" y="1556792"/>
            <a:ext cx="4317413" cy="2882610"/>
          </a:xfrm>
          <a:prstGeom prst="rect">
            <a:avLst/>
          </a:prstGeom>
          <a:effectLst>
            <a:softEdge rad="406400"/>
          </a:effectLst>
        </p:spPr>
      </p:pic>
    </p:spTree>
    <p:extLst>
      <p:ext uri="{BB962C8B-B14F-4D97-AF65-F5344CB8AC3E}">
        <p14:creationId xmlns:p14="http://schemas.microsoft.com/office/powerpoint/2010/main" val="1920790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8C98E67-BBAD-44F7-8C75-1B35406ADC37}"/>
              </a:ext>
            </a:extLst>
          </p:cNvPr>
          <p:cNvSpPr txBox="1"/>
          <p:nvPr/>
        </p:nvSpPr>
        <p:spPr>
          <a:xfrm>
            <a:off x="539552" y="1321061"/>
            <a:ext cx="45365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Задача :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Работа сварщика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Ситуация: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Вы работаете на производстве и занимаетесь сваркой металлических конструкций. </a:t>
            </a: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дин из ваших коллег пренебрегает правилами безопасности 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Вопросы для обсуждения: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1. Какие действия вы предпримете в данной ситуации?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2. Как вы можете убедить коллегу соблюдать правила безопасности?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3. Какие последствия могут наступить из-за несоблюдения правил безопасности?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Решение: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- Сначала вежливо поговорить с коллегой, объяснив важность соблюдения ТБ и возможные последствия для здоровья. -- Поделиться информацией о потенциальных рисках, таких как ожоги или ухудшение зрения из-за неправильной защиты.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BA83FAA-570F-4732-A8F6-856C36766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62366"/>
            <a:ext cx="4031482" cy="2687654"/>
          </a:xfrm>
          <a:prstGeom prst="rect">
            <a:avLst/>
          </a:prstGeom>
          <a:effectLst>
            <a:softEdge rad="2921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2D98D6C-4F3A-4486-B862-6051F17982BD}"/>
              </a:ext>
            </a:extLst>
          </p:cNvPr>
          <p:cNvSpPr txBox="1"/>
          <p:nvPr/>
        </p:nvSpPr>
        <p:spPr>
          <a:xfrm>
            <a:off x="1403648" y="273367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ru-RU" sz="2400" b="1" i="0" u="none" strike="noStrike" kern="1200" cap="none" spc="0" normalizeH="0" baseline="0" noProof="0" dirty="0">
                <a:ln w="3175">
                  <a:solidFill>
                    <a:srgbClr val="312E7E"/>
                  </a:solidFill>
                  <a:prstDash val="solid"/>
                </a:ln>
                <a:solidFill>
                  <a:srgbClr val="312E7E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                   </a:t>
            </a:r>
            <a:r>
              <a:rPr kumimoji="0" lang="ru-RU" sz="2400" b="1" i="0" u="none" strike="noStrike" kern="1200" cap="none" spc="0" normalizeH="0" baseline="0" noProof="0" dirty="0">
                <a:ln w="3175">
                  <a:solidFill>
                    <a:srgbClr val="312E7E"/>
                  </a:solidFill>
                  <a:prstDash val="solid"/>
                </a:ln>
                <a:solidFill>
                  <a:schemeClr val="tx2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Ситуационные задачи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6860011-DEE5-4A57-B924-90AE48EFA2D4}"/>
              </a:ext>
            </a:extLst>
          </p:cNvPr>
          <p:cNvSpPr txBox="1"/>
          <p:nvPr/>
        </p:nvSpPr>
        <p:spPr>
          <a:xfrm>
            <a:off x="2619327" y="735032"/>
            <a:ext cx="4913457" cy="324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Для студентов по профессии «Сварщик» </a:t>
            </a:r>
          </a:p>
        </p:txBody>
      </p:sp>
    </p:spTree>
    <p:extLst>
      <p:ext uri="{BB962C8B-B14F-4D97-AF65-F5344CB8AC3E}">
        <p14:creationId xmlns:p14="http://schemas.microsoft.com/office/powerpoint/2010/main" val="1257240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скачанные файлы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59089" y="3820933"/>
            <a:ext cx="4176464" cy="1897353"/>
          </a:xfrm>
          <a:effectLst>
            <a:softEdge rad="190500"/>
          </a:effec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D80EF10C-6B89-4435-B5E0-82DC09318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8680" y="501759"/>
            <a:ext cx="1656184" cy="19093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8200F6-D8DD-4A1F-9D43-BF74003FF6DF}"/>
              </a:ext>
            </a:extLst>
          </p:cNvPr>
          <p:cNvSpPr txBox="1"/>
          <p:nvPr/>
        </p:nvSpPr>
        <p:spPr>
          <a:xfrm>
            <a:off x="659089" y="476036"/>
            <a:ext cx="7848872" cy="3370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Практико-ориентированный подход в преподавании иностранного языка в системе СПО является эффективным инструментом, который позволяет подготовить студентов к успешной профессиональной деятельности. Он помогает не только углубить знания иностранного языка, но и развить важные компетенции, такие как критическое мышление, коммуникативные навыки и способность работать в команде. Внедрение этого подхода требует комплексного анализа, инновационных методов преподавания и активного сотрудничества с работодателями, чтобы обучение соответствовало современным требованиям рынка труда.</a:t>
            </a:r>
          </a:p>
        </p:txBody>
      </p:sp>
    </p:spTree>
    <p:extLst>
      <p:ext uri="{BB962C8B-B14F-4D97-AF65-F5344CB8AC3E}">
        <p14:creationId xmlns:p14="http://schemas.microsoft.com/office/powerpoint/2010/main" val="2950688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7886700" cy="5605483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i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       «Великая цель образования – это не знания, а действия»</a:t>
            </a:r>
            <a:endParaRPr lang="ru-RU" sz="1800" i="1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i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                                                                              </a:t>
            </a:r>
            <a:r>
              <a:rPr lang="ru-RU" sz="1600" i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Герберт Спенсер</a:t>
            </a:r>
            <a:endParaRPr lang="ru-RU" sz="1600" i="1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современном мире знание иностранных языков стало необходимостью. Особенно это актуально для студентов СПО, которые готовятся к профессиональной деятельности в условиях глобализации и интенсивной интеграции на международном рынке труда.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Квалифицированным специалистам приходится читать книги и журналы, доступные только на иностранном языке. Некоторые люди в профессиональной деятельности сталкиваются с необходимостью изучать технические инструкции и документы на иностранном языке, заказывать запчасти в интернете.</a:t>
            </a:r>
            <a:endParaRPr lang="ru-RU" sz="20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Практико-ориентированный подход в преподавании иностранного языка позволяет создать условия для непосредственного использования языка в реальных жизненных ситуациях, что способствует более глубокому усвоению материала и формированию ключевых компетенций.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9867" y="938336"/>
            <a:ext cx="7255718" cy="3799893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Контекстуализация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обучения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Активные методы обучения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Фокус на коммуникативные навыки</a:t>
            </a:r>
            <a:endParaRPr lang="ru-RU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85419DD-1C65-463E-8DD0-7785DB730182}"/>
              </a:ext>
            </a:extLst>
          </p:cNvPr>
          <p:cNvSpPr txBox="1"/>
          <p:nvPr/>
        </p:nvSpPr>
        <p:spPr>
          <a:xfrm>
            <a:off x="395536" y="332656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понятия практико-ориентированного подхода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115639D-D8A8-4382-8544-664921C3BC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441" y="716467"/>
            <a:ext cx="3923343" cy="2615562"/>
          </a:xfrm>
          <a:prstGeom prst="rect">
            <a:avLst/>
          </a:prstGeom>
          <a:effectLst>
            <a:softEdge rad="5588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40D348F-8FB2-444C-ABD7-2D080C9E7A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71" y="2710656"/>
            <a:ext cx="4305163" cy="2872159"/>
          </a:xfrm>
          <a:prstGeom prst="rect">
            <a:avLst/>
          </a:prstGeom>
          <a:effectLst>
            <a:softEdge rad="2921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764704"/>
            <a:ext cx="5688632" cy="4032447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мотивации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профессиональных навыков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критического мышления</a:t>
            </a:r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6A0E1F9-3C32-4D53-8275-2934F97E85EB}"/>
              </a:ext>
            </a:extLst>
          </p:cNvPr>
          <p:cNvSpPr txBox="1"/>
          <p:nvPr/>
        </p:nvSpPr>
        <p:spPr>
          <a:xfrm>
            <a:off x="611560" y="116632"/>
            <a:ext cx="7704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Преимущества практико-ориентированного подхода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DD207446-A683-4CE3-85FB-3410885BCF4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38" y="5530056"/>
            <a:ext cx="85725" cy="57150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284495E-3216-47F1-912A-F37DDAD223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831" y="2196005"/>
            <a:ext cx="5078338" cy="3391201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794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152" y="599670"/>
            <a:ext cx="4214842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  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811DDE7-E010-4813-945B-FA13371D9D4F}"/>
              </a:ext>
            </a:extLst>
          </p:cNvPr>
          <p:cNvSpPr txBox="1"/>
          <p:nvPr/>
        </p:nvSpPr>
        <p:spPr>
          <a:xfrm>
            <a:off x="1655106" y="95084"/>
            <a:ext cx="5976664" cy="4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Реализация подхода в системе СПО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2E22165-7189-4CBE-AF31-AC2278C795AD}"/>
              </a:ext>
            </a:extLst>
          </p:cNvPr>
          <p:cNvSpPr txBox="1"/>
          <p:nvPr/>
        </p:nvSpPr>
        <p:spPr>
          <a:xfrm>
            <a:off x="30939" y="655662"/>
            <a:ext cx="5106144" cy="4433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Разработка учебных планов: Учитываются потребности студентов и требования рынка труда. Учебные материалы должны быть адаптированы к профессиональной деятельности.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Опытные преподаватели: Необходимо стремиться привлекать специалистов, которые имеют опыт работы в профессии и владеют методами активного обучения.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Использование технологий: Внедрение цифровых платформ и инструментов, таких как онлайн-курсы, вебинары, симуляции и другие ресурсы, которые помогают создать интерактивную среду обучения.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49440CA-87A8-48EB-90B6-29F854CE1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7" t="5464" r="5175"/>
          <a:stretch/>
        </p:blipFill>
        <p:spPr>
          <a:xfrm>
            <a:off x="4792581" y="1378703"/>
            <a:ext cx="4320480" cy="3228279"/>
          </a:xfrm>
          <a:prstGeom prst="rect">
            <a:avLst/>
          </a:prstGeom>
          <a:effectLst>
            <a:softEdge rad="266700"/>
          </a:effectLst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E147D351-B51B-493A-A8F0-36B3A8ED1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104" y="6597352"/>
            <a:ext cx="3886200" cy="435133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99468" y="1412776"/>
            <a:ext cx="3886200" cy="5072098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Практико-ориентированный подход в обучении иностранным языкам осуществляется в процессе речевой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деятельности.</a:t>
            </a: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Знание специальной лексики необходимо для чтения текстов по специальности.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Содержимое 6" descr="___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16016" y="892951"/>
            <a:ext cx="4086254" cy="3429024"/>
          </a:xfrm>
          <a:effectLst>
            <a:softEdge rad="2032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9150" y="642919"/>
            <a:ext cx="3886200" cy="46434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   </a:t>
            </a:r>
            <a:endParaRPr lang="ru-RU" dirty="0"/>
          </a:p>
        </p:txBody>
      </p:sp>
      <p:pic>
        <p:nvPicPr>
          <p:cNvPr id="6" name="Содержимое 4" descr="depositphotos_126557382-stock-illustration-electrical-circuit-symbols.jpg">
            <a:extLst>
              <a:ext uri="{FF2B5EF4-FFF2-40B4-BE49-F238E27FC236}">
                <a16:creationId xmlns:a16="http://schemas.microsoft.com/office/drawing/2014/main" xmlns="" id="{C6E021C0-2DF7-4498-9C70-64B99A84AAF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642919"/>
            <a:ext cx="3886200" cy="4242504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48FF991-7883-4CDF-8AD6-B68DE49B22E4}"/>
              </a:ext>
            </a:extLst>
          </p:cNvPr>
          <p:cNvSpPr txBox="1"/>
          <p:nvPr/>
        </p:nvSpPr>
        <p:spPr>
          <a:xfrm>
            <a:off x="4322699" y="404664"/>
            <a:ext cx="4572000" cy="3763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152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Процесс обучения техническому языку включает в себя: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овладение спецификой чтения и перевода литературы технической направленности,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чтение учебных текстов,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обязательное выполнение упражнений, направленных на закрепление  лексики.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</a:t>
            </a:r>
            <a:r>
              <a:rPr kumimoji="0" lang="ru-RU" sz="2000" b="0" i="0" u="sng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Тексты должны быть связаны с будущей деятельностью студентов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70100"/>
            <a:ext cx="4752528" cy="463110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/>
              <a:t>  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Студентам  дается задание: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прочитать текст, понять и передать его содержание на родном языке</a:t>
            </a:r>
            <a:r>
              <a:rPr lang="en-US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выполнить задания к тексту, ответить на вопросы</a:t>
            </a:r>
            <a:r>
              <a:rPr lang="en-US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r>
              <a:rPr lang="en-US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делать перевод предложений с русского на английский,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найти эквиваленты слов в тексте,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найти соответствия,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определить является ли утверждение верным или неверным.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None/>
            </a:pP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94AF138-0A6B-4251-96FB-0F56240598C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764704"/>
            <a:ext cx="3096344" cy="399944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548680"/>
            <a:ext cx="4392488" cy="46688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Формы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контроля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понимания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</a:t>
            </a:r>
            <a:r>
              <a:rPr lang="ru-RU" sz="2400" b="1" dirty="0" smtClean="0">
                <a:solidFill>
                  <a:srgbClr val="4472C4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прочитанного :</a:t>
            </a:r>
          </a:p>
          <a:p>
            <a:pPr marL="0" indent="0">
              <a:buNone/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устный опрос или диктант на усвоение лексики </a:t>
            </a: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тестовая проверка</a:t>
            </a: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передача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содержания на родном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языке </a:t>
            </a: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краткий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пересказ на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языке</a:t>
            </a: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ответы на вопросы по содержанию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прочитанного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188640"/>
            <a:ext cx="3886200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 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6BFD45D-CADC-4D8D-BDDF-5FC26CF36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8250" y="1340768"/>
            <a:ext cx="4178110" cy="2606407"/>
          </a:xfrm>
          <a:prstGeom prst="rect">
            <a:avLst/>
          </a:prstGeom>
          <a:effectLst>
            <a:softEdge rad="3048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</TotalTime>
  <Words>820</Words>
  <Application>Microsoft Office PowerPoint</Application>
  <PresentationFormat>Экран (4:3)</PresentationFormat>
  <Paragraphs>81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Тема2</vt:lpstr>
      <vt:lpstr>Практико-ориентированный подход в преподавании иностранного языка в системе СПО в условиях реализации ФГОС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Техника практико-ориентированного обучения </vt:lpstr>
      <vt:lpstr>Презентация PowerPoint</vt:lpstr>
      <vt:lpstr>         Ситуационные задачи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admin1</cp:lastModifiedBy>
  <cp:revision>84</cp:revision>
  <dcterms:created xsi:type="dcterms:W3CDTF">2018-04-18T16:28:22Z</dcterms:created>
  <dcterms:modified xsi:type="dcterms:W3CDTF">2025-04-17T10:08:25Z</dcterms:modified>
</cp:coreProperties>
</file>