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7"/>
  </p:notesMasterIdLst>
  <p:sldIdLst>
    <p:sldId id="527" r:id="rId2"/>
    <p:sldId id="606" r:id="rId3"/>
    <p:sldId id="658" r:id="rId4"/>
    <p:sldId id="587" r:id="rId5"/>
    <p:sldId id="636" r:id="rId6"/>
    <p:sldId id="637" r:id="rId7"/>
    <p:sldId id="638" r:id="rId8"/>
    <p:sldId id="642" r:id="rId9"/>
    <p:sldId id="663" r:id="rId10"/>
    <p:sldId id="670" r:id="rId11"/>
    <p:sldId id="666" r:id="rId12"/>
    <p:sldId id="648" r:id="rId13"/>
    <p:sldId id="651" r:id="rId14"/>
    <p:sldId id="591" r:id="rId15"/>
    <p:sldId id="661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00CC00"/>
    <a:srgbClr val="CCFFCC"/>
    <a:srgbClr val="FF0000"/>
    <a:srgbClr val="DDDDEF"/>
    <a:srgbClr val="B6062C"/>
    <a:srgbClr val="7905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78" autoAdjust="0"/>
    <p:restoredTop sz="91942" autoAdjust="0"/>
  </p:normalViewPr>
  <p:slideViewPr>
    <p:cSldViewPr>
      <p:cViewPr varScale="1">
        <p:scale>
          <a:sx n="107" d="100"/>
          <a:sy n="107" d="100"/>
        </p:scale>
        <p:origin x="166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F1B65EC-C24D-42F0-8E65-363A9F05C8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8467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</p:grpSp>
      </p:grpSp>
      <p:sp>
        <p:nvSpPr>
          <p:cNvPr id="6965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965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CB754-F43B-43B6-A100-38148997CF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0C7E3-D768-4442-9B16-E61ED5261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FD528-51DA-4499-BF6C-EF37E15898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6B5638-48C0-4754-A6D0-89988B015F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89CD1-C0A1-4A21-861B-7037A76244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5B4D3-A591-4476-80BE-E06D9C4B60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08A28-4B33-45EC-B341-E7940FB635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D80F8-6E8D-4961-950B-126011E972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95F18-5FA5-490D-BF89-F346A6084C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1F4FE-436B-4852-9371-6BCE853474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9D9DE-76E8-4032-9746-7065B596FB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FB097-F21E-4D7F-B2C2-8573F9564E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815E6-8740-4BE2-B26B-5C8EC00031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A50B5-94F2-4E7B-B179-8827209496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1164A-0FA3-4CCD-9509-5014F0D06B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FE17B-E316-4092-81D2-1754F8B677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5B665-D985-4F8D-9069-E6676B080A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B09FA022-455F-4702-B1D9-D85F18D6B0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862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  <p:sldLayoutId id="2147483766" r:id="rId14"/>
    <p:sldLayoutId id="2147483767" r:id="rId15"/>
    <p:sldLayoutId id="2147483768" r:id="rId16"/>
    <p:sldLayoutId id="2147483769" r:id="rId1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1800" smtClean="0"/>
              <a:t/>
            </a:r>
            <a:br>
              <a:rPr lang="ru-RU" altLang="ru-RU" sz="1800" smtClean="0"/>
            </a:br>
            <a:r>
              <a:rPr lang="ru-RU" altLang="ru-RU" sz="1800" smtClean="0"/>
              <a:t/>
            </a:r>
            <a:br>
              <a:rPr lang="ru-RU" altLang="ru-RU" sz="1800" smtClean="0"/>
            </a:br>
            <a:endParaRPr lang="ru-RU" altLang="ru-RU" sz="18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04813"/>
            <a:ext cx="9144000" cy="6453187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ru-RU" altLang="ru-RU" sz="1800" dirty="0" smtClean="0"/>
              <a:t>Всероссийская научно-практическая конференция</a:t>
            </a:r>
          </a:p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r>
              <a:rPr lang="ru-RU" altLang="ru-RU" sz="1800" dirty="0" smtClean="0"/>
              <a:t>«Вопросы реализации предметной области </a:t>
            </a:r>
          </a:p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r>
              <a:rPr lang="ru-RU" altLang="ru-RU" sz="1800" dirty="0" smtClean="0"/>
              <a:t>“Основы духовно-нравственной культуры народов России” и курса “Истоки”»</a:t>
            </a:r>
            <a:r>
              <a:rPr lang="ru-RU" altLang="ru-RU" sz="2400" dirty="0" smtClean="0"/>
              <a:t> </a:t>
            </a:r>
          </a:p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endParaRPr lang="ru-RU" altLang="ru-RU" sz="2000" dirty="0" smtClean="0"/>
          </a:p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endParaRPr lang="ru-RU" altLang="ru-RU" sz="2000" dirty="0" smtClean="0"/>
          </a:p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endParaRPr lang="ru-RU" altLang="ru-RU" sz="2000" dirty="0" smtClean="0"/>
          </a:p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r>
              <a:rPr lang="ru-RU" altLang="ru-RU" sz="2400" b="1" dirty="0" smtClean="0"/>
              <a:t>Содержание предметной области «Основы духовно-нравственной культуры народов России» </a:t>
            </a:r>
          </a:p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r>
              <a:rPr lang="ru-RU" altLang="ru-RU" sz="2400" b="1" dirty="0" smtClean="0"/>
              <a:t>и потенциал курса «Истоки» в ее реализации </a:t>
            </a:r>
            <a:endParaRPr lang="ru-RU" altLang="ru-RU" sz="2000" b="1" dirty="0" smtClean="0"/>
          </a:p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endParaRPr lang="ru-RU" altLang="ru-RU" sz="2800" dirty="0" smtClean="0"/>
          </a:p>
          <a:p>
            <a:pPr marL="0" indent="0" algn="r">
              <a:spcBef>
                <a:spcPct val="0"/>
              </a:spcBef>
              <a:buNone/>
            </a:pPr>
            <a:r>
              <a:rPr lang="ru-RU" altLang="ru-RU" sz="2000" b="1" dirty="0" smtClean="0"/>
              <a:t>            Метлик Игорь </a:t>
            </a:r>
            <a:r>
              <a:rPr lang="ru-RU" altLang="ru-RU" sz="2000" b="1" dirty="0" smtClean="0"/>
              <a:t>Витальевич</a:t>
            </a:r>
            <a:r>
              <a:rPr lang="ru-RU" altLang="ru-RU" sz="1600" dirty="0" smtClean="0"/>
              <a:t>, </a:t>
            </a:r>
            <a:endParaRPr lang="ru-RU" altLang="ru-RU" sz="1600" dirty="0"/>
          </a:p>
          <a:p>
            <a:pPr marL="0" indent="0" algn="r">
              <a:spcBef>
                <a:spcPct val="0"/>
              </a:spcBef>
              <a:buNone/>
            </a:pPr>
            <a:r>
              <a:rPr lang="ru-RU" altLang="ru-RU" sz="1600" dirty="0"/>
              <a:t>доктор педагогических наук, </a:t>
            </a:r>
            <a:r>
              <a:rPr lang="ru-RU" sz="1600" i="1" dirty="0"/>
              <a:t>заведующий лабораторией </a:t>
            </a:r>
          </a:p>
          <a:p>
            <a:pPr marL="0" indent="0" algn="r">
              <a:spcBef>
                <a:spcPct val="0"/>
              </a:spcBef>
              <a:buNone/>
            </a:pPr>
            <a:r>
              <a:rPr lang="ru-RU" sz="1600" i="1" dirty="0"/>
              <a:t>развития воспитания и социализации  ФГБНУ</a:t>
            </a:r>
          </a:p>
          <a:p>
            <a:pPr marL="0" indent="0" algn="r">
              <a:spcBef>
                <a:spcPct val="0"/>
              </a:spcBef>
              <a:buNone/>
            </a:pPr>
            <a:r>
              <a:rPr lang="ru-RU" sz="1600" i="1" dirty="0"/>
              <a:t> «Институт изучения детства, семьи и воспитания РАО», </a:t>
            </a:r>
          </a:p>
          <a:p>
            <a:pPr marL="0" indent="0" algn="r">
              <a:spcBef>
                <a:spcPct val="0"/>
              </a:spcBef>
              <a:buNone/>
            </a:pPr>
            <a:r>
              <a:rPr lang="ru-RU" sz="1600" i="1" dirty="0"/>
              <a:t>председатель Всероссийского методического </a:t>
            </a:r>
            <a:r>
              <a:rPr lang="ru-RU" sz="1600" i="1"/>
              <a:t>объединения </a:t>
            </a:r>
            <a:r>
              <a:rPr lang="ru-RU" sz="1600" i="1" smtClean="0"/>
              <a:t>учителей ОРКСЭ и ОДНКНР</a:t>
            </a:r>
            <a:endParaRPr lang="ru-RU" altLang="ru-RU" sz="1600" dirty="0"/>
          </a:p>
          <a:p>
            <a:pPr marL="0" indent="0">
              <a:spcBef>
                <a:spcPct val="0"/>
              </a:spcBef>
              <a:buFont typeface="Wingdings" pitchFamily="2" charset="2"/>
              <a:buNone/>
            </a:pPr>
            <a:endParaRPr lang="ru-RU" altLang="ru-RU" sz="1600" dirty="0" smtClean="0"/>
          </a:p>
          <a:p>
            <a:pPr marL="0" indent="0" algn="r">
              <a:buFont typeface="Wingdings" pitchFamily="2" charset="2"/>
              <a:buNone/>
            </a:pPr>
            <a:r>
              <a:rPr lang="ru-RU" altLang="ru-RU" sz="1600" dirty="0" smtClean="0"/>
              <a:t> metlik@list.ru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0" y="5516563"/>
            <a:ext cx="9144000" cy="1341437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altLang="ru-RU" sz="2800"/>
              <a:t>Всероссийское методическое объединение по ОРКСЭ и ОДНКНР (духовно-нравственному образованию)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836613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ru-RU" altLang="ru-RU" sz="1400" b="1" smtClean="0"/>
              <a:t>СТРАТЕГИЯ РАЗВИТИЯ ВОСПИТАНИЯ В РОССИЙСКОЙ ФЕДЕРАЦИИ НА ПЕРИОД ДО 2025 ГОДА</a:t>
            </a:r>
            <a:r>
              <a:rPr lang="ru-RU" altLang="ru-RU" sz="1400" smtClean="0"/>
              <a:t/>
            </a:r>
            <a:br>
              <a:rPr lang="ru-RU" altLang="ru-RU" sz="1400" smtClean="0"/>
            </a:br>
            <a:r>
              <a:rPr lang="ru-RU" altLang="ru-RU" sz="1500" smtClean="0"/>
              <a:t>Утверждена Распоряжением Правительства Российской Федерации от 29.05.2015 N 996-р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6613"/>
            <a:ext cx="8893175" cy="60213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600" b="1" i="1" smtClean="0"/>
              <a:t>I. Общие положения</a:t>
            </a:r>
            <a:endParaRPr lang="ru-RU" altLang="ru-RU" sz="1600" i="1" u="sng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100" b="1" smtClean="0">
                <a:solidFill>
                  <a:schemeClr val="bg2"/>
                </a:solidFill>
              </a:rPr>
              <a:t>Приоритетной задачей Российской Федерации в сфере воспитания детей является развитие высоконравственной личности, разделяющей </a:t>
            </a:r>
            <a:r>
              <a:rPr lang="ru-RU" altLang="ru-RU" sz="2100" b="1" u="sng" smtClean="0">
                <a:solidFill>
                  <a:schemeClr val="bg2"/>
                </a:solidFill>
              </a:rPr>
              <a:t>российские традиционные духовные ценности…</a:t>
            </a:r>
            <a:r>
              <a:rPr lang="ru-RU" altLang="ru-RU" sz="1800" b="1" smtClean="0">
                <a:solidFill>
                  <a:schemeClr val="bg2"/>
                </a:solidFill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smtClean="0">
                <a:solidFill>
                  <a:schemeClr val="bg2"/>
                </a:solidFill>
              </a:rPr>
              <a:t>Стратегия опирается на систему духовно-нравственных ценностей, сложившихся в процессе культурного развития России</a:t>
            </a:r>
            <a:r>
              <a:rPr lang="ru-RU" altLang="ru-RU" sz="1800" b="1" smtClean="0">
                <a:solidFill>
                  <a:schemeClr val="bg2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ru-RU" altLang="ru-RU" sz="800" b="1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ru-RU" sz="1400" b="1" i="1" smtClean="0"/>
              <a:t>II. Цель, задачи, приоритеты Стратегии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b="1" smtClean="0"/>
              <a:t>Приоритетами государственной политики в области воспитания являются: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b="1" smtClean="0"/>
              <a:t>… поддержка общественных институтов, которые являются носителями духовных ценностей</a:t>
            </a:r>
            <a:r>
              <a:rPr lang="ru-RU" altLang="ru-RU" sz="1400" b="1" smtClean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b="1" smtClean="0"/>
              <a:t>… развитие</a:t>
            </a:r>
            <a:r>
              <a:rPr lang="ru-RU" altLang="ru-RU" sz="1400" b="1" smtClean="0"/>
              <a:t> </a:t>
            </a:r>
            <a:r>
              <a:rPr lang="ru-RU" altLang="ru-RU" sz="1600" b="1" smtClean="0"/>
              <a:t>на основе признания определяющей роли семьи и соблюдения прав родителей</a:t>
            </a:r>
            <a:r>
              <a:rPr lang="ru-RU" altLang="ru-RU" sz="1400" b="1" smtClean="0"/>
              <a:t> </a:t>
            </a:r>
            <a:r>
              <a:rPr lang="ru-RU" altLang="ru-RU" sz="1600" b="1" smtClean="0"/>
              <a:t>кооперации и сотрудничества субъектов системы воспитания (семьи, общества, государства, образовательных, научных, традиционных религиозных организаций)</a:t>
            </a:r>
            <a:endParaRPr lang="ru-RU" altLang="ru-RU" sz="1400" b="1" smtClean="0"/>
          </a:p>
          <a:p>
            <a:pPr>
              <a:lnSpc>
                <a:spcPct val="80000"/>
              </a:lnSpc>
            </a:pPr>
            <a:endParaRPr lang="ru-RU" altLang="ru-RU" sz="800" b="1" smtClean="0"/>
          </a:p>
          <a:p>
            <a:pPr>
              <a:lnSpc>
                <a:spcPct val="80000"/>
              </a:lnSpc>
            </a:pPr>
            <a:r>
              <a:rPr lang="ru-RU" altLang="ru-RU" sz="1600" b="1" i="1" smtClean="0"/>
              <a:t>III. Основные направления развития воспитания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100" b="1" smtClean="0">
                <a:solidFill>
                  <a:schemeClr val="bg2"/>
                </a:solidFill>
              </a:rPr>
              <a:t>2. Обновление воспитательного процесса с учетом современных достижений науки и </a:t>
            </a:r>
            <a:r>
              <a:rPr lang="ru-RU" altLang="ru-RU" sz="2100" b="1" u="sng" smtClean="0">
                <a:solidFill>
                  <a:schemeClr val="bg2"/>
                </a:solidFill>
              </a:rPr>
              <a:t>на основе отечественных традиций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b="1" smtClean="0">
                <a:solidFill>
                  <a:schemeClr val="bg2"/>
                </a:solidFill>
              </a:rPr>
              <a:t>Духовное и нравственное воспитание детей </a:t>
            </a:r>
            <a:r>
              <a:rPr lang="ru-RU" altLang="ru-RU" sz="1800" b="1" u="sng" smtClean="0">
                <a:solidFill>
                  <a:schemeClr val="bg2"/>
                </a:solidFill>
              </a:rPr>
              <a:t>на основе российских традиционных ценностей</a:t>
            </a:r>
            <a:r>
              <a:rPr lang="ru-RU" altLang="ru-RU" sz="1600" b="1" smtClean="0">
                <a:solidFill>
                  <a:srgbClr val="0000FF"/>
                </a:solidFill>
              </a:rPr>
              <a:t> </a:t>
            </a:r>
            <a:r>
              <a:rPr lang="ru-RU" altLang="ru-RU" sz="1600" b="1" smtClean="0"/>
              <a:t>осуществляется за счет: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b="1" smtClean="0"/>
              <a:t>… расширения сотрудничества между государством и … традиционными религиозными общинами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92150"/>
          </a:xfrm>
          <a:solidFill>
            <a:schemeClr val="accent1"/>
          </a:solidFill>
        </p:spPr>
        <p:txBody>
          <a:bodyPr/>
          <a:lstStyle/>
          <a:p>
            <a:pPr algn="ctr"/>
            <a:r>
              <a:rPr lang="ru-RU" altLang="ru-RU" sz="1800" b="1" smtClean="0"/>
              <a:t>СТРАТЕГИЯ НАЦИОНАЛЬНОЙ БЕЗОПАСНОСТИ РОССИЙСКОЙ ФЕДЕРАЦИИ</a:t>
            </a:r>
            <a:r>
              <a:rPr lang="ru-RU" altLang="ru-RU" sz="1800" smtClean="0"/>
              <a:t/>
            </a:r>
            <a:br>
              <a:rPr lang="ru-RU" altLang="ru-RU" sz="1800" smtClean="0"/>
            </a:br>
            <a:r>
              <a:rPr lang="ru-RU" altLang="ru-RU" sz="1600" smtClean="0"/>
              <a:t>Утверждена Указом Президента Российской Федерации от 31 декабря 2015 г. N 683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2150"/>
            <a:ext cx="9144000" cy="616585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altLang="ru-RU" sz="600" b="1" smtClean="0"/>
          </a:p>
          <a:p>
            <a:pPr>
              <a:lnSpc>
                <a:spcPct val="80000"/>
              </a:lnSpc>
            </a:pPr>
            <a:r>
              <a:rPr lang="ru-RU" altLang="ru-RU" sz="1800" b="1" smtClean="0">
                <a:solidFill>
                  <a:schemeClr val="bg2"/>
                </a:solidFill>
              </a:rPr>
              <a:t>30. Национальными интересами на долгосрочную перспективу являются: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1800" b="1" smtClean="0">
                <a:solidFill>
                  <a:schemeClr val="bg2"/>
                </a:solidFill>
              </a:rPr>
              <a:t>… сохранение и развитие культуры, традиционных российских духовно-нравственных ценностей;</a:t>
            </a:r>
          </a:p>
          <a:p>
            <a:pPr>
              <a:lnSpc>
                <a:spcPct val="80000"/>
              </a:lnSpc>
            </a:pPr>
            <a:endParaRPr lang="ru-RU" altLang="ru-RU" sz="800" b="1" smtClean="0"/>
          </a:p>
          <a:p>
            <a:pPr>
              <a:lnSpc>
                <a:spcPct val="80000"/>
              </a:lnSpc>
            </a:pPr>
            <a:r>
              <a:rPr lang="ru-RU" altLang="ru-RU" sz="1400" b="1" smtClean="0"/>
              <a:t>43. Основными </a:t>
            </a:r>
            <a:r>
              <a:rPr lang="ru-RU" altLang="ru-RU" sz="1600" b="1" smtClean="0">
                <a:solidFill>
                  <a:schemeClr val="bg2"/>
                </a:solidFill>
              </a:rPr>
              <a:t>угрозами государственной и общественной безопасности</a:t>
            </a:r>
            <a:r>
              <a:rPr lang="ru-RU" altLang="ru-RU" sz="1400" b="1" smtClean="0"/>
              <a:t> являются: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1400" b="1" smtClean="0"/>
              <a:t>… </a:t>
            </a:r>
            <a:r>
              <a:rPr lang="ru-RU" altLang="ru-RU" sz="1600" b="1" smtClean="0">
                <a:solidFill>
                  <a:schemeClr val="bg2"/>
                </a:solidFill>
              </a:rPr>
              <a:t>деятельность</a:t>
            </a:r>
            <a:r>
              <a:rPr lang="ru-RU" altLang="ru-RU" sz="1400" b="1" smtClean="0"/>
              <a:t> радикальных общественных объединений и группировок, использующих националистическую и религиозно-экстремистскую идеологию, иностранных и международных неправительственных организаций, финансовых и экономических структур, а также частных лиц, </a:t>
            </a:r>
            <a:r>
              <a:rPr lang="ru-RU" altLang="ru-RU" sz="1600" b="1" smtClean="0">
                <a:solidFill>
                  <a:schemeClr val="bg2"/>
                </a:solidFill>
              </a:rPr>
              <a:t>направленная на …  разрушение традиционных российских духовно-нравственных ценностей;</a:t>
            </a:r>
          </a:p>
          <a:p>
            <a:pPr>
              <a:lnSpc>
                <a:spcPct val="80000"/>
              </a:lnSpc>
            </a:pPr>
            <a:endParaRPr lang="ru-RU" altLang="ru-RU" sz="800" b="1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ru-RU" sz="1800" b="1" smtClean="0">
                <a:solidFill>
                  <a:schemeClr val="bg2"/>
                </a:solidFill>
              </a:rPr>
              <a:t>70. Для решения задач национальной безопасности в области науки, технологий и образования необходимы: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1600" b="1" smtClean="0">
                <a:solidFill>
                  <a:schemeClr val="bg2"/>
                </a:solidFill>
              </a:rPr>
              <a:t>повышение роли школы в воспитании молодежи как ответственных граждан России на основе традиционных российских духовно-нравственных и культурно-исторических ценностей…;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1800" b="1" smtClean="0">
                <a:solidFill>
                  <a:srgbClr val="FF0000"/>
                </a:solidFill>
              </a:rPr>
              <a:t>повышение качества преподавания</a:t>
            </a:r>
            <a:r>
              <a:rPr lang="ru-RU" altLang="ru-RU" sz="1600" b="1" smtClean="0">
                <a:solidFill>
                  <a:srgbClr val="FF0000"/>
                </a:solidFill>
              </a:rPr>
              <a:t> </a:t>
            </a:r>
            <a:r>
              <a:rPr lang="ru-RU" altLang="ru-RU" sz="1800" b="1" smtClean="0">
                <a:solidFill>
                  <a:srgbClr val="FF0000"/>
                </a:solidFill>
              </a:rPr>
              <a:t>русского языка, литературы, отечественной истории,</a:t>
            </a:r>
            <a:r>
              <a:rPr lang="ru-RU" altLang="ru-RU" sz="1600" b="1" smtClean="0">
                <a:solidFill>
                  <a:srgbClr val="FF0000"/>
                </a:solidFill>
              </a:rPr>
              <a:t> </a:t>
            </a:r>
            <a:r>
              <a:rPr lang="ru-RU" altLang="ru-RU" sz="1800" b="1" smtClean="0">
                <a:solidFill>
                  <a:srgbClr val="FF0000"/>
                </a:solidFill>
              </a:rPr>
              <a:t>основ светской этики, традиционных религий</a:t>
            </a:r>
          </a:p>
          <a:p>
            <a:pPr>
              <a:lnSpc>
                <a:spcPct val="80000"/>
              </a:lnSpc>
            </a:pPr>
            <a:endParaRPr lang="ru-RU" altLang="ru-RU" sz="800" b="1" smtClean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ru-RU" sz="1400" b="1" smtClean="0"/>
              <a:t>76. Стратегическими целями обеспечения национальной безопасности в области культуры являются: сохранение и приумножение традиционных российских духовно-нравственных ценностей как основы российского общества..</a:t>
            </a:r>
            <a:r>
              <a:rPr lang="ru-RU" altLang="ru-RU" sz="1400" smtClean="0"/>
              <a:t> </a:t>
            </a:r>
          </a:p>
          <a:p>
            <a:pPr>
              <a:lnSpc>
                <a:spcPct val="80000"/>
              </a:lnSpc>
            </a:pPr>
            <a:endParaRPr lang="ru-RU" altLang="ru-RU" sz="400" b="1" smtClean="0"/>
          </a:p>
          <a:p>
            <a:pPr>
              <a:lnSpc>
                <a:spcPct val="80000"/>
              </a:lnSpc>
            </a:pPr>
            <a:r>
              <a:rPr lang="ru-RU" altLang="ru-RU" sz="1400" b="1" smtClean="0"/>
              <a:t>78. К традиционным российским духовно-нравственным ценностям относятся приоритет духовного над материальным, защита человеческой жизни, прав и свобод человека, семья, созидательный труд, служение Отечеству, нормы морали и нравственности, гуманизм, милосердие, справедливость, взаимопомощь, коллективизм, историческое единство народов России, преемственность истории нашей Родины.</a:t>
            </a:r>
          </a:p>
          <a:p>
            <a:pPr>
              <a:lnSpc>
                <a:spcPct val="80000"/>
              </a:lnSpc>
            </a:pPr>
            <a:endParaRPr lang="ru-RU" altLang="ru-RU" sz="400" b="1" smtClean="0"/>
          </a:p>
          <a:p>
            <a:pPr>
              <a:lnSpc>
                <a:spcPct val="80000"/>
              </a:lnSpc>
            </a:pPr>
            <a:r>
              <a:rPr lang="ru-RU" altLang="ru-RU" sz="1400" b="1" smtClean="0"/>
              <a:t>79. Угрозами национальной безопасности в области культуры являются размывание традиционных российских духовно-нравственных ценностей…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549275"/>
          </a:xfrm>
          <a:solidFill>
            <a:srgbClr val="99CCFF"/>
          </a:solidFill>
        </p:spPr>
        <p:txBody>
          <a:bodyPr/>
          <a:lstStyle/>
          <a:p>
            <a:pPr eaLnBrk="1" hangingPunct="1"/>
            <a:r>
              <a:rPr lang="ru-RU" altLang="ru-RU" sz="1700" b="1" smtClean="0"/>
              <a:t>Федеральный перечень учебников 2014 г. (по новому порядку формирования) </a:t>
            </a:r>
          </a:p>
        </p:txBody>
      </p:sp>
      <p:sp>
        <p:nvSpPr>
          <p:cNvPr id="22531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0" y="549275"/>
            <a:ext cx="9144000" cy="6308725"/>
          </a:xfrm>
          <a:noFill/>
        </p:spPr>
        <p:txBody>
          <a:bodyPr/>
          <a:lstStyle/>
          <a:p>
            <a:pPr marL="180975" indent="-180975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smtClean="0">
                <a:solidFill>
                  <a:srgbClr val="0000FF"/>
                </a:solidFill>
              </a:rPr>
              <a:t>Учебники в Федеральном перечне, </a:t>
            </a:r>
          </a:p>
          <a:p>
            <a:pPr marL="180975" indent="-180975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u="sng" smtClean="0">
                <a:solidFill>
                  <a:srgbClr val="0000FF"/>
                </a:solidFill>
              </a:rPr>
              <a:t>не обеспечивающие изучение ОРКСЭ по выбору</a:t>
            </a:r>
            <a:r>
              <a:rPr lang="ru-RU" altLang="ru-RU" sz="2000" b="1" u="sng" smtClean="0">
                <a:solidFill>
                  <a:srgbClr val="0000FF"/>
                </a:solidFill>
              </a:rPr>
              <a:t> в 4 классе Нарушение ФЗ «Об образовании в РФ», (с. 87, ч. 2)</a:t>
            </a:r>
          </a:p>
          <a:p>
            <a:pPr marL="180975" indent="-180975" eaLnBrk="1" hangingPunct="1">
              <a:lnSpc>
                <a:spcPct val="80000"/>
              </a:lnSpc>
              <a:buFont typeface="Wingdings" pitchFamily="2" charset="2"/>
              <a:buChar char="v"/>
            </a:pPr>
            <a:endParaRPr lang="ru-RU" altLang="ru-RU" sz="2000" b="1" smtClean="0"/>
          </a:p>
          <a:p>
            <a:pPr marL="180975" indent="-180975" eaLnBrk="1" hangingPunct="1">
              <a:lnSpc>
                <a:spcPct val="80000"/>
              </a:lnSpc>
              <a:buFont typeface="Wingdings" pitchFamily="2" charset="2"/>
              <a:buChar char="v"/>
            </a:pPr>
            <a:r>
              <a:rPr lang="ru-RU" altLang="ru-RU" sz="2000" b="1" smtClean="0"/>
              <a:t>Основы религиозных культур и светских этики (4 кл.). </a:t>
            </a:r>
          </a:p>
          <a:p>
            <a:pPr marL="180975" indent="-180975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smtClean="0"/>
              <a:t> </a:t>
            </a:r>
            <a:r>
              <a:rPr lang="ru-RU" altLang="ru-RU" sz="1800" b="1" smtClean="0"/>
              <a:t>ВЕНТАНА-ГРАФ (</a:t>
            </a:r>
            <a:r>
              <a:rPr lang="ru-RU" altLang="ru-RU" sz="1800" smtClean="0">
                <a:solidFill>
                  <a:srgbClr val="FF0000"/>
                </a:solidFill>
              </a:rPr>
              <a:t>17 часов на модуль вместо 34</a:t>
            </a:r>
            <a:r>
              <a:rPr lang="ru-RU" altLang="ru-RU" sz="1800" b="1" smtClean="0"/>
              <a:t>)</a:t>
            </a:r>
          </a:p>
          <a:p>
            <a:pPr marL="180975" indent="-180975" eaLnBrk="1" hangingPunct="1">
              <a:lnSpc>
                <a:spcPct val="80000"/>
              </a:lnSpc>
            </a:pPr>
            <a:r>
              <a:rPr lang="ru-RU" altLang="ru-RU" sz="1800" smtClean="0"/>
              <a:t>Виноградова Н.Ф., Власенко В.И., Поляков А.В. ОРКСЭ. Основы исламской культуры. 4. В 2 ч. Ч. 1: Введение. Ч. 2: ОИК</a:t>
            </a:r>
          </a:p>
          <a:p>
            <a:pPr marL="180975" indent="-180975" eaLnBrk="1" hangingPunct="1">
              <a:lnSpc>
                <a:spcPct val="80000"/>
              </a:lnSpc>
            </a:pPr>
            <a:r>
              <a:rPr lang="ru-RU" altLang="ru-RU" sz="2000" smtClean="0"/>
              <a:t>Виноградова Н.Ф., Власенко В.И., Поляков А.В. ОРКСЭ. Основы православной культуры. 4. В 2 ч.Ч. 1: Введение. Ч. 2: ОПК</a:t>
            </a:r>
          </a:p>
          <a:p>
            <a:pPr marL="180975" indent="-180975" eaLnBrk="1" hangingPunct="1">
              <a:lnSpc>
                <a:spcPct val="80000"/>
              </a:lnSpc>
            </a:pPr>
            <a:r>
              <a:rPr lang="ru-RU" altLang="ru-RU" sz="1800" smtClean="0"/>
              <a:t>Виноградова Н.Ф., Власенко В.И., Поляков А.В. ОРКСЭ. Основы светской этики. 4. В 2 ч. Ч. 1: Введение. Ч. 2: ОСЭ. </a:t>
            </a:r>
          </a:p>
          <a:p>
            <a:pPr marL="180975" indent="-180975" eaLnBrk="1" hangingPunct="1">
              <a:lnSpc>
                <a:spcPct val="80000"/>
              </a:lnSpc>
            </a:pPr>
            <a:r>
              <a:rPr lang="ru-RU" altLang="ru-RU" sz="1800" smtClean="0"/>
              <a:t>Виноградова Н.Ф., Власенко В.И., Поляков А.В. ОРКСЭ. ОМРК. 4. В 2 ч. Ч.1: Введение. Ч. 2: ОМРК </a:t>
            </a:r>
          </a:p>
          <a:p>
            <a:pPr marL="180975" indent="-180975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b="1" smtClean="0">
                <a:solidFill>
                  <a:srgbClr val="0000FF"/>
                </a:solidFill>
              </a:rPr>
              <a:t>АССОЦИАЦИЯ XXI ВЕК  </a:t>
            </a:r>
          </a:p>
          <a:p>
            <a:pPr marL="180975" indent="-180975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smtClean="0"/>
              <a:t>Ворожейкина Н.И., Заяц Д.В.</a:t>
            </a:r>
            <a:r>
              <a:rPr lang="ru-RU" altLang="ru-RU" sz="2000" b="1" smtClean="0"/>
              <a:t> ОРКСЭ</a:t>
            </a:r>
            <a:r>
              <a:rPr lang="ru-RU" altLang="ru-RU" sz="2000" smtClean="0"/>
              <a:t>. 4 кл.</a:t>
            </a:r>
            <a:r>
              <a:rPr lang="ru-RU" altLang="ru-RU" sz="2000" i="1" smtClean="0">
                <a:solidFill>
                  <a:srgbClr val="FF0000"/>
                </a:solidFill>
              </a:rPr>
              <a:t> </a:t>
            </a:r>
            <a:r>
              <a:rPr lang="ru-RU" altLang="ru-RU" sz="2000" b="1" smtClean="0"/>
              <a:t>Исключен Приказ Минобрнауки России от 26.01.2016 N 38</a:t>
            </a:r>
          </a:p>
          <a:p>
            <a:pPr marL="180975" indent="-180975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600" b="1" smtClean="0"/>
              <a:t>АСТРЕЛЬ</a:t>
            </a:r>
          </a:p>
          <a:p>
            <a:pPr marL="180975" indent="-180975" eaLnBrk="1" hangingPunct="1">
              <a:lnSpc>
                <a:spcPct val="80000"/>
              </a:lnSpc>
            </a:pPr>
            <a:r>
              <a:rPr lang="ru-RU" altLang="ru-RU" sz="2000" smtClean="0"/>
              <a:t>Саплина Е.В., Саплин А.И. ОДНКР. ОРКСЭ. 4  № 1.1.4.1.5.1 </a:t>
            </a:r>
            <a:r>
              <a:rPr lang="ru-RU" altLang="ru-RU" sz="2000" b="1" smtClean="0"/>
              <a:t>Остается</a:t>
            </a:r>
          </a:p>
          <a:p>
            <a:pPr marL="180975" indent="-180975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900" smtClean="0"/>
          </a:p>
          <a:p>
            <a:pPr marL="180975" indent="-180975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smtClean="0"/>
              <a:t>После Приказа Минобрнауки России от 18 декабря 2012 г. N 1060 г. (см. далее) эти учебники должны быть исключены из Федерального перечня, как не обеспечивающие выбор модуля родителями.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884238"/>
          </a:xfrm>
          <a:solidFill>
            <a:srgbClr val="99CCFF"/>
          </a:solidFill>
        </p:spPr>
        <p:txBody>
          <a:bodyPr/>
          <a:lstStyle/>
          <a:p>
            <a:pPr eaLnBrk="1" hangingPunct="1"/>
            <a:r>
              <a:rPr lang="ru-RU" altLang="ru-RU" sz="2300" b="1" smtClean="0"/>
              <a:t>Образовательные цели предметной области духовно-нравственного образования и предметов-модулей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2400" b="1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smtClean="0">
                <a:solidFill>
                  <a:srgbClr val="0000FF"/>
                </a:solidFill>
              </a:rPr>
              <a:t>Программа курса ОРКСЭ: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smtClean="0"/>
              <a:t>Цель комплексного учебного курса «Основы религиозных культур и светской этики» – </a:t>
            </a:r>
            <a:r>
              <a:rPr lang="ru-RU" altLang="ru-RU" sz="2000" b="1" smtClean="0">
                <a:solidFill>
                  <a:srgbClr val="FF0000"/>
                </a:solidFill>
              </a:rPr>
              <a:t>формирование российской гражданской идентичности</a:t>
            </a:r>
            <a:r>
              <a:rPr lang="ru-RU" altLang="ru-RU" sz="2000" b="1" smtClean="0"/>
              <a:t> младшего школьника посредством его приобщения к </a:t>
            </a:r>
            <a:r>
              <a:rPr lang="ru-RU" altLang="ru-RU" sz="2000" b="1" i="1" smtClean="0"/>
              <a:t>отечественной религиозно-культурной традиции.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700" b="1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smtClean="0">
                <a:solidFill>
                  <a:srgbClr val="0000FF"/>
                </a:solidFill>
              </a:rPr>
              <a:t>Патриарх Кирилл. Выступление на 20-х Рождественских образовательных чтениях: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smtClean="0"/>
              <a:t>«…Также обращаю ваше внимание на то, что в школе иногда при преподавании курса ОПК изучение православной культуры подменяется неким общим религиоведческим курсом, исходящим из секулярного подхода к религии. В этом случае искажается </a:t>
            </a:r>
            <a:r>
              <a:rPr lang="ru-RU" altLang="ru-RU" sz="2000" b="1" smtClean="0">
                <a:solidFill>
                  <a:srgbClr val="FF0000"/>
                </a:solidFill>
              </a:rPr>
              <a:t>главная цель духовно-нравственного образования, а именно приобщение ребенка к традиции, в которой живет его семья.</a:t>
            </a:r>
            <a:r>
              <a:rPr lang="ru-RU" altLang="ru-RU" sz="2000" b="1" smtClean="0"/>
              <a:t> Нам придется терпеливо преодолевать эти трудности».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14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smtClean="0">
                <a:solidFill>
                  <a:srgbClr val="0000FF"/>
                </a:solidFill>
              </a:rPr>
              <a:t>Цель преподавания Светской этики: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smtClean="0"/>
              <a:t>воспитание школьников на основе российских светских (гражданских) норм и ценностей (Конституция России)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333375"/>
            <a:ext cx="9144000" cy="652462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altLang="ru-RU" sz="200" b="1" smtClean="0"/>
          </a:p>
          <a:p>
            <a:pPr>
              <a:lnSpc>
                <a:spcPct val="80000"/>
              </a:lnSpc>
            </a:pPr>
            <a:r>
              <a:rPr lang="ru-RU" altLang="ru-RU" sz="2000" b="1" u="sng" smtClean="0"/>
              <a:t>К.Д. Ушинский о воспитании и общем образовании детей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200" b="1" u="sng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900" b="1" u="sng" smtClean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2000" b="1" smtClean="0"/>
              <a:t>    </a:t>
            </a:r>
            <a:r>
              <a:rPr lang="ru-RU" altLang="ru-RU" sz="2000" smtClean="0"/>
              <a:t>Нам не мешало бы занять вместо всех прочих одну черту из западного образования —</a:t>
            </a:r>
            <a:r>
              <a:rPr lang="ru-RU" altLang="ru-RU" sz="2000" smtClean="0">
                <a:solidFill>
                  <a:srgbClr val="0000FF"/>
                </a:solidFill>
              </a:rPr>
              <a:t> </a:t>
            </a:r>
            <a:r>
              <a:rPr lang="ru-RU" altLang="ru-RU" sz="2000" smtClean="0"/>
              <a:t>черту</a:t>
            </a:r>
            <a:r>
              <a:rPr lang="ru-RU" altLang="ru-RU" sz="2000" b="1" smtClean="0"/>
              <a:t> </a:t>
            </a:r>
            <a:r>
              <a:rPr lang="ru-RU" altLang="ru-RU" sz="2000" b="1" smtClean="0">
                <a:solidFill>
                  <a:srgbClr val="0000FF"/>
                </a:solidFill>
              </a:rPr>
              <a:t>уважения к своему Отечеству</a:t>
            </a:r>
            <a:r>
              <a:rPr lang="ru-RU" altLang="ru-RU" sz="2000" smtClean="0"/>
              <a:t>; а мы ее-то именно, ее, единственно годную для заимствования во всей полноте, и пропустили.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smtClean="0">
                <a:solidFill>
                  <a:srgbClr val="0000FF"/>
                </a:solidFill>
              </a:rPr>
              <a:t>       Необходимыми знаниями для каждого человека признаются</a:t>
            </a:r>
            <a:r>
              <a:rPr lang="ru-RU" altLang="ru-RU" sz="2400" smtClean="0">
                <a:solidFill>
                  <a:srgbClr val="0000FF"/>
                </a:solidFill>
              </a:rPr>
              <a:t>: </a:t>
            </a:r>
            <a:r>
              <a:rPr lang="ru-RU" altLang="ru-RU" sz="2400" b="1" smtClean="0">
                <a:solidFill>
                  <a:srgbClr val="0000FF"/>
                </a:solidFill>
              </a:rPr>
              <a:t>умение читать, писать и считать,</a:t>
            </a:r>
            <a:r>
              <a:rPr lang="ru-RU" altLang="ru-RU" sz="2400" smtClean="0">
                <a:solidFill>
                  <a:srgbClr val="0000FF"/>
                </a:solidFill>
              </a:rPr>
              <a:t> </a:t>
            </a:r>
            <a:r>
              <a:rPr lang="ru-RU" altLang="ru-RU" sz="2400" b="1" smtClean="0">
                <a:solidFill>
                  <a:srgbClr val="FF3300"/>
                </a:solidFill>
              </a:rPr>
              <a:t>знание оснований своей религии</a:t>
            </a:r>
            <a:r>
              <a:rPr lang="ru-RU" altLang="ru-RU" sz="2400" smtClean="0">
                <a:solidFill>
                  <a:srgbClr val="0000FF"/>
                </a:solidFill>
              </a:rPr>
              <a:t> </a:t>
            </a:r>
            <a:r>
              <a:rPr lang="ru-RU" altLang="ru-RU" sz="2400" b="1" smtClean="0">
                <a:solidFill>
                  <a:srgbClr val="FF0000"/>
                </a:solidFill>
              </a:rPr>
              <a:t>и знание своей родины</a:t>
            </a:r>
            <a:r>
              <a:rPr lang="ru-RU" altLang="ru-RU" sz="2000" smtClean="0"/>
              <a:t>. Это уже ясно выработавшаяся </a:t>
            </a:r>
            <a:r>
              <a:rPr lang="ru-RU" altLang="ru-RU" sz="2000" b="1" smtClean="0">
                <a:solidFill>
                  <a:srgbClr val="0000FF"/>
                </a:solidFill>
              </a:rPr>
              <a:t>педагогическая аксиома</a:t>
            </a:r>
            <a:r>
              <a:rPr lang="ru-RU" altLang="ru-RU" sz="2000" smtClean="0"/>
              <a:t>; кажется, что и нам пора сознать ее и провести повсюду в народном образовании. Без этого нельзя сделать никакого серьезного шага вперед.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ru-RU" altLang="ru-RU" sz="1000" i="1" smtClean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1800" b="1" smtClean="0">
                <a:solidFill>
                  <a:srgbClr val="0000FF"/>
                </a:solidFill>
              </a:rPr>
              <a:t>    </a:t>
            </a:r>
            <a:r>
              <a:rPr lang="ru-RU" altLang="ru-RU" sz="2000" b="1" smtClean="0">
                <a:solidFill>
                  <a:srgbClr val="0000FF"/>
                </a:solidFill>
              </a:rPr>
              <a:t>Русское воспитание нуждается не во внешних формах, не в замене прежнего, вышедшего уже из моды и истасканного нами костюма новым столь же иностранным и столь же чуждым</a:t>
            </a:r>
            <a:r>
              <a:rPr lang="ru-RU" altLang="ru-RU" sz="1800" smtClean="0"/>
              <a:t>, </a:t>
            </a:r>
            <a:r>
              <a:rPr lang="ru-RU" altLang="ru-RU" sz="2000" smtClean="0"/>
              <a:t>что хотя, конечно, очень многое можем и должны занять из опытов иностранной педагогики</a:t>
            </a:r>
            <a:r>
              <a:rPr lang="ru-RU" altLang="ru-RU" sz="1800" smtClean="0"/>
              <a:t>, но не должны забывать, что для младенца тогда только не вредна чужая пища, когда он, вскормленный молоком матери, уже приобрел достаточно сил, чтобы переварить и употреблять эту чужую пищу и силою своей собственной, самостоятельной жизни превращать в кровь и тело. Такой родимой грудью для нас является народность и </a:t>
            </a:r>
            <a:r>
              <a:rPr lang="ru-RU" altLang="ru-RU" sz="2000" b="1" smtClean="0">
                <a:solidFill>
                  <a:srgbClr val="0000FF"/>
                </a:solidFill>
              </a:rPr>
              <a:t>наша народная религия</a:t>
            </a:r>
            <a:r>
              <a:rPr lang="ru-RU" altLang="ru-RU" sz="1800" smtClean="0"/>
              <a:t>, соединяющая каждого из нас… со всем тем, что</a:t>
            </a:r>
            <a:r>
              <a:rPr lang="ru-RU" altLang="ru-RU" sz="1800" b="1" smtClean="0"/>
              <a:t> </a:t>
            </a:r>
            <a:r>
              <a:rPr lang="ru-RU" altLang="ru-RU" sz="2000" b="1" smtClean="0">
                <a:solidFill>
                  <a:srgbClr val="0000FF"/>
                </a:solidFill>
              </a:rPr>
              <a:t>дает нам прочное, историческое</a:t>
            </a:r>
            <a:r>
              <a:rPr lang="ru-RU" altLang="ru-RU" sz="1800" b="1" smtClean="0">
                <a:solidFill>
                  <a:srgbClr val="0000FF"/>
                </a:solidFill>
              </a:rPr>
              <a:t>, </a:t>
            </a:r>
            <a:r>
              <a:rPr lang="ru-RU" altLang="ru-RU" sz="2000" b="1" smtClean="0">
                <a:solidFill>
                  <a:srgbClr val="0000FF"/>
                </a:solidFill>
              </a:rPr>
              <a:t>а не эфемерное существование</a:t>
            </a:r>
            <a:r>
              <a:rPr lang="ru-RU" altLang="ru-RU" sz="1800" b="1" smtClean="0">
                <a:solidFill>
                  <a:srgbClr val="0000FF"/>
                </a:solidFill>
              </a:rPr>
              <a:t>.</a:t>
            </a:r>
            <a:endParaRPr lang="ru-RU" altLang="ru-RU" sz="180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652462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altLang="ru-RU" sz="200" b="1" smtClean="0"/>
          </a:p>
          <a:p>
            <a:pPr>
              <a:lnSpc>
                <a:spcPct val="80000"/>
              </a:lnSpc>
            </a:pPr>
            <a:r>
              <a:rPr lang="ru-RU" altLang="ru-RU" sz="2400" b="1" u="sng" smtClean="0"/>
              <a:t>К.Д. Ушинский о воспитании и общем образовании детей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400" b="1" u="sng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1000" b="1" u="sng" smtClean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2400" b="1" smtClean="0"/>
              <a:t>    </a:t>
            </a:r>
            <a:r>
              <a:rPr lang="ru-RU" altLang="ru-RU" sz="2400" smtClean="0"/>
              <a:t>Русское воспитание нуждается не во внешних формах, не в замене прежнего, вышедшего уже из моды и истасканного нами костюма новым столь же иностранным и столь же чуждым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2400" smtClean="0"/>
              <a:t>   Нам не мешало бы занять вместо всех прочих одну черту из западного образования —</a:t>
            </a:r>
            <a:r>
              <a:rPr lang="ru-RU" altLang="ru-RU" sz="2400" smtClean="0">
                <a:solidFill>
                  <a:srgbClr val="0000FF"/>
                </a:solidFill>
              </a:rPr>
              <a:t> </a:t>
            </a:r>
            <a:r>
              <a:rPr lang="ru-RU" altLang="ru-RU" sz="2400" smtClean="0"/>
              <a:t>черту</a:t>
            </a:r>
            <a:r>
              <a:rPr lang="ru-RU" altLang="ru-RU" sz="2400" b="1" smtClean="0"/>
              <a:t> </a:t>
            </a:r>
            <a:r>
              <a:rPr lang="ru-RU" altLang="ru-RU" sz="2400" b="1" smtClean="0">
                <a:solidFill>
                  <a:srgbClr val="0000FF"/>
                </a:solidFill>
              </a:rPr>
              <a:t>уважения к своему Отечеству</a:t>
            </a:r>
            <a:r>
              <a:rPr lang="ru-RU" altLang="ru-RU" sz="2400" smtClean="0"/>
              <a:t>; а мы ее-то именно, ее, единственно годную для заимствования во всей полноте, и пропустили.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2800" b="1" smtClean="0">
                <a:solidFill>
                  <a:srgbClr val="0000FF"/>
                </a:solidFill>
              </a:rPr>
              <a:t>   Необходимыми знаниями для каждого человека признаются</a:t>
            </a:r>
            <a:r>
              <a:rPr lang="ru-RU" altLang="ru-RU" sz="2800" smtClean="0">
                <a:solidFill>
                  <a:srgbClr val="0000FF"/>
                </a:solidFill>
              </a:rPr>
              <a:t>: </a:t>
            </a:r>
            <a:r>
              <a:rPr lang="ru-RU" altLang="ru-RU" sz="2800" b="1" smtClean="0">
                <a:solidFill>
                  <a:srgbClr val="0000FF"/>
                </a:solidFill>
              </a:rPr>
              <a:t>умение читать, писать и считать,</a:t>
            </a:r>
            <a:r>
              <a:rPr lang="ru-RU" altLang="ru-RU" sz="2800" smtClean="0">
                <a:solidFill>
                  <a:srgbClr val="0000FF"/>
                </a:solidFill>
              </a:rPr>
              <a:t> </a:t>
            </a:r>
            <a:r>
              <a:rPr lang="ru-RU" altLang="ru-RU" sz="2800" b="1" smtClean="0">
                <a:solidFill>
                  <a:srgbClr val="FF3300"/>
                </a:solidFill>
              </a:rPr>
              <a:t>знание оснований своей религии</a:t>
            </a:r>
            <a:r>
              <a:rPr lang="ru-RU" altLang="ru-RU" sz="2800" smtClean="0">
                <a:solidFill>
                  <a:srgbClr val="0000FF"/>
                </a:solidFill>
              </a:rPr>
              <a:t> </a:t>
            </a:r>
            <a:r>
              <a:rPr lang="ru-RU" altLang="ru-RU" sz="2800" b="1" smtClean="0">
                <a:solidFill>
                  <a:srgbClr val="FF0000"/>
                </a:solidFill>
              </a:rPr>
              <a:t>и знание своей родины</a:t>
            </a:r>
            <a:r>
              <a:rPr lang="ru-RU" altLang="ru-RU" sz="2400" smtClean="0"/>
              <a:t>. Это уже ясно выработавшаяся </a:t>
            </a:r>
            <a:r>
              <a:rPr lang="ru-RU" altLang="ru-RU" sz="2400" b="1" smtClean="0">
                <a:solidFill>
                  <a:srgbClr val="0000FF"/>
                </a:solidFill>
              </a:rPr>
              <a:t>педагогическая аксиома</a:t>
            </a:r>
            <a:r>
              <a:rPr lang="ru-RU" altLang="ru-RU" sz="2400" smtClean="0"/>
              <a:t>; кажется, что и нам пора сознать ее и провести повсюду в народном образовании. Без этого нельзя сделать никакого серьезного шага вперед.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ru-RU" altLang="ru-RU" sz="1200" i="1" smtClean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2000" b="1" smtClean="0">
                <a:solidFill>
                  <a:srgbClr val="0000FF"/>
                </a:solidFill>
              </a:rPr>
              <a:t>    </a:t>
            </a:r>
            <a:endParaRPr lang="ru-RU" altLang="ru-RU" sz="24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81075"/>
          </a:xfrm>
          <a:solidFill>
            <a:schemeClr val="folHlink"/>
          </a:solidFill>
        </p:spPr>
        <p:txBody>
          <a:bodyPr/>
          <a:lstStyle/>
          <a:p>
            <a:r>
              <a:rPr lang="ru-RU" altLang="ru-RU" sz="2000" b="1" smtClean="0"/>
              <a:t>Духовно-нравственное образование (изучение духовно-нравственной культуры) в российской школе</a:t>
            </a:r>
            <a:br>
              <a:rPr lang="ru-RU" altLang="ru-RU" sz="2000" b="1" smtClean="0"/>
            </a:br>
            <a:r>
              <a:rPr lang="ru-RU" altLang="ru-RU" sz="1600" smtClean="0"/>
              <a:t>ФЗ РФ от 29 декабря 2012 г. N 273-ФЗ "Об образовании в Российской Федерации"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87692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altLang="ru-RU" sz="700" b="1" i="1" smtClean="0"/>
          </a:p>
          <a:p>
            <a:pPr>
              <a:lnSpc>
                <a:spcPct val="80000"/>
              </a:lnSpc>
            </a:pPr>
            <a:r>
              <a:rPr lang="ru-RU" altLang="ru-RU" sz="1800" b="1" i="1" smtClean="0"/>
              <a:t>Статья 87.</a:t>
            </a:r>
            <a:r>
              <a:rPr lang="ru-RU" altLang="ru-RU" sz="1800" i="1" smtClean="0"/>
              <a:t> </a:t>
            </a:r>
            <a:r>
              <a:rPr lang="ru-RU" altLang="ru-RU" sz="2000" b="1" i="1" smtClean="0"/>
              <a:t>Особенности изучения основ духовно-нравственной культуры народов Российской Федерации</a:t>
            </a:r>
            <a:r>
              <a:rPr lang="ru-RU" altLang="ru-RU" sz="1800" i="1" smtClean="0"/>
              <a:t>. Особенности получения теологического и религиозного образования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endParaRPr lang="ru-RU" altLang="ru-RU" sz="700" b="1" smtClean="0"/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ru-RU" altLang="ru-RU" sz="1800" b="1" smtClean="0"/>
              <a:t>1. В целях</a:t>
            </a:r>
            <a:r>
              <a:rPr lang="ru-RU" altLang="ru-RU" sz="1800" smtClean="0"/>
              <a:t> </a:t>
            </a:r>
            <a:r>
              <a:rPr lang="ru-RU" altLang="ru-RU" sz="1800" b="1" smtClean="0"/>
              <a:t>формирования и развития личности в соответствии с семейными и общественными духовно-нравственными и социокультурными ценностями</a:t>
            </a:r>
            <a:r>
              <a:rPr lang="ru-RU" altLang="ru-RU" sz="1800" smtClean="0"/>
              <a:t> в основные образовательные программы могут быть включены, в том числе на основании требований соответствующих федеральных государственных образовательных стандартов,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b="1" smtClean="0"/>
              <a:t>      учебные предметы, курсы, дисциплины (модули),</a:t>
            </a:r>
            <a:r>
              <a:rPr lang="ru-RU" altLang="ru-RU" sz="1800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smtClean="0"/>
              <a:t>     направленные на получение обучающимися знаний об основах духовно-нравственной культуры народов Российской Федерации</a:t>
            </a:r>
            <a:r>
              <a:rPr lang="ru-RU" altLang="ru-RU" sz="2000" smtClean="0"/>
              <a:t>,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2000" b="1" i="1" smtClean="0">
                <a:solidFill>
                  <a:srgbClr val="0000FF"/>
                </a:solidFill>
              </a:rPr>
              <a:t>о нравственных принципах, об исторических и культурных традициях мировой религии (мировых религий),</a:t>
            </a:r>
            <a:r>
              <a:rPr lang="ru-RU" altLang="ru-RU" sz="2000" i="1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2000" b="1" i="1" smtClean="0">
                <a:solidFill>
                  <a:srgbClr val="FF0000"/>
                </a:solidFill>
              </a:rPr>
              <a:t>или </a:t>
            </a:r>
            <a:r>
              <a:rPr lang="ru-RU" altLang="ru-RU" sz="2000" b="1" i="1" u="sng" smtClean="0">
                <a:solidFill>
                  <a:srgbClr val="FF0000"/>
                </a:solidFill>
              </a:rPr>
              <a:t>альтернативные им</a:t>
            </a:r>
            <a:r>
              <a:rPr lang="ru-RU" altLang="ru-RU" sz="2000" b="1" i="1" smtClean="0">
                <a:solidFill>
                  <a:srgbClr val="FF0000"/>
                </a:solidFill>
              </a:rPr>
              <a:t> учебные предметы, курсы, дисциплины (модули).</a:t>
            </a:r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endParaRPr lang="ru-RU" altLang="ru-RU" sz="1800" smtClean="0"/>
          </a:p>
          <a:p>
            <a:pPr>
              <a:lnSpc>
                <a:spcPct val="80000"/>
              </a:lnSpc>
              <a:buFont typeface="Wingdings" pitchFamily="2" charset="2"/>
              <a:buChar char="v"/>
            </a:pPr>
            <a:r>
              <a:rPr lang="ru-RU" altLang="ru-RU" sz="1800" smtClean="0"/>
              <a:t>2. </a:t>
            </a:r>
            <a:r>
              <a:rPr lang="ru-RU" altLang="ru-RU" sz="2000" b="1" smtClean="0">
                <a:solidFill>
                  <a:srgbClr val="008000"/>
                </a:solidFill>
              </a:rPr>
              <a:t>Выбор одного из учебных предметов, курсов, дисциплин (модулей)</a:t>
            </a:r>
            <a:r>
              <a:rPr lang="ru-RU" altLang="ru-RU" sz="1800" smtClean="0">
                <a:solidFill>
                  <a:srgbClr val="008000"/>
                </a:solidFill>
              </a:rPr>
              <a:t>, </a:t>
            </a:r>
            <a:r>
              <a:rPr lang="ru-RU" altLang="ru-RU" sz="1800" smtClean="0"/>
              <a:t>включенных в основные общеобразовательные программы</a:t>
            </a:r>
            <a:r>
              <a:rPr lang="ru-RU" altLang="ru-RU" sz="1800" b="1" smtClean="0"/>
              <a:t>,</a:t>
            </a:r>
            <a:r>
              <a:rPr lang="ru-RU" altLang="ru-RU" sz="1800" smtClean="0"/>
              <a:t> осуществляется родителями (законными представителями) обучающихся.</a:t>
            </a:r>
            <a:endParaRPr lang="ru-RU" altLang="ru-RU" sz="2000" b="1" i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92150"/>
            <a:ext cx="9144000" cy="6165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400" b="1" smtClean="0"/>
              <a:t>Основные российские гражданские ценности и нормы:</a:t>
            </a:r>
            <a:r>
              <a:rPr lang="ru-RU" altLang="ru-RU" sz="1800" b="1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1800" b="1" u="sng" smtClean="0">
                <a:solidFill>
                  <a:srgbClr val="0000FF"/>
                </a:solidFill>
              </a:rPr>
              <a:t>Глава 2 Конституции Российской Федерации: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altLang="ru-RU" sz="3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1700" b="1" smtClean="0">
                <a:solidFill>
                  <a:srgbClr val="B6062C"/>
                </a:solidFill>
              </a:rPr>
              <a:t>Любовь к семье, забота о своих детях и о нуждающихся в помощи родителях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1700" b="1" smtClean="0">
                <a:solidFill>
                  <a:srgbClr val="B6062C"/>
                </a:solidFill>
              </a:rPr>
              <a:t>Уважение памяти предков, исторического и культурного наследия, ответственность за судьбу будущих поколений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1700" b="1" smtClean="0">
                <a:solidFill>
                  <a:srgbClr val="B6062C"/>
                </a:solidFill>
              </a:rPr>
              <a:t>Российский патриотизм и гражданственность, гражданское единство, защита единства и целостности государства</a:t>
            </a:r>
            <a:r>
              <a:rPr lang="ru-RU" altLang="ru-RU" sz="1700" b="1" smtClean="0">
                <a:solidFill>
                  <a:srgbClr val="790510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1700" b="1" smtClean="0">
                <a:solidFill>
                  <a:srgbClr val="B6062C"/>
                </a:solidFill>
              </a:rPr>
              <a:t>Любовь к Родине, защита Отечества</a:t>
            </a:r>
            <a:r>
              <a:rPr lang="ru-RU" altLang="ru-RU" sz="1700" b="1" smtClean="0">
                <a:solidFill>
                  <a:schemeClr val="bg2"/>
                </a:solidFill>
              </a:rPr>
              <a:t> путем исполнения военной обязанности или альтернативной гражданской службы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1700" b="1" smtClean="0">
                <a:solidFill>
                  <a:srgbClr val="B6062C"/>
                </a:solidFill>
              </a:rPr>
              <a:t>Трудолюбие</a:t>
            </a:r>
            <a:r>
              <a:rPr lang="ru-RU" altLang="ru-RU" sz="1700" b="1" smtClean="0">
                <a:solidFill>
                  <a:schemeClr val="bg2"/>
                </a:solidFill>
              </a:rPr>
              <a:t> и забота об охране труда, запрет принудительного труда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1700" b="1" smtClean="0">
                <a:solidFill>
                  <a:srgbClr val="B6062C"/>
                </a:solidFill>
              </a:rPr>
              <a:t>Социальная гражданская ответственность</a:t>
            </a:r>
            <a:r>
              <a:rPr lang="ru-RU" altLang="ru-RU" sz="1700" b="1" smtClean="0">
                <a:solidFill>
                  <a:schemeClr val="bg2"/>
                </a:solidFill>
              </a:rPr>
              <a:t>, поддержка детей, инвалидов, семей, нуждающихся в социальной помощи и поддержке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1700" b="1" smtClean="0">
                <a:solidFill>
                  <a:srgbClr val="B6062C"/>
                </a:solidFill>
              </a:rPr>
              <a:t>Любовь к природе</a:t>
            </a:r>
            <a:r>
              <a:rPr lang="ru-RU" altLang="ru-RU" sz="1700" b="1" smtClean="0">
                <a:solidFill>
                  <a:schemeClr val="bg2"/>
                </a:solidFill>
              </a:rPr>
              <a:t>, охрана природы, бережливость, ответственность за ущерб природе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1700" b="1" smtClean="0">
                <a:solidFill>
                  <a:srgbClr val="B6062C"/>
                </a:solidFill>
              </a:rPr>
              <a:t>Жизнь, здоровье, свобода человека</a:t>
            </a:r>
            <a:r>
              <a:rPr lang="ru-RU" altLang="ru-RU" sz="1700" b="1" smtClean="0">
                <a:solidFill>
                  <a:schemeClr val="bg2"/>
                </a:solidFill>
              </a:rPr>
              <a:t> и гражданина любой социальной, этнической, религиозной и др. принадлежности, веротерпимость, отказ от насилия, жестокости, унижения человеческого достоинства любого человека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1700" b="1" smtClean="0">
                <a:solidFill>
                  <a:schemeClr val="bg2"/>
                </a:solidFill>
              </a:rPr>
              <a:t>Неприкосновенность частной жизни, жилища, личной и семейной тайны, чести, доброго имени любого человека, свобода мысли, творчества, совести, вероисповедания, информации, общественных объединений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1700" b="1" smtClean="0">
                <a:solidFill>
                  <a:schemeClr val="bg2"/>
                </a:solidFill>
              </a:rPr>
              <a:t>Признание и уважение законных интересов, прав, свобод человека и гражданина, идеологического и политического многообразия в обществе, отказ от установления государственной или обязательной идеологии, религии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ru-RU" altLang="ru-RU" sz="1700" b="1" smtClean="0">
                <a:solidFill>
                  <a:schemeClr val="bg2"/>
                </a:solidFill>
              </a:rPr>
              <a:t>Признание и уважение права частной и других видов собственности, свободы конкуренции, уплата законных налогов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668338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ru-RU" altLang="ru-RU" sz="2200" b="1" smtClean="0"/>
              <a:t>Общее гражданское (светское) воспитание детей в школе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811213"/>
          </a:xfrm>
          <a:solidFill>
            <a:schemeClr val="accent1"/>
          </a:solidFill>
        </p:spPr>
        <p:txBody>
          <a:bodyPr/>
          <a:lstStyle/>
          <a:p>
            <a:r>
              <a:rPr lang="ru-RU" altLang="ru-RU" sz="1600" b="1" smtClean="0"/>
              <a:t>Письмо Минобрнауки России от 25.05.2015 г. № 08-761 «Об изучении предметных областей «Основы религиозных культур и светской этики» и «Основы духовно-нравственной культуры народов России».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08050"/>
            <a:ext cx="9036050" cy="594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1800" b="1" smtClean="0"/>
              <a:t>Предметная область</a:t>
            </a:r>
            <a:r>
              <a:rPr lang="ru-RU" altLang="ru-RU" sz="1800" b="1" u="sng" smtClean="0"/>
              <a:t> </a:t>
            </a:r>
            <a:r>
              <a:rPr lang="ru-RU" altLang="ru-RU" sz="2000" b="1" u="sng" smtClean="0">
                <a:solidFill>
                  <a:schemeClr val="bg2"/>
                </a:solidFill>
              </a:rPr>
              <a:t>ОДНКНР является логическим продолжением </a:t>
            </a:r>
            <a:r>
              <a:rPr lang="ru-RU" altLang="ru-RU" sz="1800" b="1" smtClean="0">
                <a:solidFill>
                  <a:schemeClr val="bg2"/>
                </a:solidFill>
              </a:rPr>
              <a:t>предметной области (учебного предмета)</a:t>
            </a:r>
            <a:r>
              <a:rPr lang="ru-RU" altLang="ru-RU" sz="2000" b="1" u="sng" smtClean="0">
                <a:solidFill>
                  <a:schemeClr val="bg2"/>
                </a:solidFill>
              </a:rPr>
              <a:t> ОРКСЭ</a:t>
            </a:r>
            <a:r>
              <a:rPr lang="ru-RU" altLang="ru-RU" sz="1800" b="1" smtClean="0"/>
              <a:t> начальной школы.</a:t>
            </a:r>
            <a:r>
              <a:rPr lang="ru-RU" altLang="ru-RU" sz="1600" smtClean="0"/>
              <a:t>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800" smtClean="0"/>
          </a:p>
          <a:p>
            <a:pPr>
              <a:lnSpc>
                <a:spcPct val="80000"/>
              </a:lnSpc>
            </a:pPr>
            <a:r>
              <a:rPr lang="ru-RU" altLang="ru-RU" sz="1800" smtClean="0"/>
              <a:t>В рамках предметной области ОДНКНР возможна </a:t>
            </a:r>
            <a:r>
              <a:rPr lang="ru-RU" altLang="ru-RU" sz="1800" b="1" smtClean="0">
                <a:solidFill>
                  <a:schemeClr val="bg2"/>
                </a:solidFill>
              </a:rPr>
              <a:t>реализация учебных предметов, учитывающих региональные, национальные и этнокультурные особенности народов РФ… </a:t>
            </a:r>
          </a:p>
          <a:p>
            <a:pPr>
              <a:lnSpc>
                <a:spcPct val="80000"/>
              </a:lnSpc>
            </a:pPr>
            <a:endParaRPr lang="ru-RU" altLang="ru-RU" sz="800" b="1" smtClean="0"/>
          </a:p>
          <a:p>
            <a:pPr>
              <a:lnSpc>
                <a:spcPct val="80000"/>
              </a:lnSpc>
            </a:pPr>
            <a:r>
              <a:rPr lang="ru-RU" altLang="ru-RU" sz="1600" b="1" smtClean="0"/>
              <a:t>… включенные в часть учебного плана, формируемую участниками образовательных отношений...</a:t>
            </a:r>
          </a:p>
          <a:p>
            <a:pPr>
              <a:lnSpc>
                <a:spcPct val="80000"/>
              </a:lnSpc>
            </a:pPr>
            <a:endParaRPr lang="ru-RU" altLang="ru-RU" sz="800" b="1" smtClean="0"/>
          </a:p>
          <a:p>
            <a:pPr>
              <a:lnSpc>
                <a:spcPct val="80000"/>
              </a:lnSpc>
            </a:pPr>
            <a:r>
              <a:rPr lang="ru-RU" altLang="ru-RU" sz="1800" b="1" smtClean="0"/>
              <a:t>Принятие решения о реализации предметной области ОДНКНР через урочную</a:t>
            </a:r>
            <a:r>
              <a:rPr lang="ru-RU" altLang="ru-RU" sz="1400" b="1" smtClean="0"/>
              <a:t> и (или) внеурочную </a:t>
            </a:r>
            <a:r>
              <a:rPr lang="ru-RU" altLang="ru-RU" sz="1800" b="1" smtClean="0"/>
              <a:t>деятельность, а также решения о выборе учебно-методического обеспечения предметной области ОДНКНР… относится к компетенции конкретной образовательной организации.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800" b="1" smtClean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2000" b="1" u="sng" smtClean="0">
                <a:solidFill>
                  <a:schemeClr val="bg2"/>
                </a:solidFill>
              </a:rPr>
              <a:t>ВЫВОД</a:t>
            </a:r>
            <a:r>
              <a:rPr lang="ru-RU" altLang="ru-RU" sz="1800" b="1" u="sng" smtClean="0">
                <a:solidFill>
                  <a:schemeClr val="bg2"/>
                </a:solidFill>
              </a:rPr>
              <a:t>:</a:t>
            </a:r>
            <a:r>
              <a:rPr lang="ru-RU" altLang="ru-RU" sz="1800" b="1" smtClean="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1800" b="1" smtClean="0">
                <a:solidFill>
                  <a:schemeClr val="bg2"/>
                </a:solidFill>
              </a:rPr>
              <a:t>Приоритетно преподавание в ОДНКНР в 5-9 классах учебных курсов религиозной (православной и др.) культуры по имеющимся УМК, пособиям </a:t>
            </a:r>
            <a:r>
              <a:rPr lang="ru-RU" altLang="ru-RU" sz="1800" b="1" u="sng" smtClean="0">
                <a:solidFill>
                  <a:schemeClr val="bg2"/>
                </a:solidFill>
              </a:rPr>
              <a:t>логически продолжающих изучение религиозных культур (Основ православной культуры и др.) в ОРКСЭ</a:t>
            </a:r>
            <a:r>
              <a:rPr lang="ru-RU" altLang="ru-RU" sz="1800" b="1" smtClean="0">
                <a:solidFill>
                  <a:schemeClr val="bg2"/>
                </a:solidFill>
              </a:rPr>
              <a:t>.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1800" b="1" smtClean="0">
                <a:solidFill>
                  <a:srgbClr val="B6062C"/>
                </a:solidFill>
              </a:rPr>
              <a:t>Выбор и </a:t>
            </a:r>
            <a:r>
              <a:rPr lang="ru-RU" altLang="ru-RU" sz="1800" b="1" u="sng" smtClean="0">
                <a:solidFill>
                  <a:srgbClr val="B6062C"/>
                </a:solidFill>
              </a:rPr>
              <a:t>логическую преемственность с изучением Основ светской этики</a:t>
            </a:r>
            <a:r>
              <a:rPr lang="ru-RU" altLang="ru-RU" sz="1800" b="1" smtClean="0">
                <a:solidFill>
                  <a:srgbClr val="B6062C"/>
                </a:solidFill>
              </a:rPr>
              <a:t> можно обеспечивать ведением учебного курса «Истоки» как варианта курса российской светской (гражданской) этики на основе российских традиционных социокультурных ценностей</a:t>
            </a:r>
            <a:r>
              <a:rPr lang="ru-RU" altLang="ru-RU" sz="1800" b="1" smtClean="0">
                <a:solidFill>
                  <a:schemeClr val="bg2"/>
                </a:solidFill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900" b="1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ru-RU" altLang="ru-RU" sz="1400" b="1" u="sng" smtClean="0"/>
              <a:t>Ситуация временная</a:t>
            </a:r>
            <a:r>
              <a:rPr lang="ru-RU" altLang="ru-RU" sz="1400" smtClean="0"/>
              <a:t>, до расширения гарантированного преподавания религиозных культур и светской этики по годам обучения </a:t>
            </a:r>
            <a:r>
              <a:rPr lang="ru-RU" altLang="ru-RU" sz="1400" b="1" u="sng" smtClean="0"/>
              <a:t>в обязательной части учебного плана</a:t>
            </a:r>
            <a:r>
              <a:rPr lang="ru-RU" altLang="ru-RU" sz="1400" smtClean="0"/>
              <a:t> (как ОРКСЭ)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76250"/>
            <a:ext cx="9144000" cy="1223963"/>
          </a:xfrm>
        </p:spPr>
        <p:txBody>
          <a:bodyPr/>
          <a:lstStyle/>
          <a:p>
            <a:r>
              <a:rPr lang="ru-RU" altLang="ru-RU" sz="1800" b="1" smtClean="0"/>
              <a:t/>
            </a:r>
            <a:br>
              <a:rPr lang="ru-RU" altLang="ru-RU" sz="1800" b="1" smtClean="0"/>
            </a:br>
            <a:r>
              <a:rPr lang="ru-RU" altLang="ru-RU" sz="1800" b="1" smtClean="0"/>
              <a:t>Возможности преподавания религиозных культур и светской этики в примерных основных образовательных программах общего образования (учебный план, урочная форма, компонент участников образовательного процесса или образовательных отношений) </a:t>
            </a:r>
            <a:r>
              <a:rPr lang="ru-RU" altLang="ru-RU" sz="2000" b="1" smtClean="0"/>
              <a:t>http://www.fgosreestr.ru</a:t>
            </a:r>
            <a:r>
              <a:rPr lang="ru-RU" altLang="ru-RU" sz="2000" smtClean="0">
                <a:solidFill>
                  <a:srgbClr val="0000FF"/>
                </a:solidFill>
              </a:rPr>
              <a:t/>
            </a:r>
            <a:br>
              <a:rPr lang="ru-RU" altLang="ru-RU" sz="2000" smtClean="0">
                <a:solidFill>
                  <a:srgbClr val="0000FF"/>
                </a:solidFill>
              </a:rPr>
            </a:br>
            <a:endParaRPr lang="ru-RU" altLang="ru-RU" sz="2000" smtClean="0">
              <a:solidFill>
                <a:srgbClr val="0000FF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2033588"/>
            <a:ext cx="3708400" cy="482441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smtClean="0"/>
              <a:t>Примерная основная образовательная программа начального общего образования.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smtClean="0"/>
              <a:t>Учебный план начального общего образования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altLang="ru-RU" sz="200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smtClean="0">
                <a:solidFill>
                  <a:schemeClr val="bg2"/>
                </a:solidFill>
              </a:rPr>
              <a:t>Примерная основная образовательная программа основного  общего образования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 b="1" smtClean="0">
                <a:solidFill>
                  <a:schemeClr val="bg2"/>
                </a:solidFill>
              </a:rPr>
              <a:t>Примерный учебный план основного общего образования</a:t>
            </a:r>
            <a:endParaRPr lang="ru-RU" altLang="ru-RU" sz="200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</a:pPr>
            <a:r>
              <a:rPr lang="ru-RU" altLang="ru-RU" sz="1800" smtClean="0"/>
              <a:t>Минимальный на 5267 ч. за весь период обучения </a:t>
            </a:r>
            <a:r>
              <a:rPr lang="ru-RU" altLang="ru-RU" sz="1800" b="1" smtClean="0"/>
              <a:t>/</a:t>
            </a:r>
            <a:r>
              <a:rPr lang="ru-RU" altLang="ru-RU" sz="1800" smtClean="0"/>
              <a:t> максимальный на 6020 ч. за весь период обучения</a:t>
            </a:r>
          </a:p>
        </p:txBody>
      </p:sp>
      <p:graphicFrame>
        <p:nvGraphicFramePr>
          <p:cNvPr id="120836" name="Group 4"/>
          <p:cNvGraphicFramePr>
            <a:graphicFrameLocks noGrp="1"/>
          </p:cNvGraphicFramePr>
          <p:nvPr>
            <p:ph sz="quarter" idx="4294967295"/>
          </p:nvPr>
        </p:nvGraphicFramePr>
        <p:xfrm>
          <a:off x="3708400" y="1989138"/>
          <a:ext cx="5184775" cy="1876425"/>
        </p:xfrm>
        <a:graphic>
          <a:graphicData uri="http://schemas.openxmlformats.org/drawingml/2006/table">
            <a:tbl>
              <a:tblPr/>
              <a:tblGrid>
                <a:gridCol w="1368425"/>
                <a:gridCol w="790575"/>
                <a:gridCol w="792163"/>
                <a:gridCol w="720725"/>
                <a:gridCol w="1512887"/>
              </a:tblGrid>
              <a:tr h="76059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Класс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583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Компонент участников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образоват. процесса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1/2,5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6367" name="Group 47"/>
          <p:cNvGraphicFramePr>
            <a:graphicFrameLocks noGrp="1"/>
          </p:cNvGraphicFramePr>
          <p:nvPr>
            <p:ph sz="quarter" idx="4294967295"/>
          </p:nvPr>
        </p:nvGraphicFramePr>
        <p:xfrm>
          <a:off x="3708400" y="4437063"/>
          <a:ext cx="5184775" cy="2160587"/>
        </p:xfrm>
        <a:graphic>
          <a:graphicData uri="http://schemas.openxmlformats.org/drawingml/2006/table">
            <a:tbl>
              <a:tblPr/>
              <a:tblGrid>
                <a:gridCol w="1368425"/>
                <a:gridCol w="790575"/>
                <a:gridCol w="792163"/>
                <a:gridCol w="720725"/>
                <a:gridCol w="792162"/>
                <a:gridCol w="720725"/>
              </a:tblGrid>
              <a:tr h="10445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Класс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60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Компонент участников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образоват. отношений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/</a:t>
                      </a: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405" name="Group 61"/>
          <p:cNvGraphicFramePr>
            <a:graphicFrameLocks noGrp="1"/>
          </p:cNvGraphicFramePr>
          <p:nvPr>
            <p:ph idx="4294967295"/>
          </p:nvPr>
        </p:nvGraphicFramePr>
        <p:xfrm>
          <a:off x="179388" y="1773238"/>
          <a:ext cx="8785225" cy="2476500"/>
        </p:xfrm>
        <a:graphic>
          <a:graphicData uri="http://schemas.openxmlformats.org/drawingml/2006/table">
            <a:tbl>
              <a:tblPr/>
              <a:tblGrid>
                <a:gridCol w="647700"/>
                <a:gridCol w="1441450"/>
                <a:gridCol w="4967287"/>
                <a:gridCol w="360363"/>
                <a:gridCol w="1368425"/>
              </a:tblGrid>
              <a:tr h="36041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2.2.4.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Основы духовно-нравственной культуры России (предметная область)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773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2.2.4.1.1.1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Виноградова Н.Ф. и др.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Основы духовно-нравственной культуры народов России.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ВЕНТАНА-ГРАФ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2.2.4.1.2.1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Сахаров А.Н. и др.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Основы духовно-нравственной культуры народов России. Основы религиозных культур народов России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Русское слово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8773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2.2.4.1.2.2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Студеникин М.Т.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Основы духовно-нравственной культуры народов России. Основы светской этики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Русское слово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59443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2.2.4.1.3.1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Ворожейкина Н.И., Заяц Д.В.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Основы духовно-нравственной культуры народов России. Основы светской этики и мировых религиозных культур. </a:t>
                      </a:r>
                      <a:r>
                        <a:rPr kumimoji="0" lang="ru-RU" alt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Исключен - Приказ Минобрнауки России от 26.01.2016 N 38 </a:t>
                      </a:r>
                      <a:endParaRPr kumimoji="0" lang="ru-RU" altLang="ru-RU" sz="1000" b="0" i="1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Ассоциация XXI век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01" name="Rectangle 94"/>
          <p:cNvSpPr>
            <a:spLocks noChangeArrowheads="1"/>
          </p:cNvSpPr>
          <p:nvPr/>
        </p:nvSpPr>
        <p:spPr bwMode="auto">
          <a:xfrm>
            <a:off x="0" y="476250"/>
            <a:ext cx="9144000" cy="1250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b="1"/>
              <a:t>Федеральный перечень учебников</a:t>
            </a:r>
            <a:r>
              <a:rPr lang="ru-RU" altLang="ru-RU"/>
              <a:t> </a:t>
            </a:r>
            <a:r>
              <a:rPr lang="ru-RU" altLang="ru-RU" sz="1600"/>
              <a:t>(приказ Минобрнауки России от 31.03.2014 N 253)</a:t>
            </a:r>
          </a:p>
          <a:p>
            <a:endParaRPr lang="ru-RU" altLang="ru-RU" sz="800" b="1"/>
          </a:p>
          <a:p>
            <a:r>
              <a:rPr lang="ru-RU" altLang="ru-RU" sz="1400" b="1"/>
              <a:t>… 2. Учебники, рекомендуемые к использованию при реализации части основной образовательной программы, формируемой участниками образовательных отношений</a:t>
            </a:r>
            <a:r>
              <a:rPr lang="ru-RU" altLang="ru-RU" sz="1600"/>
              <a:t> </a:t>
            </a:r>
          </a:p>
          <a:p>
            <a:r>
              <a:rPr lang="ru-RU" altLang="ru-RU" sz="1600" b="1"/>
              <a:t>… </a:t>
            </a:r>
            <a:r>
              <a:rPr lang="ru-RU" altLang="ru-RU" sz="2000" b="1" u="sng"/>
              <a:t>2.2. Основное общее образование</a:t>
            </a:r>
          </a:p>
        </p:txBody>
      </p:sp>
      <p:sp>
        <p:nvSpPr>
          <p:cNvPr id="11302" name="Rectangle 96"/>
          <p:cNvSpPr>
            <a:spLocks noChangeArrowheads="1"/>
          </p:cNvSpPr>
          <p:nvPr/>
        </p:nvSpPr>
        <p:spPr bwMode="auto">
          <a:xfrm>
            <a:off x="250825" y="5300663"/>
            <a:ext cx="8893175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 sz="1600"/>
          </a:p>
        </p:txBody>
      </p:sp>
      <p:sp>
        <p:nvSpPr>
          <p:cNvPr id="11303" name="Rectangle 97"/>
          <p:cNvSpPr>
            <a:spLocks noChangeArrowheads="1"/>
          </p:cNvSpPr>
          <p:nvPr/>
        </p:nvSpPr>
        <p:spPr bwMode="auto">
          <a:xfrm>
            <a:off x="0" y="4292600"/>
            <a:ext cx="9144000" cy="25320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altLang="ru-RU" sz="1600" b="1" u="sng">
                <a:solidFill>
                  <a:schemeClr val="bg2"/>
                </a:solidFill>
              </a:rPr>
              <a:t> </a:t>
            </a:r>
            <a:r>
              <a:rPr lang="ru-RU" altLang="ru-RU" b="1" u="sng">
                <a:solidFill>
                  <a:schemeClr val="bg2"/>
                </a:solidFill>
              </a:rPr>
              <a:t>НЕТ пока учебников по религиозным культурам и светской этике, а эти не содержат нового материала в сравнении с 4 классом, ОРКСЭ</a:t>
            </a:r>
          </a:p>
          <a:p>
            <a:pPr>
              <a:buFont typeface="Wingdings" pitchFamily="2" charset="2"/>
              <a:buChar char="Ø"/>
            </a:pPr>
            <a:endParaRPr lang="ru-RU" altLang="ru-RU" sz="1000" b="1" u="sng">
              <a:solidFill>
                <a:schemeClr val="bg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altLang="ru-RU" sz="1500" b="1"/>
              <a:t> </a:t>
            </a:r>
            <a:r>
              <a:rPr lang="ru-RU" altLang="ru-RU" sz="1500" b="1" u="sng"/>
              <a:t>Письмо Минобрнауки России от 29.04.2014 N 08-548 «О Федеральном перечне учебников»</a:t>
            </a:r>
            <a:endParaRPr lang="ru-RU" altLang="ru-RU" sz="1500" u="sng"/>
          </a:p>
          <a:p>
            <a:r>
              <a:rPr lang="ru-RU" altLang="ru-RU" b="1">
                <a:solidFill>
                  <a:schemeClr val="bg2"/>
                </a:solidFill>
              </a:rPr>
              <a:t>Наряду с учебниками, в образовательной деятельности</a:t>
            </a:r>
            <a:r>
              <a:rPr lang="ru-RU" altLang="ru-RU" sz="1600">
                <a:solidFill>
                  <a:schemeClr val="bg2"/>
                </a:solidFill>
              </a:rPr>
              <a:t> </a:t>
            </a:r>
            <a:r>
              <a:rPr lang="ru-RU" altLang="ru-RU" b="1">
                <a:solidFill>
                  <a:schemeClr val="bg2"/>
                </a:solidFill>
              </a:rPr>
              <a:t>могут использоваться</a:t>
            </a:r>
            <a:r>
              <a:rPr lang="ru-RU" altLang="ru-RU" sz="1600" b="1">
                <a:solidFill>
                  <a:schemeClr val="bg2"/>
                </a:solidFill>
              </a:rPr>
              <a:t> </a:t>
            </a:r>
            <a:r>
              <a:rPr lang="ru-RU" altLang="ru-RU" b="1">
                <a:solidFill>
                  <a:schemeClr val="bg2"/>
                </a:solidFill>
              </a:rPr>
              <a:t>иные учебные издания, являющиеся учебными пособиями.</a:t>
            </a:r>
          </a:p>
          <a:p>
            <a:endParaRPr lang="ru-RU" altLang="ru-RU" sz="900" b="1">
              <a:solidFill>
                <a:schemeClr val="bg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altLang="ru-RU" sz="1600" b="1"/>
              <a:t> </a:t>
            </a:r>
            <a:r>
              <a:rPr lang="ru-RU" altLang="ru-RU" b="1"/>
              <a:t>Перечень организаций, осуществляющих издание учебных пособий</a:t>
            </a:r>
            <a:r>
              <a:rPr lang="ru-RU" altLang="ru-RU"/>
              <a:t>, </a:t>
            </a:r>
            <a:r>
              <a:rPr lang="ru-RU" altLang="ru-RU" b="1"/>
              <a:t>которые допускаются к использованию в образовательной деятельности…</a:t>
            </a:r>
            <a:r>
              <a:rPr lang="ru-RU" altLang="ru-RU"/>
              <a:t> </a:t>
            </a:r>
            <a:r>
              <a:rPr lang="ru-RU" altLang="ru-RU" b="1" u="sng">
                <a:solidFill>
                  <a:schemeClr val="bg2"/>
                </a:solidFill>
              </a:rPr>
              <a:t>утвержден приказом Минобрнауки России от 09.06.2016 N 699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404813"/>
            <a:ext cx="7488237" cy="431800"/>
          </a:xfrm>
        </p:spPr>
        <p:txBody>
          <a:bodyPr/>
          <a:lstStyle/>
          <a:p>
            <a:r>
              <a:rPr lang="ru-RU" altLang="ru-RU" sz="2000" b="1" smtClean="0"/>
              <a:t>УМК по духовно-нравственному образованию</a:t>
            </a:r>
          </a:p>
        </p:txBody>
      </p:sp>
      <p:graphicFrame>
        <p:nvGraphicFramePr>
          <p:cNvPr id="60587" name="Group 171"/>
          <p:cNvGraphicFramePr>
            <a:graphicFrameLocks noGrp="1"/>
          </p:cNvGraphicFramePr>
          <p:nvPr/>
        </p:nvGraphicFramePr>
        <p:xfrm>
          <a:off x="107950" y="908050"/>
          <a:ext cx="8856663" cy="5599282"/>
        </p:xfrm>
        <a:graphic>
          <a:graphicData uri="http://schemas.openxmlformats.org/drawingml/2006/table">
            <a:tbl>
              <a:tblPr/>
              <a:tblGrid>
                <a:gridCol w="3663950"/>
                <a:gridCol w="496888"/>
                <a:gridCol w="427037"/>
                <a:gridCol w="427038"/>
                <a:gridCol w="427037"/>
                <a:gridCol w="427038"/>
                <a:gridCol w="427037"/>
                <a:gridCol w="425450"/>
                <a:gridCol w="427038"/>
                <a:gridCol w="427037"/>
                <a:gridCol w="428625"/>
                <a:gridCol w="425450"/>
                <a:gridCol w="427038"/>
              </a:tblGrid>
              <a:tr h="46032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УМК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382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УМК «Основы православной культуры» А.В. Бородиной и др. Издательство Межрегиональный ОФ «ОПК», № 7 по  приказу МОН от 09.06.2016 N 699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699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УМК «Основы православной культуры» О.Л. Янушкявичене, протоиерея Виктора Дорофеева и др.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F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F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F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F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F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F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F0"/>
                    </a:solidFill>
                  </a:tcPr>
                </a:tc>
              </a:tr>
              <a:tr h="53334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УМК «Основы православной культуры» В.М. Меньшикова, C.Э. Наперстниковой и др.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3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3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3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3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3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3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3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3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3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3E3F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73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УМК «Православная культура» В.Д. Скоробогатова и др.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F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F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F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F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F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F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0E0F0"/>
                    </a:solidFill>
                  </a:tcPr>
                </a:tc>
              </a:tr>
              <a:tr h="111588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" charset="0"/>
                        </a:rPr>
                        <a:t>УМК «Православная культура» Л.Л. Шевченко и др. Издательство "Центр поддержки культурно-исторических традиций Отечества«, № 40 по  приказу МОН от 09.06.2016 N 699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5428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УМК «Православная культура» УРАО, Совета при РИСИ (Москва)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EF"/>
                    </a:solidFill>
                  </a:tcPr>
                </a:tc>
              </a:tr>
              <a:tr h="77715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УМК «Истоки»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Издательский дом «Истоки», № 36 по приказу МОН от 09.06.2016 N 699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419" name="Rectangle 700"/>
          <p:cNvSpPr>
            <a:spLocks noChangeArrowheads="1"/>
          </p:cNvSpPr>
          <p:nvPr/>
        </p:nvSpPr>
        <p:spPr bwMode="auto">
          <a:xfrm>
            <a:off x="0" y="5622925"/>
            <a:ext cx="1841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endParaRPr lang="ru-RU" alt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665163"/>
            <a:ext cx="9144000" cy="6192837"/>
          </a:xfrm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8366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altLang="ru-RU" sz="1600" b="1"/>
              <a:t>Федеральный реестр примерных основных образовательных программ.</a:t>
            </a:r>
            <a:br>
              <a:rPr lang="ru-RU" altLang="ru-RU" sz="1600" b="1"/>
            </a:br>
            <a:r>
              <a:rPr lang="ru-RU" altLang="ru-RU" sz="1600" b="1"/>
              <a:t>Раздел «Основные образовательные программы в части учебных предметов, курсов…</a:t>
            </a:r>
            <a:r>
              <a:rPr lang="ru-RU" altLang="ru-RU" sz="2200" b="1"/>
              <a:t> </a:t>
            </a: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0" y="5373688"/>
            <a:ext cx="9144000" cy="1484312"/>
          </a:xfrm>
          <a:prstGeom prst="rect">
            <a:avLst/>
          </a:prstGeom>
          <a:solidFill>
            <a:srgbClr val="DDDDE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1700" b="1"/>
              <a:t>Примерные программы по учебным предметам (курсам) духовно-нравственного образования – религиозной культуры и светской этики в Федеральном реестре</a:t>
            </a:r>
            <a:br>
              <a:rPr lang="ru-RU" altLang="ru-RU" sz="1700" b="1"/>
            </a:br>
            <a:r>
              <a:rPr lang="ru-RU" altLang="ru-RU" sz="1700" b="1">
                <a:solidFill>
                  <a:schemeClr val="bg2"/>
                </a:solidFill>
              </a:rPr>
              <a:t>Программа по учебному предмету (курсу) «Православная культура» (1-11 кл.)</a:t>
            </a:r>
            <a:br>
              <a:rPr lang="ru-RU" altLang="ru-RU" sz="1700" b="1">
                <a:solidFill>
                  <a:schemeClr val="bg2"/>
                </a:solidFill>
              </a:rPr>
            </a:br>
            <a:r>
              <a:rPr lang="ru-RU" altLang="ru-RU" sz="1700" i="1">
                <a:solidFill>
                  <a:schemeClr val="bg2"/>
                </a:solidFill>
              </a:rPr>
              <a:t>Программа по учебным предметам (курсам) исламской и др. религиозной культуры</a:t>
            </a:r>
            <a:br>
              <a:rPr lang="ru-RU" altLang="ru-RU" sz="1700" i="1">
                <a:solidFill>
                  <a:schemeClr val="bg2"/>
                </a:solidFill>
              </a:rPr>
            </a:br>
            <a:r>
              <a:rPr lang="ru-RU" altLang="ru-RU" sz="1700" i="1">
                <a:solidFill>
                  <a:srgbClr val="FF0000"/>
                </a:solidFill>
              </a:rPr>
              <a:t>Программа по учебному предмету (курсу) Светская этика (Основы светской этики)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F232588620CAD4AA4C416B6310AAAB8" ma:contentTypeVersion="1" ma:contentTypeDescription="Создание документа." ma:contentTypeScope="" ma:versionID="2ac91cdbb66ff168c5d659169314b383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6EDEF52-3DBC-470A-A85C-4CF5CAA324B5}"/>
</file>

<file path=customXml/itemProps2.xml><?xml version="1.0" encoding="utf-8"?>
<ds:datastoreItem xmlns:ds="http://schemas.openxmlformats.org/officeDocument/2006/customXml" ds:itemID="{C98F2BDE-51B8-48B7-936E-796A3DB76113}"/>
</file>

<file path=customXml/itemProps3.xml><?xml version="1.0" encoding="utf-8"?>
<ds:datastoreItem xmlns:ds="http://schemas.openxmlformats.org/officeDocument/2006/customXml" ds:itemID="{1F892375-C979-4656-8B36-53D19A34DE6D}"/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13478</TotalTime>
  <Words>2225</Words>
  <Application>Microsoft Office PowerPoint</Application>
  <PresentationFormat>Экран (4:3)</PresentationFormat>
  <Paragraphs>221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Arial Black</vt:lpstr>
      <vt:lpstr>Times New Roman</vt:lpstr>
      <vt:lpstr>Wingdings</vt:lpstr>
      <vt:lpstr>Пиксел</vt:lpstr>
      <vt:lpstr>  </vt:lpstr>
      <vt:lpstr>Презентация PowerPoint</vt:lpstr>
      <vt:lpstr>Духовно-нравственное образование (изучение духовно-нравственной культуры) в российской школе ФЗ РФ от 29 декабря 2012 г. N 273-ФЗ "Об образовании в Российской Федерации"</vt:lpstr>
      <vt:lpstr>Общее гражданское (светское) воспитание детей в школе</vt:lpstr>
      <vt:lpstr>Письмо Минобрнауки России от 25.05.2015 г. № 08-761 «Об изучении предметных областей «Основы религиозных культур и светской этики» и «Основы духовно-нравственной культуры народов России».</vt:lpstr>
      <vt:lpstr> Возможности преподавания религиозных культур и светской этики в примерных основных образовательных программах общего образования (учебный план, урочная форма, компонент участников образовательного процесса или образовательных отношений) http://www.fgosreestr.ru </vt:lpstr>
      <vt:lpstr>Презентация PowerPoint</vt:lpstr>
      <vt:lpstr>УМК по духовно-нравственному образованию</vt:lpstr>
      <vt:lpstr>Презентация PowerPoint</vt:lpstr>
      <vt:lpstr>Презентация PowerPoint</vt:lpstr>
      <vt:lpstr>СТРАТЕГИЯ РАЗВИТИЯ ВОСПИТАНИЯ В РОССИЙСКОЙ ФЕДЕРАЦИИ НА ПЕРИОД ДО 2025 ГОДА Утверждена Распоряжением Правительства Российской Федерации от 29.05.2015 N 996-р</vt:lpstr>
      <vt:lpstr>СТРАТЕГИЯ НАЦИОНАЛЬНОЙ БЕЗОПАСНОСТИ РОССИЙСКОЙ ФЕДЕРАЦИИ Утверждена Указом Президента Российской Федерации от 31 декабря 2015 г. N 683</vt:lpstr>
      <vt:lpstr>Федеральный перечень учебников 2014 г. (по новому порядку формирования) </vt:lpstr>
      <vt:lpstr>Образовательные цели предметной области духовно-нравственного образования и предметов-модулей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Лысова</dc:creator>
  <cp:lastModifiedBy>USER</cp:lastModifiedBy>
  <cp:revision>725</cp:revision>
  <dcterms:created xsi:type="dcterms:W3CDTF">2002-01-01T00:34:42Z</dcterms:created>
  <dcterms:modified xsi:type="dcterms:W3CDTF">2017-08-01T07:32:30Z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0x0101003F232588620CAD4AA4C416B6310AAAB8</vt:lpwstr>
  </property>
</Properties>
</file>