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notesMasterIdLst>
    <p:notesMasterId r:id="rId27"/>
  </p:notesMasterIdLst>
  <p:sldIdLst>
    <p:sldId id="272" r:id="rId2"/>
    <p:sldId id="331" r:id="rId3"/>
    <p:sldId id="332" r:id="rId4"/>
    <p:sldId id="333" r:id="rId5"/>
    <p:sldId id="276" r:id="rId6"/>
    <p:sldId id="281" r:id="rId7"/>
    <p:sldId id="283" r:id="rId8"/>
    <p:sldId id="284" r:id="rId9"/>
    <p:sldId id="271" r:id="rId10"/>
    <p:sldId id="290" r:id="rId11"/>
    <p:sldId id="326" r:id="rId12"/>
    <p:sldId id="327" r:id="rId13"/>
    <p:sldId id="328" r:id="rId14"/>
    <p:sldId id="288" r:id="rId15"/>
    <p:sldId id="291" r:id="rId16"/>
    <p:sldId id="324" r:id="rId17"/>
    <p:sldId id="329" r:id="rId18"/>
    <p:sldId id="292" r:id="rId19"/>
    <p:sldId id="299" r:id="rId20"/>
    <p:sldId id="301" r:id="rId21"/>
    <p:sldId id="305" r:id="rId22"/>
    <p:sldId id="306" r:id="rId23"/>
    <p:sldId id="311" r:id="rId24"/>
    <p:sldId id="312" r:id="rId25"/>
    <p:sldId id="30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97547-3485-4F31-A84F-C0E85386F366}" type="datetimeFigureOut">
              <a:rPr lang="ru-RU" smtClean="0"/>
              <a:t>01.08.2017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AC0F0-0338-4ED6-A43F-01730D943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AC0F0-0338-4ED6-A43F-01730D9436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6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6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791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9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17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52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3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3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0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99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0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5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5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3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11B8-FBEF-4BF9-86A5-995DFFF2D2DB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3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osmetod.ru/files/metod/odnknr/metod/odnknr_integration.pdf" TargetMode="External"/><Relationship Id="rId2" Type="http://schemas.openxmlformats.org/officeDocument/2006/relationships/hyperlink" Target="http://mosmetod.ru/metodicheskoe-prostranstvo/nachalnaya-shkola/inklyuzivnoe-obrazovanie/normativno-pravovaya-dokumentatsiya/pismo-minobrnauki-rossii-ot-31-03-2015-g-08-461-o-napravlenii-reglamenta-vybora-modulej-kursa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128791" cy="350215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Актуальные вопросы преподавания предметной области 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«Основы духовно-нравственной культуры народов России» </a:t>
            </a:r>
            <a:r>
              <a:rPr lang="ru-RU" sz="3200" smtClean="0">
                <a:solidFill>
                  <a:srgbClr val="00B050"/>
                </a:solidFill>
              </a:rPr>
              <a:t>и учебного курса </a:t>
            </a:r>
            <a:r>
              <a:rPr lang="ru-RU" sz="3200" dirty="0" smtClean="0">
                <a:solidFill>
                  <a:srgbClr val="00B050"/>
                </a:solidFill>
              </a:rPr>
              <a:t>«Истоки»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ru-RU" sz="3200" dirty="0" smtClean="0">
                <a:solidFill>
                  <a:srgbClr val="00B050"/>
                </a:solidFill>
              </a:rPr>
              <a:t/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условиях введения </a:t>
            </a:r>
            <a:r>
              <a:rPr lang="ru-RU" sz="3200">
                <a:solidFill>
                  <a:schemeClr val="accent2">
                    <a:lumMod val="50000"/>
                  </a:schemeClr>
                </a:solidFill>
              </a:rPr>
              <a:t>ФГОС </a:t>
            </a:r>
            <a: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2017-2018 учебном году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725144"/>
            <a:ext cx="5256584" cy="18722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Логинова Наталья Владимировна,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кандидат культурологии, заведующая отделом сопровождения гуманитарных и художественно-эстетических дисциплин, доцент кафедры теории и методики обучения ОГБОУ ДПО «КОИРО»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/>
              <a:t>П</a:t>
            </a:r>
            <a:r>
              <a:rPr lang="ru-RU" sz="2800" b="1" dirty="0" smtClean="0"/>
              <a:t>редметная </a:t>
            </a:r>
            <a:r>
              <a:rPr lang="ru-RU" sz="2800" b="1" dirty="0"/>
              <a:t>область </a:t>
            </a:r>
            <a:br>
              <a:rPr lang="ru-RU" sz="2800" b="1" dirty="0"/>
            </a:br>
            <a:r>
              <a:rPr lang="ru-RU" sz="2800" b="1" dirty="0"/>
              <a:t>«Основы духовно-нравственной культуры народов России»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« </a:t>
            </a:r>
            <a:r>
              <a:rPr lang="ru-RU" sz="2000" dirty="0" smtClean="0"/>
              <a:t>в соответствии в вводимым ФГОС ООО с 1 сентября 2015г. (предметная область ОДНКНР) должна обеспечить, в том числе знание основных норм морали, культурных традиций народов России, формирование представлений об исторической роли традиционных религий и гражданского общества в становлении российской государственности…» </a:t>
            </a:r>
          </a:p>
          <a:p>
            <a:pPr algn="just"/>
            <a:r>
              <a:rPr lang="ru-RU" sz="2000" dirty="0" smtClean="0">
                <a:solidFill>
                  <a:srgbClr val="00B0F0"/>
                </a:solidFill>
              </a:rPr>
              <a:t>«предметная область ОДНКНР является логическим продолжением учебного предмета ОРКСЭ в начальной школе (</a:t>
            </a:r>
            <a:r>
              <a:rPr lang="ru-RU" sz="2000" b="1" dirty="0" smtClean="0">
                <a:solidFill>
                  <a:srgbClr val="00B0F0"/>
                </a:solidFill>
              </a:rPr>
              <a:t>рекомендации </a:t>
            </a:r>
            <a:r>
              <a:rPr lang="ru-RU" sz="2000" b="1" dirty="0" err="1">
                <a:solidFill>
                  <a:srgbClr val="00B0F0"/>
                </a:solidFill>
              </a:rPr>
              <a:t>Минобрнауки</a:t>
            </a:r>
            <a:r>
              <a:rPr lang="ru-RU" sz="2000" b="1" dirty="0">
                <a:solidFill>
                  <a:srgbClr val="00B0F0"/>
                </a:solidFill>
              </a:rPr>
              <a:t> РФ </a:t>
            </a:r>
            <a:r>
              <a:rPr lang="ru-RU" sz="2000" b="1" dirty="0" smtClean="0">
                <a:solidFill>
                  <a:srgbClr val="00B0F0"/>
                </a:solidFill>
              </a:rPr>
              <a:t>от </a:t>
            </a:r>
            <a:r>
              <a:rPr lang="ru-RU" sz="2000" b="1" dirty="0">
                <a:solidFill>
                  <a:srgbClr val="00B0F0"/>
                </a:solidFill>
              </a:rPr>
              <a:t>25.05.2015, №08-761)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466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914729" cy="1930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Предметная область </a:t>
            </a:r>
            <a:br>
              <a:rPr lang="ru-RU" b="1" dirty="0"/>
            </a:br>
            <a:r>
              <a:rPr lang="ru-RU" b="1" dirty="0"/>
              <a:t>«Основы духовно-нравственной культуры народов России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b="1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930400"/>
            <a:ext cx="6770713" cy="4522936"/>
          </a:xfrm>
        </p:spPr>
        <p:txBody>
          <a:bodyPr/>
          <a:lstStyle/>
          <a:p>
            <a:pPr algn="just"/>
            <a:r>
              <a:rPr lang="ru-RU" sz="2000" dirty="0"/>
              <a:t>В соответствии с пунктом 18.3.1. приказа 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 от </a:t>
            </a:r>
            <a:r>
              <a:rPr lang="ru-RU" sz="2000" dirty="0" smtClean="0"/>
              <a:t>17.12.2010 г. № 1897 «Об утверждении федерального государственного образовательного стандарта основного общего образования» </a:t>
            </a:r>
            <a:r>
              <a:rPr lang="ru-RU" sz="2000" b="1" dirty="0" smtClean="0"/>
              <a:t>предметная область ОДНКНР </a:t>
            </a:r>
            <a:r>
              <a:rPr lang="ru-RU" sz="2000" dirty="0" smtClean="0"/>
              <a:t>является</a:t>
            </a:r>
            <a:r>
              <a:rPr lang="ru-RU" sz="2000" b="1" dirty="0" smtClean="0"/>
              <a:t> обязательной</a:t>
            </a:r>
            <a:r>
              <a:rPr lang="ru-RU" sz="2000" dirty="0" smtClean="0"/>
              <a:t> и должна быть представлена </a:t>
            </a:r>
            <a:r>
              <a:rPr lang="ru-RU" sz="2000" b="1" dirty="0" smtClean="0"/>
              <a:t>в </a:t>
            </a:r>
            <a:r>
              <a:rPr lang="ru-RU" sz="2000" b="1" dirty="0"/>
              <a:t>учебных планах</a:t>
            </a:r>
            <a:r>
              <a:rPr lang="ru-RU" sz="2000" dirty="0"/>
              <a:t> общеобразовательных организаций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dirty="0"/>
              <a:t>В то же время для данной предметной области в стандартах не прописаны составляющие её учебные предметы, что позволяет изучать её на данном этапе через </a:t>
            </a:r>
            <a:r>
              <a:rPr lang="ru-RU" sz="2000" b="1" dirty="0"/>
              <a:t>учебные курсы </a:t>
            </a:r>
            <a:r>
              <a:rPr lang="ru-RU" sz="2000" dirty="0"/>
              <a:t>по выбору за счёт часов части учебного плана, формируемой участниками образовательных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11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344815" cy="1741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Предметная область </a:t>
            </a:r>
            <a:br>
              <a:rPr lang="ru-RU" b="1" dirty="0"/>
            </a:br>
            <a:r>
              <a:rPr lang="ru-RU" b="1" dirty="0"/>
              <a:t>«Основы духовно-нравственной культуры народов России»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930400"/>
            <a:ext cx="6770713" cy="4110963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/>
              <a:t>Для выставления итоговой отметки в аттестат об основном общем образовании минимальный объём часов учебных занятий по программе учебного курса в соответствии с учебным планом образовательной организации должен составлять </a:t>
            </a:r>
            <a:r>
              <a:rPr lang="ru-RU" sz="2400" b="1" dirty="0"/>
              <a:t>не менее 64 часов за 2 учебных года</a:t>
            </a:r>
            <a:r>
              <a:rPr lang="ru-RU" sz="2400" dirty="0"/>
              <a:t> (приказ 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 от 14.02.2014 г. № 115 «Об утверждении Порядка заполнения, учёта и выдачи аттестатов об основном общем и среднем общем образовании и их дубликатов»).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16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200799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Предметная область </a:t>
            </a:r>
            <a:br>
              <a:rPr lang="ru-RU" b="1" dirty="0"/>
            </a:br>
            <a:r>
              <a:rPr lang="ru-RU" b="1" dirty="0"/>
              <a:t>«Основы духовно-нравственной культуры народов России»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7344815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300" dirty="0"/>
              <a:t>Согласно нормам части 2 статьи 28 Федерального </a:t>
            </a:r>
            <a:r>
              <a:rPr lang="ru-RU" sz="2300" b="1" dirty="0"/>
              <a:t>закона 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программам.</a:t>
            </a:r>
            <a:endParaRPr lang="ru-RU" sz="2300" dirty="0"/>
          </a:p>
          <a:p>
            <a:pPr algn="just"/>
            <a:r>
              <a:rPr lang="ru-RU" sz="2300" dirty="0"/>
              <a:t>В соответствии с частью 4 статьи 18 Федерального закона организации, осуществляющие образовательную деятельность по имеющим государственную аккредитацию образовательным программам начального общего, основного общего, среднего общего образования, </a:t>
            </a:r>
            <a:r>
              <a:rPr lang="ru-RU" sz="2300" b="1" dirty="0"/>
              <a:t>для использования при реализации указанных образовательных программ выбирают:</a:t>
            </a:r>
            <a:endParaRPr lang="ru-RU" sz="2300" dirty="0"/>
          </a:p>
          <a:p>
            <a:pPr marL="0" indent="0" algn="just">
              <a:buNone/>
            </a:pPr>
            <a:r>
              <a:rPr lang="ru-RU" sz="2300" dirty="0" smtClean="0"/>
              <a:t>	1</a:t>
            </a:r>
            <a:r>
              <a:rPr lang="ru-RU" sz="2300" dirty="0"/>
              <a:t>) учебники из числа входящих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образования;</a:t>
            </a:r>
          </a:p>
          <a:p>
            <a:pPr marL="0" indent="0" algn="just">
              <a:buNone/>
            </a:pPr>
            <a:r>
              <a:rPr lang="ru-RU" sz="2300" dirty="0"/>
              <a:t>	</a:t>
            </a:r>
            <a:r>
              <a:rPr lang="ru-RU" sz="2300" dirty="0" smtClean="0"/>
              <a:t>2) </a:t>
            </a:r>
            <a:r>
              <a:rPr lang="ru-RU" sz="2300" b="1" dirty="0" smtClean="0"/>
              <a:t>учебные </a:t>
            </a:r>
            <a:r>
              <a:rPr lang="ru-RU" sz="2300" b="1" dirty="0"/>
              <a:t>пособия</a:t>
            </a:r>
            <a:r>
              <a:rPr lang="ru-RU" sz="2300" dirty="0"/>
              <a:t>, выпущенные организациями, входящими в перечень организаций, осуществляющих выпуск учебных пособий, которые допускаются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442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Основы духовно-нравственной  культуры народов </a:t>
            </a:r>
            <a:r>
              <a:rPr lang="ru-RU" sz="2000" b="1" dirty="0" smtClean="0"/>
              <a:t>России (</a:t>
            </a:r>
            <a:r>
              <a:rPr lang="ru-RU" sz="2000" b="1" dirty="0" smtClean="0">
                <a:solidFill>
                  <a:srgbClr val="C00000"/>
                </a:solidFill>
              </a:rPr>
              <a:t>ФГОС ООО, рекомендации </a:t>
            </a:r>
            <a:r>
              <a:rPr lang="ru-RU" sz="2000" b="1" dirty="0" err="1" smtClean="0">
                <a:solidFill>
                  <a:srgbClr val="C0000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C00000"/>
                </a:solidFill>
              </a:rPr>
              <a:t> РФ от 25.05.2015, №08-761)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7488832" cy="49685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рамках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предметной области «Основы духовно-нравственной культуры народов России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» возможна реализация учебных предметов, учитывающих региональные, национальные и этнокультурные особенности народов, которые обеспечивают достижение следующих результатов: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 </a:t>
            </a:r>
          </a:p>
          <a:p>
            <a:pPr algn="just"/>
            <a:r>
              <a:rPr lang="ru-RU" dirty="0"/>
              <a:t>воспитание способности к духовному развитию, нравственному самосовершенствованию; воспитание веротерпимости, уважительного отношения к религиозным чувствам, взглядам людей или их отсутствию; </a:t>
            </a:r>
          </a:p>
          <a:p>
            <a:pPr algn="just"/>
            <a:r>
              <a:rPr lang="ru-RU" dirty="0"/>
              <a:t>знание основных норм морали, нравственных, духовных идеалов, хранимых в культурных традициях народов России, готовность на их основе к сознательному самоограничению в поступках, поведении, расточительном </a:t>
            </a:r>
            <a:r>
              <a:rPr lang="ru-RU" dirty="0" err="1"/>
              <a:t>потребительстве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формирование представлений об основах светской этики, культуры традиционных религий, их роли в развитии культуры и истории России и человечества, в становлении гражданского общества и российской государственности;</a:t>
            </a:r>
          </a:p>
          <a:p>
            <a:pPr algn="just"/>
            <a:r>
              <a:rPr lang="ru-RU" dirty="0"/>
              <a:t>понимание значения нравственности, веры и религии в жизни человека, семьи и общества;</a:t>
            </a:r>
          </a:p>
          <a:p>
            <a:pPr algn="just"/>
            <a:r>
              <a:rPr lang="ru-RU" dirty="0"/>
              <a:t>формирование представлений об исторической роли традиционных  религий и гражданского общества в становлении российской государственности.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Рекомендации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Минобрнауки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РФ </a:t>
            </a:r>
            <a:r>
              <a:rPr lang="ru-RU" sz="2400" b="1" dirty="0">
                <a:solidFill>
                  <a:srgbClr val="C00000"/>
                </a:solidFill>
              </a:rPr>
              <a:t>от 25.05.2015, №08-761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по изучению предметной области ОДНКНР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930400"/>
            <a:ext cx="7358113" cy="442755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Принятие решения о реализации предметной области ОДНКНР </a:t>
            </a:r>
            <a:r>
              <a:rPr lang="ru-RU" sz="2400" b="1" dirty="0" smtClean="0">
                <a:solidFill>
                  <a:schemeClr val="tx1"/>
                </a:solidFill>
              </a:rPr>
              <a:t>через урочную и (или) внеурочную деятельность, </a:t>
            </a:r>
            <a:r>
              <a:rPr lang="ru-RU" sz="2400" dirty="0" smtClean="0"/>
              <a:t>а также решения о выборе учебно-методического обеспечения предметной области ОДНКНР, включение учебных модулей, содержащих вопросы духовно-нравственного воспитания, в учебные предметы других предметных областей </a:t>
            </a:r>
            <a:r>
              <a:rPr lang="ru-RU" sz="2400" b="1" dirty="0" smtClean="0"/>
              <a:t>относится к компетенции конкретной образовательной организации.</a:t>
            </a: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50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6632"/>
            <a:ext cx="6347713" cy="18137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Предметная область </a:t>
            </a:r>
            <a:br>
              <a:rPr lang="ru-RU" sz="2800" b="1" dirty="0"/>
            </a:br>
            <a:r>
              <a:rPr lang="ru-RU" sz="2800" b="1" dirty="0"/>
              <a:t>«Основы духовно-нравственной культуры народов России»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7776864" cy="482453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 введением предметной области ОДНКНР одним из приоритетных  направлений научно-методической </a:t>
            </a:r>
            <a:r>
              <a:rPr lang="ru-RU" dirty="0"/>
              <a:t>деятельности становится </a:t>
            </a:r>
            <a:r>
              <a:rPr lang="ru-RU" dirty="0" smtClean="0"/>
              <a:t>разработка и внедрение в практику образовательной организации соответствующих курсов.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 Инструктивно-методическое </a:t>
            </a:r>
            <a:r>
              <a:rPr lang="ru-RU" i="1" dirty="0">
                <a:solidFill>
                  <a:schemeClr val="tx1"/>
                </a:solidFill>
              </a:rPr>
              <a:t>письмо департамента образования и науки Костромской области </a:t>
            </a:r>
            <a:r>
              <a:rPr lang="ru-RU" i="1" dirty="0" smtClean="0">
                <a:solidFill>
                  <a:schemeClr val="tx1"/>
                </a:solidFill>
              </a:rPr>
              <a:t>на 2017-2018 учебный год </a:t>
            </a:r>
            <a:r>
              <a:rPr lang="ru-RU" i="1" dirty="0" smtClean="0">
                <a:solidFill>
                  <a:schemeClr val="tx1"/>
                </a:solidFill>
              </a:rPr>
              <a:t>0,5 </a:t>
            </a:r>
            <a:r>
              <a:rPr lang="ru-RU" i="1" dirty="0">
                <a:solidFill>
                  <a:schemeClr val="tx1"/>
                </a:solidFill>
              </a:rPr>
              <a:t>часа в 5-классе – урок, с 6-9 </a:t>
            </a:r>
            <a:r>
              <a:rPr lang="ru-RU" i="1" dirty="0" err="1">
                <a:solidFill>
                  <a:schemeClr val="tx1"/>
                </a:solidFill>
              </a:rPr>
              <a:t>кл</a:t>
            </a:r>
            <a:r>
              <a:rPr lang="ru-RU" i="1" dirty="0">
                <a:solidFill>
                  <a:schemeClr val="tx1"/>
                </a:solidFill>
              </a:rPr>
              <a:t>. «</a:t>
            </a:r>
            <a:r>
              <a:rPr lang="ru-RU" i="1" dirty="0" smtClean="0">
                <a:solidFill>
                  <a:schemeClr val="tx1"/>
                </a:solidFill>
              </a:rPr>
              <a:t>Истоки».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i="1" dirty="0" smtClean="0"/>
              <a:t>Рекомендации Совета по Социальной политике Костромской областной Думы </a:t>
            </a:r>
            <a:r>
              <a:rPr lang="ru-RU" b="1" i="1" dirty="0" smtClean="0"/>
              <a:t>от 28 января 2016г </a:t>
            </a:r>
            <a:r>
              <a:rPr lang="ru-RU" i="1" dirty="0" smtClean="0">
                <a:solidFill>
                  <a:srgbClr val="C00000"/>
                </a:solidFill>
              </a:rPr>
              <a:t>«</a:t>
            </a:r>
            <a:r>
              <a:rPr lang="ru-RU" b="1" i="1" dirty="0">
                <a:solidFill>
                  <a:srgbClr val="C00000"/>
                </a:solidFill>
              </a:rPr>
              <a:t>О</a:t>
            </a:r>
            <a:r>
              <a:rPr lang="ru-RU" b="1" i="1" dirty="0" smtClean="0">
                <a:solidFill>
                  <a:srgbClr val="C00000"/>
                </a:solidFill>
              </a:rPr>
              <a:t> реализации предметной области ОДНКНР» в 5-9 классах общеобразовательных организаций Костромской области через курс «Истоки» или предмет «Основы православной культуры» за счет урочной деятельности…»</a:t>
            </a:r>
          </a:p>
          <a:p>
            <a:pPr algn="just"/>
            <a:endParaRPr lang="ru-RU" i="1" dirty="0"/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125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7417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Предметная область </a:t>
            </a:r>
            <a:br>
              <a:rPr lang="ru-RU" sz="2800" b="1" dirty="0"/>
            </a:br>
            <a:r>
              <a:rPr lang="ru-RU" sz="2800" b="1" dirty="0"/>
              <a:t>«Основы духовно-нравственной культуры народов России»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6912768" cy="4536504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Выбор </a:t>
            </a:r>
            <a:r>
              <a:rPr lang="ru-RU" dirty="0"/>
              <a:t>учебных курсов для изучения в рамках предметной области ОДНКНР </a:t>
            </a:r>
            <a:r>
              <a:rPr lang="ru-RU" b="1" dirty="0"/>
              <a:t>осуществляется в соответствии с </a:t>
            </a:r>
            <a:r>
              <a:rPr lang="ru-RU" dirty="0">
                <a:hlinkClick r:id="rId2"/>
              </a:rPr>
              <a:t>примерным регламентом</a:t>
            </a:r>
            <a:r>
              <a:rPr lang="ru-RU" dirty="0"/>
              <a:t>, рекомендованным письмом </a:t>
            </a:r>
            <a:r>
              <a:rPr lang="ru-RU" dirty="0" err="1"/>
              <a:t>Минобрнауки</a:t>
            </a:r>
            <a:r>
              <a:rPr lang="ru-RU" dirty="0"/>
              <a:t> России от 31.03.2015 г. № 08-461 «О направлении регламента выбора модулей курса ОРКСЭ».</a:t>
            </a:r>
          </a:p>
          <a:p>
            <a:pPr algn="just"/>
            <a:r>
              <a:rPr lang="ru-RU" dirty="0"/>
              <a:t>Целесообразным также является включение </a:t>
            </a:r>
            <a:r>
              <a:rPr lang="ru-RU" dirty="0">
                <a:hlinkClick r:id="rId3"/>
              </a:rPr>
              <a:t>тем, содержащих вопросы духовно-нравственного воспитания</a:t>
            </a:r>
            <a:r>
              <a:rPr lang="ru-RU" dirty="0"/>
              <a:t>, в рабочие программы учебных предметов, курсов, дисциплин (модулей) других предметных областей и включение занятий по предметной области ОДНКНР во внеурочную деятельность в рамках реализации программы воспитания и социализации обучающихся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312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500989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Учебный курс «Истоки» как основа предметной области ОДНКНР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857364"/>
            <a:ext cx="7572428" cy="500063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«Издательский Дом «Истоки» г. Москва (Учебные пособия по предмету «Истоки»)  </a:t>
            </a:r>
            <a:r>
              <a:rPr lang="ru-RU" sz="2400" b="1" dirty="0" smtClean="0"/>
              <a:t>входит в перечень организаций, осуществляющих издание учебных пособий, которые допускаются к использованию в образовательном процессе </a:t>
            </a:r>
            <a:r>
              <a:rPr lang="ru-RU" sz="2400" dirty="0" smtClean="0"/>
              <a:t>в имеющих государственную аккредитацию и реализующих образовательные программы общего образования образовательных учреждениях </a:t>
            </a:r>
            <a:r>
              <a:rPr lang="ru-RU" sz="2400" i="1" dirty="0" smtClean="0"/>
              <a:t>(</a:t>
            </a:r>
            <a:r>
              <a:rPr lang="ru-RU" sz="2400" i="1" dirty="0" smtClean="0">
                <a:solidFill>
                  <a:srgbClr val="FF0000"/>
                </a:solidFill>
              </a:rPr>
              <a:t>Приказ </a:t>
            </a:r>
            <a:r>
              <a:rPr lang="ru-RU" sz="2400" i="1" dirty="0" err="1" smtClean="0">
                <a:solidFill>
                  <a:srgbClr val="FF0000"/>
                </a:solidFill>
              </a:rPr>
              <a:t>Минобрнауки</a:t>
            </a:r>
            <a:r>
              <a:rPr lang="ru-RU" sz="2400" i="1" dirty="0" smtClean="0">
                <a:solidFill>
                  <a:srgbClr val="FF0000"/>
                </a:solidFill>
              </a:rPr>
              <a:t> РФ от </a:t>
            </a:r>
            <a:r>
              <a:rPr lang="ru-RU" sz="2400" i="1" u="sng" dirty="0" smtClean="0">
                <a:solidFill>
                  <a:srgbClr val="FF0000"/>
                </a:solidFill>
              </a:rPr>
              <a:t>09.06.2016 №</a:t>
            </a:r>
            <a:r>
              <a:rPr lang="ru-RU" sz="2400" i="1" u="sng" dirty="0">
                <a:solidFill>
                  <a:srgbClr val="FF0000"/>
                </a:solidFill>
              </a:rPr>
              <a:t> </a:t>
            </a:r>
            <a:r>
              <a:rPr lang="ru-RU" sz="2400" i="1" u="sng" dirty="0" smtClean="0">
                <a:solidFill>
                  <a:srgbClr val="FF0000"/>
                </a:solidFill>
              </a:rPr>
              <a:t>699 </a:t>
            </a:r>
            <a:r>
              <a:rPr lang="ru-RU" sz="2400" dirty="0" smtClean="0"/>
              <a:t> </a:t>
            </a:r>
            <a:r>
              <a:rPr lang="ru-RU" sz="2400" dirty="0"/>
              <a:t>(всего 80 организаций).</a:t>
            </a:r>
          </a:p>
          <a:p>
            <a:pPr algn="just"/>
            <a:r>
              <a:rPr lang="ru-RU" sz="2400" i="1" dirty="0">
                <a:solidFill>
                  <a:srgbClr val="C00000"/>
                </a:solidFill>
              </a:rPr>
              <a:t>Издательский дом «Истоки» под номером 36</a:t>
            </a:r>
          </a:p>
          <a:p>
            <a:pPr algn="just"/>
            <a:endParaRPr lang="ru-RU" sz="2000" i="1" u="sng" dirty="0"/>
          </a:p>
        </p:txBody>
      </p:sp>
    </p:spTree>
    <p:extLst>
      <p:ext uri="{BB962C8B-B14F-4D97-AF65-F5344CB8AC3E}">
        <p14:creationId xmlns:p14="http://schemas.microsoft.com/office/powerpoint/2010/main" val="1086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63"/>
            <a:ext cx="7139135" cy="1347787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Воспитательные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духовно-нравственные приоритеты программы «ИСТОКИ»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160590"/>
            <a:ext cx="7344815" cy="4292746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Программа курса «Истоки» </a:t>
            </a:r>
            <a:r>
              <a:rPr lang="ru-RU" sz="2400" dirty="0" smtClean="0"/>
              <a:t>направлена на развитие внутреннего мира учащихся, в связи с чем ее содержание носит ценностно-ориентирующий характер и направлен на то, чтобы каждый учащийся осознал себя деятелем, субъектом сохранения и приумножения духовного, нравственного и социокультурного опыта Отечества.</a:t>
            </a:r>
            <a:endParaRPr lang="ru-RU" sz="24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Целью курса «ИСТОКИ</a:t>
            </a:r>
            <a:r>
              <a:rPr lang="ru-RU" sz="2400" dirty="0" smtClean="0"/>
              <a:t>» является освоение школьниками системы ведущих ценностных ориентаций отечественной цивилизации, присоединение к ее устойчивому «ядру», «коду», а также к «смыслам» родной культуры.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Курс «Истоки» призван </a:t>
            </a:r>
            <a:r>
              <a:rPr lang="ru-RU" sz="2400" dirty="0" smtClean="0"/>
              <a:t>воспитать качества патриотизма, гражданственности, устойчивой и бескорыстной привязанности к своему Отечеству, малой Родине, семье и соотечественникам, формировать ориентацию школьников на базовые духовно-нравственные ценности российской культуры и на этой основе помогать выработке у учащихся собственной жизненной позиции.</a:t>
            </a:r>
          </a:p>
        </p:txBody>
      </p:sp>
    </p:spTree>
    <p:extLst>
      <p:ext uri="{BB962C8B-B14F-4D97-AF65-F5344CB8AC3E}">
        <p14:creationId xmlns:p14="http://schemas.microsoft.com/office/powerpoint/2010/main" val="29665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707088" cy="128588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550" b="1" dirty="0">
                <a:solidFill>
                  <a:schemeClr val="accent2"/>
                </a:solidFill>
              </a:rPr>
              <a:t>Нормативно-правовая база по духовно-нравственному образованию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142845" y="2000240"/>
            <a:ext cx="8563006" cy="4451360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ru-RU" sz="2184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2184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целевая программа развития образования </a:t>
            </a:r>
          </a:p>
          <a:p>
            <a:pPr algn="just">
              <a:defRPr/>
            </a:pPr>
            <a:r>
              <a:rPr lang="ru-RU" sz="2184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РФ»</a:t>
            </a:r>
          </a:p>
          <a:p>
            <a:pPr algn="just">
              <a:defRPr/>
            </a:pPr>
            <a:r>
              <a:rPr lang="ru-RU" sz="2184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</a:p>
          <a:p>
            <a:pPr algn="just">
              <a:defRPr/>
            </a:pPr>
            <a:r>
              <a:rPr lang="ru-RU" sz="2184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духовно-нравственного развития и воспитания личности гражданина </a:t>
            </a:r>
            <a:r>
              <a:rPr lang="ru-RU" sz="2184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Стратегия развития воспитания в РФ на период до 2025г.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Стратегия национальной безопасности РФ до 2020г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184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184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Областной Думы Костромской области о преподавании предметной области ОДНКНР через урочную деятельность (»Истоки» или «Основы православной культуры») от </a:t>
            </a:r>
            <a:r>
              <a:rPr lang="ru-RU" sz="218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 марта 2016г. </a:t>
            </a:r>
          </a:p>
          <a:p>
            <a:pPr algn="just">
              <a:defRPr/>
            </a:pPr>
            <a:r>
              <a:rPr lang="ru-RU" sz="2100" dirty="0">
                <a:solidFill>
                  <a:schemeClr val="tx1"/>
                </a:solidFill>
              </a:rPr>
              <a:t>Инструктивно-методическое письмо «О формировании учебных планов общеобразовательных организаций Костромской области, реализующих основные общеобразовательные программы начального общего, основного общего и среднего общего образования на 2017/2018 учебный год</a:t>
            </a:r>
            <a:r>
              <a:rPr lang="ru-RU" sz="2100" dirty="0" smtClean="0">
                <a:solidFill>
                  <a:schemeClr val="tx1"/>
                </a:solidFill>
              </a:rPr>
              <a:t>»</a:t>
            </a:r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367" dirty="0"/>
          </a:p>
          <a:p>
            <a:pPr>
              <a:defRPr/>
            </a:pPr>
            <a:endParaRPr lang="ru-RU" sz="2367" dirty="0">
              <a:solidFill>
                <a:schemeClr val="bg1"/>
              </a:solidFill>
            </a:endParaRPr>
          </a:p>
          <a:p>
            <a:pPr>
              <a:defRPr/>
            </a:pPr>
            <a:endParaRPr lang="ru-RU" sz="2367" dirty="0">
              <a:solidFill>
                <a:schemeClr val="bg1"/>
              </a:solidFill>
            </a:endParaRPr>
          </a:p>
          <a:p>
            <a:pPr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94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Учебный курс «Истоки»в начальной школе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844824"/>
            <a:ext cx="6914729" cy="4536504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1 класс-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первичное ознакомление с первичными </a:t>
            </a:r>
            <a:r>
              <a:rPr lang="ru-RU" sz="2900" b="1" i="1" u="sng" dirty="0" smtClean="0"/>
              <a:t>социокультурными категориями</a:t>
            </a:r>
            <a:r>
              <a:rPr lang="ru-RU" sz="2900" dirty="0" smtClean="0"/>
              <a:t> (Слово, Образ, Книга)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2 класс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– раскрывается </a:t>
            </a:r>
            <a:r>
              <a:rPr lang="ru-RU" sz="2900" b="1" i="1" u="sng" dirty="0" smtClean="0"/>
              <a:t>смысл ценностей внешнего мира:</a:t>
            </a:r>
            <a:r>
              <a:rPr lang="ru-RU" sz="2900" dirty="0" smtClean="0"/>
              <a:t> как микросоциума, в котором живет и развивается ребенок («Родной очаг», «Родные просторы»), так и духовно-нравственного аспекта окружающей среды («Труд земной», «Труд души»).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3 класс </a:t>
            </a:r>
            <a:r>
              <a:rPr lang="ru-RU" sz="2900" b="1" dirty="0" smtClean="0"/>
              <a:t>–</a:t>
            </a:r>
            <a:r>
              <a:rPr lang="ru-RU" sz="2900" dirty="0" smtClean="0"/>
              <a:t> ознакомление </a:t>
            </a:r>
            <a:r>
              <a:rPr lang="ru-RU" sz="2900" b="1" i="1" u="sng" dirty="0" smtClean="0"/>
              <a:t>с истоками ценностей внутреннего мира</a:t>
            </a:r>
            <a:r>
              <a:rPr lang="ru-RU" sz="2900" dirty="0" smtClean="0"/>
              <a:t> человека («Вера», «Надежда», «Любовь», «София»).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4 класс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– знакомство </a:t>
            </a:r>
            <a:r>
              <a:rPr lang="ru-RU" sz="2900" b="1" i="1" u="sng" dirty="0" smtClean="0"/>
              <a:t>с истоками русских традиций</a:t>
            </a:r>
            <a:r>
              <a:rPr lang="ru-RU" sz="2900" dirty="0" smtClean="0"/>
              <a:t> как важнейшими механизмами сбережения и трансляции базовых социокультурных ценностей российской цивилизации.</a:t>
            </a:r>
            <a:r>
              <a:rPr lang="ru-RU" sz="29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679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Основная школа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6768751" cy="434055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Открывается новый, второй концентр в познании </a:t>
            </a:r>
            <a:r>
              <a:rPr lang="ru-RU" sz="2800" i="1" dirty="0" smtClean="0"/>
              <a:t>социокультурных истоков</a:t>
            </a:r>
            <a:r>
              <a:rPr lang="ru-RU" sz="2800" dirty="0" smtClean="0"/>
              <a:t>: учащиеся присоединяются к тем устойчивым идеалам, формам и нормам социокультурной практики, которые веками придавали российской цивилизации стабильность, преемственность, уникальность и самобытность; приобщаются к </a:t>
            </a:r>
            <a:r>
              <a:rPr lang="ru-RU" sz="2800" i="1" dirty="0" smtClean="0"/>
              <a:t>главным категориям жизни Отечества. </a:t>
            </a:r>
          </a:p>
        </p:txBody>
      </p:sp>
    </p:spTree>
    <p:extLst>
      <p:ext uri="{BB962C8B-B14F-4D97-AF65-F5344CB8AC3E}">
        <p14:creationId xmlns:p14="http://schemas.microsoft.com/office/powerpoint/2010/main" val="2335451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60648"/>
            <a:ext cx="6347713" cy="1669752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Основная школа «Истоки»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7776864" cy="5760640"/>
          </a:xfrm>
        </p:spPr>
        <p:txBody>
          <a:bodyPr>
            <a:normAutofit fontScale="55000" lnSpcReduction="20000"/>
          </a:bodyPr>
          <a:lstStyle/>
          <a:p>
            <a:pPr algn="just" eaLnBrk="1" hangingPunct="1"/>
            <a:r>
              <a:rPr lang="ru-RU" sz="2800" b="1" dirty="0" smtClean="0">
                <a:solidFill>
                  <a:srgbClr val="FF0000"/>
                </a:solidFill>
              </a:rPr>
              <a:t>5 класс</a:t>
            </a:r>
            <a:r>
              <a:rPr lang="ru-RU" sz="2800" dirty="0" smtClean="0">
                <a:solidFill>
                  <a:srgbClr val="FF0000"/>
                </a:solidFill>
              </a:rPr>
              <a:t> – цикл «Семь чудес России», </a:t>
            </a:r>
            <a:r>
              <a:rPr lang="ru-RU" sz="2800" dirty="0" smtClean="0"/>
              <a:t>в рамках которого идет знакомство с семью выдающимися памятниками отечественной культуры и образа жизни, в каждом из которых «прочитывается» тот или иной </a:t>
            </a:r>
            <a:r>
              <a:rPr lang="ru-RU" sz="2800" b="1" i="1" u="sng" dirty="0" smtClean="0"/>
              <a:t>основополагающий идеал</a:t>
            </a:r>
            <a:r>
              <a:rPr lang="ru-RU" sz="2800" dirty="0" smtClean="0"/>
              <a:t> (лад, мерность, преображение, соборность, согласие, </a:t>
            </a:r>
            <a:r>
              <a:rPr lang="ru-RU" sz="2800" dirty="0" err="1" smtClean="0"/>
              <a:t>державность</a:t>
            </a:r>
            <a:r>
              <a:rPr lang="ru-RU" sz="2800" dirty="0" smtClean="0"/>
              <a:t> и т.д.)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6 класс </a:t>
            </a:r>
            <a:r>
              <a:rPr lang="ru-RU" sz="2800" dirty="0" smtClean="0">
                <a:solidFill>
                  <a:srgbClr val="FF0000"/>
                </a:solidFill>
              </a:rPr>
              <a:t>- цикл </a:t>
            </a:r>
            <a:r>
              <a:rPr lang="ru-RU" sz="2800" dirty="0">
                <a:solidFill>
                  <a:srgbClr val="FF0000"/>
                </a:solidFill>
              </a:rPr>
              <a:t>«Слово и образ Отечества», </a:t>
            </a:r>
            <a:r>
              <a:rPr lang="ru-RU" sz="2800" dirty="0"/>
              <a:t>ученик уясняет «код» </a:t>
            </a:r>
            <a:r>
              <a:rPr lang="ru-RU" sz="2800" b="1" i="1" u="sng" dirty="0"/>
              <a:t>пространства </a:t>
            </a:r>
            <a:r>
              <a:rPr lang="ru-RU" sz="2800" dirty="0"/>
              <a:t>( края и земли, рубежи и пределы, образы территорий, памятные и приметные места и т.п.) и «ритмы» </a:t>
            </a:r>
            <a:r>
              <a:rPr lang="ru-RU" sz="2800" b="1" i="1" u="sng" dirty="0"/>
              <a:t>времени</a:t>
            </a:r>
            <a:r>
              <a:rPr lang="ru-RU" sz="2800" dirty="0"/>
              <a:t> (календарные системы, годичный и жизненный циклы, духовное и метафорическое прочтение времени) как важнейшие цивилизационные ценности, школьник учится видеть диалектику священного и мирского, религиозного и светского.</a:t>
            </a:r>
            <a:endParaRPr lang="ru-RU" sz="2800" b="1" i="1" u="sng" dirty="0"/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7 класс- </a:t>
            </a:r>
            <a:r>
              <a:rPr lang="ru-RU" sz="2800" dirty="0" smtClean="0">
                <a:solidFill>
                  <a:srgbClr val="FF0000"/>
                </a:solidFill>
              </a:rPr>
              <a:t>цикл </a:t>
            </a:r>
            <a:r>
              <a:rPr lang="ru-RU" sz="2800" dirty="0">
                <a:solidFill>
                  <a:srgbClr val="FF0000"/>
                </a:solidFill>
              </a:rPr>
              <a:t>«Дело и подвиг», </a:t>
            </a:r>
            <a:r>
              <a:rPr lang="ru-RU" sz="2800" dirty="0"/>
              <a:t>ученик призывается осознать истоки </a:t>
            </a:r>
            <a:r>
              <a:rPr lang="ru-RU" sz="2800" b="1" i="1" u="sng" dirty="0"/>
              <a:t>мастерства и предназначения дела</a:t>
            </a:r>
            <a:r>
              <a:rPr lang="ru-RU" sz="2800" dirty="0"/>
              <a:t> (земледелие, ремесло, ратное дело, священство, управление), а также </a:t>
            </a:r>
            <a:r>
              <a:rPr lang="ru-RU" sz="2800" b="1" i="1" u="sng" dirty="0"/>
              <a:t>смысл подвига</a:t>
            </a:r>
            <a:r>
              <a:rPr lang="ru-RU" sz="2800" dirty="0"/>
              <a:t> в его традиционном прочтении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8 класс- цикл </a:t>
            </a:r>
            <a:r>
              <a:rPr lang="ru-RU" sz="2800" b="1" dirty="0">
                <a:solidFill>
                  <a:srgbClr val="FF0000"/>
                </a:solidFill>
              </a:rPr>
              <a:t>«Истоки творчества»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, школьник осваивает важнейшие проявления творческой деятельности человека и ее плоды (литература, искусство, музыка, иконопись, зодчество и </a:t>
            </a:r>
            <a:r>
              <a:rPr lang="ru-RU" sz="2800" dirty="0" err="1"/>
              <a:t>д.р</a:t>
            </a:r>
            <a:r>
              <a:rPr lang="ru-RU" sz="2800" dirty="0"/>
              <a:t>.), учится прочитывать язык </a:t>
            </a:r>
            <a:r>
              <a:rPr lang="ru-RU" sz="2800" b="1" i="1" u="sng" dirty="0"/>
              <a:t>знака – символа- образа</a:t>
            </a:r>
            <a:r>
              <a:rPr lang="ru-RU" sz="2800" dirty="0"/>
              <a:t> в отечественной культуре и искусстве, осознавать культуру как </a:t>
            </a:r>
            <a:r>
              <a:rPr lang="ru-RU" sz="2800" b="1" dirty="0"/>
              <a:t>текст</a:t>
            </a:r>
            <a:r>
              <a:rPr lang="ru-RU" sz="2800" dirty="0"/>
              <a:t>, понимать ее духовные, эстетические и этические идеалы.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9 класс - цикл </a:t>
            </a:r>
            <a:r>
              <a:rPr lang="ru-RU" sz="2800" b="1" dirty="0">
                <a:solidFill>
                  <a:srgbClr val="FF0000"/>
                </a:solidFill>
              </a:rPr>
              <a:t>«В поисках истины</a:t>
            </a:r>
            <a:r>
              <a:rPr lang="ru-RU" sz="2800" dirty="0">
                <a:solidFill>
                  <a:srgbClr val="FF0000"/>
                </a:solidFill>
              </a:rPr>
              <a:t>»</a:t>
            </a:r>
            <a:r>
              <a:rPr lang="ru-RU" sz="2800" dirty="0"/>
              <a:t> учащиеся знакомятся с </a:t>
            </a:r>
            <a:r>
              <a:rPr lang="ru-RU" sz="2800" b="1" i="1" u="sng" dirty="0"/>
              <a:t>путями к истине</a:t>
            </a:r>
            <a:r>
              <a:rPr lang="ru-RU" sz="2800" dirty="0"/>
              <a:t>, которыми веками шел русский человек, осознают роль и место мифа, религии, научного знания, подводятся к пониманию социокультурных смыслов науки, уяснению места </a:t>
            </a:r>
            <a:r>
              <a:rPr lang="ru-RU" sz="2800" b="1" i="1" u="sng" dirty="0"/>
              <a:t>религии и науки в ценностном ядре цивилизации,</a:t>
            </a:r>
            <a:r>
              <a:rPr lang="ru-RU" sz="2800" dirty="0"/>
              <a:t> выходят на осознание антропоцентризма и </a:t>
            </a:r>
            <a:r>
              <a:rPr lang="ru-RU" sz="2800" dirty="0" err="1"/>
              <a:t>христоцентризма</a:t>
            </a:r>
            <a:r>
              <a:rPr lang="ru-RU" sz="2800" dirty="0"/>
              <a:t> как важнейших принципов поиска Истины.</a:t>
            </a:r>
          </a:p>
          <a:p>
            <a:pPr algn="just"/>
            <a:endParaRPr lang="ru-RU" sz="2800" dirty="0"/>
          </a:p>
          <a:p>
            <a:pPr algn="just" eaLnBrk="1" hangingPunct="1"/>
            <a:endParaRPr lang="ru-RU" sz="2800" dirty="0" smtClean="0"/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08962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Истоки» -10, 11 классы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72816"/>
            <a:ext cx="7200800" cy="4536504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10 класс-</a:t>
            </a:r>
            <a:r>
              <a:rPr lang="ru-RU" sz="2800" dirty="0" smtClean="0"/>
              <a:t> знакомство с основными категориями и ценностями управленческой культуры, осознают смысл первоначального контекста категорий Истоков.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11 класс-</a:t>
            </a:r>
            <a:r>
              <a:rPr lang="ru-RU" sz="2800" dirty="0" smtClean="0"/>
              <a:t> происходит осмысление </a:t>
            </a:r>
            <a:r>
              <a:rPr lang="ru-RU" sz="2800" dirty="0" err="1" smtClean="0"/>
              <a:t>социокультурного</a:t>
            </a:r>
            <a:r>
              <a:rPr lang="ru-RU" sz="2800" dirty="0" smtClean="0"/>
              <a:t> опыта нашего народа, основанного на преемственности неизменных ценностей.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Таким образом, в основной школе завершается второй концентр изучения учебного курса «Истоки».</a:t>
            </a:r>
          </a:p>
        </p:txBody>
      </p:sp>
    </p:spTree>
    <p:extLst>
      <p:ext uri="{BB962C8B-B14F-4D97-AF65-F5344CB8AC3E}">
        <p14:creationId xmlns:p14="http://schemas.microsoft.com/office/powerpoint/2010/main" val="804335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Третий уровень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dirty="0" smtClean="0"/>
              <a:t>В начальном профессиональном образовании («Истоки мастерства») развивается профессиональное достоинство будущих представителей рабочих профессий, уверенность в престижности и высокой миссии любой рабочей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1405285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04664"/>
            <a:ext cx="6696744" cy="15257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Предметная область ОДНКНР</a:t>
            </a:r>
            <a:br>
              <a:rPr lang="ru-RU" dirty="0" smtClean="0"/>
            </a:br>
            <a:r>
              <a:rPr lang="ru-RU" dirty="0" smtClean="0"/>
              <a:t>Курс ОРКСЭ и курс «Истоки»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459244"/>
              </p:ext>
            </p:extLst>
          </p:nvPr>
        </p:nvGraphicFramePr>
        <p:xfrm>
          <a:off x="251520" y="1628801"/>
          <a:ext cx="7776864" cy="4137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648071">
                <a:tc>
                  <a:txBody>
                    <a:bodyPr/>
                    <a:lstStyle/>
                    <a:p>
                      <a:r>
                        <a:rPr lang="ru-RU" dirty="0" smtClean="0"/>
                        <a:t>ОРКСЭ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«Истоки»</a:t>
                      </a:r>
                      <a:endParaRPr lang="ru-RU" dirty="0"/>
                    </a:p>
                  </a:txBody>
                  <a:tcPr/>
                </a:tc>
              </a:tr>
              <a:tr h="3489860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Цель: формирование</a:t>
                      </a:r>
                      <a:r>
                        <a:rPr lang="ru-RU" sz="1400" dirty="0" smtClean="0"/>
                        <a:t> у обучающихся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мотиваций к осознанному нравственному поведению</a:t>
                      </a:r>
                      <a:r>
                        <a:rPr lang="ru-RU" sz="1400" dirty="0" smtClean="0"/>
                        <a:t>, основанному на знании и уважении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культуры </a:t>
                      </a:r>
                      <a:r>
                        <a:rPr lang="ru-RU" sz="1400" dirty="0" smtClean="0"/>
                        <a:t>и религиозных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традиций</a:t>
                      </a:r>
                      <a:r>
                        <a:rPr lang="ru-RU" sz="1400" dirty="0" smtClean="0"/>
                        <a:t> многонационального народа России, а также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диалогу</a:t>
                      </a:r>
                      <a:r>
                        <a:rPr lang="ru-RU" sz="1400" dirty="0" smtClean="0"/>
                        <a:t> с представителями других культур и мировоззрений</a:t>
                      </a:r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Цель курса «ИСТОКИ</a:t>
                      </a:r>
                      <a:r>
                        <a:rPr lang="ru-RU" sz="1600" dirty="0" smtClean="0"/>
                        <a:t>» -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освоение школьниками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системы ведущих ценностных ориентаций отечественной цивилизации</a:t>
                      </a:r>
                      <a:r>
                        <a:rPr lang="ru-RU" sz="1600" dirty="0" smtClean="0"/>
                        <a:t>, присоединение к ее устойчивому «ядру», «коду», а также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к «смыслам» родной культуры.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51553"/>
              </p:ext>
            </p:extLst>
          </p:nvPr>
        </p:nvGraphicFramePr>
        <p:xfrm>
          <a:off x="251520" y="4005064"/>
          <a:ext cx="7776864" cy="2438400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228600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Содержание всех модулей </a:t>
                      </a:r>
                      <a:r>
                        <a:rPr lang="ru-RU" sz="1400" b="1" dirty="0" smtClean="0"/>
                        <a:t>курса ОРКСЭ</a:t>
                      </a:r>
                      <a:r>
                        <a:rPr lang="ru-RU" sz="1400" dirty="0" smtClean="0"/>
                        <a:t> группируется вокруг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</a:rPr>
                        <a:t>базовых национальных ценностей: </a:t>
                      </a:r>
                      <a:r>
                        <a:rPr lang="ru-RU" sz="1400" dirty="0" smtClean="0"/>
                        <a:t>1)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 Отечество; 2) семья; 3) культурная традиция …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Курс «Истоки» призван </a:t>
                      </a:r>
                      <a:r>
                        <a:rPr lang="ru-RU" sz="1400" dirty="0" smtClean="0"/>
                        <a:t>воспитать качества патриотизма, гражданственности, устойчивой и бескорыстной привязанности к своему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Отечеству, малой Родине, семье и соотечественникам, </a:t>
                      </a:r>
                      <a:r>
                        <a:rPr lang="ru-RU" sz="1400" dirty="0" smtClean="0"/>
                        <a:t>формировать ориентацию школьников </a:t>
                      </a:r>
                      <a:r>
                        <a:rPr lang="ru-RU" sz="1400" u="sng" dirty="0" smtClean="0">
                          <a:solidFill>
                            <a:srgbClr val="FF0000"/>
                          </a:solidFill>
                        </a:rPr>
                        <a:t>на базовые духовно-нравственные ценности российской культуры</a:t>
                      </a:r>
                      <a:r>
                        <a:rPr lang="ru-RU" sz="1400" u="sng" dirty="0" smtClean="0"/>
                        <a:t> </a:t>
                      </a:r>
                      <a:r>
                        <a:rPr lang="ru-RU" sz="1400" dirty="0" smtClean="0"/>
                        <a:t>и на этой основе помогать выработке у учащихся собственной жизненной позиции.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6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61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altLang="ru-RU" sz="1400" b="1" smtClean="0"/>
              <a:t>СТРАТЕГИЯ РАЗВИТИЯ ВОСПИТАНИЯ В РОССИЙСКОЙ ФЕДЕРАЦИИ НА ПЕРИОД ДО 2025 ГОДА</a:t>
            </a:r>
            <a:r>
              <a:rPr lang="ru-RU" altLang="ru-RU" sz="1400" smtClean="0"/>
              <a:t/>
            </a:r>
            <a:br>
              <a:rPr lang="ru-RU" altLang="ru-RU" sz="1400" smtClean="0"/>
            </a:br>
            <a:r>
              <a:rPr lang="ru-RU" altLang="ru-RU" sz="1500" smtClean="0"/>
              <a:t>Утверждена Распоряжением Правительства Российской Федерации от 29.05.2015 N 996-р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893175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altLang="ru-RU" sz="1600" b="1" i="1" dirty="0" smtClean="0"/>
          </a:p>
          <a:p>
            <a:pPr>
              <a:lnSpc>
                <a:spcPct val="80000"/>
              </a:lnSpc>
            </a:pPr>
            <a:r>
              <a:rPr lang="ru-RU" altLang="ru-RU" sz="1600" b="1" dirty="0" smtClean="0">
                <a:solidFill>
                  <a:srgbClr val="C00000"/>
                </a:solidFill>
              </a:rPr>
              <a:t>СТРАТЕГИЯ РАЗВИТИЯ ВОСПИТАНИЯ В РОССИЙСКОЙ ФЕДЕРАЦИИ НА ПЕРИОД ДО 2025 ГОДА 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(</a:t>
            </a:r>
            <a:r>
              <a:rPr lang="ru-RU" altLang="ru-RU" sz="1600" dirty="0" smtClean="0">
                <a:solidFill>
                  <a:schemeClr val="tx1"/>
                </a:solidFill>
              </a:rPr>
              <a:t>Утверждена Распоряжением Правительства Российской Федерации от 29.05.2015 N 996-р)</a:t>
            </a:r>
            <a:endParaRPr lang="ru-RU" altLang="ru-RU" sz="16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600" b="1" i="1" dirty="0" smtClean="0"/>
              <a:t>I. Общие положения</a:t>
            </a:r>
            <a:endParaRPr lang="ru-RU" altLang="ru-RU" sz="1600" i="1" u="sng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dirty="0" smtClean="0">
                <a:solidFill>
                  <a:schemeClr val="accent2">
                    <a:lumMod val="50000"/>
                  </a:schemeClr>
                </a:solidFill>
              </a:rPr>
              <a:t>Приоритетной задачей Российской Федерации в сфере воспитания детей является развитие высоконравственной личности, разделяющей </a:t>
            </a:r>
            <a:r>
              <a:rPr lang="ru-RU" altLang="ru-RU" sz="2100" b="1" u="sng" dirty="0" smtClean="0">
                <a:solidFill>
                  <a:schemeClr val="accent2">
                    <a:lumMod val="50000"/>
                  </a:schemeClr>
                </a:solidFill>
              </a:rPr>
              <a:t>российские традиционные духовные ценности…</a:t>
            </a:r>
            <a:r>
              <a:rPr lang="ru-RU" altLang="ru-RU" sz="1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Стратегия опирается на систему духовно-нравственных ценностей, сложившихся в процессе культурного развития России</a:t>
            </a:r>
            <a:r>
              <a:rPr lang="ru-RU" altLang="ru-RU" sz="1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altLang="ru-RU" sz="800" b="1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400" b="1" i="1" dirty="0" smtClean="0"/>
              <a:t>II. </a:t>
            </a:r>
            <a:r>
              <a:rPr lang="ru-RU" altLang="ru-RU" sz="1600" b="1" i="1" dirty="0" smtClean="0"/>
              <a:t>Цель, задачи, приоритеты Стратегии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 smtClean="0"/>
              <a:t>Приоритетами государственной политики в области воспитания являются: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 smtClean="0"/>
              <a:t>… поддержка общественных институтов, которые являются носителями духовных ценностей</a:t>
            </a:r>
            <a:r>
              <a:rPr lang="ru-RU" altLang="ru-RU" sz="14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 smtClean="0"/>
              <a:t>… развитие</a:t>
            </a:r>
            <a:r>
              <a:rPr lang="ru-RU" altLang="ru-RU" sz="1400" b="1" dirty="0" smtClean="0"/>
              <a:t> </a:t>
            </a:r>
            <a:r>
              <a:rPr lang="ru-RU" altLang="ru-RU" sz="1600" b="1" dirty="0" smtClean="0"/>
              <a:t>на основе признания определяющей роли семьи и соблюдения прав родителей</a:t>
            </a:r>
            <a:r>
              <a:rPr lang="ru-RU" altLang="ru-RU" sz="1400" b="1" dirty="0" smtClean="0"/>
              <a:t> </a:t>
            </a:r>
            <a:r>
              <a:rPr lang="ru-RU" altLang="ru-RU" sz="1600" b="1" dirty="0" smtClean="0"/>
              <a:t>кооперации и сотрудничества субъектов системы воспитания (семьи, общества, государства, образовательных, научных, традиционных религиозных организаций)</a:t>
            </a:r>
            <a:endParaRPr lang="ru-RU" altLang="ru-RU" sz="800" b="1" dirty="0" smtClean="0"/>
          </a:p>
          <a:p>
            <a:pPr>
              <a:lnSpc>
                <a:spcPct val="80000"/>
              </a:lnSpc>
            </a:pPr>
            <a:r>
              <a:rPr lang="ru-RU" altLang="ru-RU" sz="1600" b="1" i="1" dirty="0" smtClean="0"/>
              <a:t>III. Основные направления развития воспитания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dirty="0" smtClean="0">
                <a:solidFill>
                  <a:schemeClr val="accent2">
                    <a:lumMod val="50000"/>
                  </a:schemeClr>
                </a:solidFill>
              </a:rPr>
              <a:t>2. Обновление воспитательного процесса с учетом современных достижений науки и </a:t>
            </a:r>
            <a:r>
              <a:rPr lang="ru-RU" altLang="ru-RU" sz="2100" b="1" u="sng" dirty="0" smtClean="0">
                <a:solidFill>
                  <a:schemeClr val="accent2">
                    <a:lumMod val="50000"/>
                  </a:schemeClr>
                </a:solidFill>
              </a:rPr>
              <a:t>на основе отечественных традиций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Духовное и нравственное воспитание детей </a:t>
            </a:r>
            <a:r>
              <a:rPr lang="ru-RU" altLang="ru-RU" sz="1800" b="1" u="sng" dirty="0" smtClean="0">
                <a:solidFill>
                  <a:schemeClr val="accent2">
                    <a:lumMod val="50000"/>
                  </a:schemeClr>
                </a:solidFill>
              </a:rPr>
              <a:t>на основе российских традиционных ценностей</a:t>
            </a:r>
            <a:r>
              <a:rPr lang="ru-RU" alt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altLang="ru-RU" sz="1600" b="1" dirty="0" smtClean="0"/>
              <a:t>осуществляется за счет: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dirty="0" smtClean="0"/>
              <a:t>… расширения сотрудничества между государством и … традиционными религиозными общинами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altLang="ru-RU" sz="1800" b="1" smtClean="0"/>
              <a:t>СТРАТЕГИЯ НАЦИОНАЛЬНОЙ БЕЗОПАСНОСТИ РОССИЙСКОЙ ФЕДЕРАЦИИ</a:t>
            </a:r>
            <a:r>
              <a:rPr lang="ru-RU" altLang="ru-RU" sz="1800" smtClean="0"/>
              <a:t/>
            </a:r>
            <a:br>
              <a:rPr lang="ru-RU" altLang="ru-RU" sz="1800" smtClean="0"/>
            </a:br>
            <a:r>
              <a:rPr lang="ru-RU" altLang="ru-RU" sz="1600" smtClean="0"/>
              <a:t>Утверждена Указом Президента Российской Федерации от 31 декабря 2015 г. N 683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altLang="ru-RU" sz="600" b="1" dirty="0" smtClean="0"/>
          </a:p>
          <a:p>
            <a:pPr algn="just">
              <a:lnSpc>
                <a:spcPct val="80000"/>
              </a:lnSpc>
            </a:pPr>
            <a:r>
              <a:rPr lang="ru-RU" altLang="ru-RU" sz="1400" b="1" dirty="0" smtClean="0">
                <a:solidFill>
                  <a:srgbClr val="C00000"/>
                </a:solidFill>
              </a:rPr>
              <a:t>СТРАТЕГИЯ НАЦИОНАЛЬНОЙ БЕЗОПАСНОСТИ РОССИЙСКОЙ ФЕДЕРАЦИИ</a:t>
            </a:r>
            <a:r>
              <a:rPr lang="ru-RU" altLang="ru-RU" sz="1400" dirty="0" smtClean="0"/>
              <a:t/>
            </a:r>
            <a:br>
              <a:rPr lang="ru-RU" altLang="ru-RU" sz="1400" dirty="0" smtClean="0"/>
            </a:br>
            <a:r>
              <a:rPr lang="ru-RU" altLang="ru-RU" sz="1400" dirty="0" smtClean="0"/>
              <a:t>Утверждена Указом Президента Российской Федерации от 31 декабря 2015 г. N 683</a:t>
            </a:r>
            <a:endParaRPr lang="ru-RU" alt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altLang="ru-RU" sz="1700" b="1" dirty="0" smtClean="0">
                <a:solidFill>
                  <a:schemeClr val="accent2">
                    <a:lumMod val="50000"/>
                  </a:schemeClr>
                </a:solidFill>
              </a:rPr>
              <a:t>30. Национальными интересами на долгосрочную перспективу являются: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700" b="1" dirty="0" smtClean="0">
                <a:solidFill>
                  <a:schemeClr val="accent2">
                    <a:lumMod val="50000"/>
                  </a:schemeClr>
                </a:solidFill>
              </a:rPr>
              <a:t>… сохранение и развитие культуры, традиционных российских духовно-нравственных ценностей;</a:t>
            </a:r>
            <a:endParaRPr lang="ru-RU" altLang="ru-RU" sz="1500" b="1" dirty="0" smtClean="0"/>
          </a:p>
          <a:p>
            <a:pPr algn="just">
              <a:lnSpc>
                <a:spcPct val="80000"/>
              </a:lnSpc>
            </a:pPr>
            <a:r>
              <a:rPr lang="ru-RU" altLang="ru-RU" sz="1500" b="1" dirty="0" smtClean="0"/>
              <a:t>43. Основными </a:t>
            </a:r>
            <a:r>
              <a:rPr lang="ru-RU" altLang="ru-RU" sz="1500" b="1" dirty="0" smtClean="0">
                <a:solidFill>
                  <a:schemeClr val="accent2"/>
                </a:solidFill>
              </a:rPr>
              <a:t>угрозами государственной и общественной безопасности </a:t>
            </a:r>
            <a:r>
              <a:rPr lang="ru-RU" altLang="ru-RU" sz="1500" b="1" dirty="0" smtClean="0"/>
              <a:t>являются: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500" b="1" dirty="0" smtClean="0"/>
              <a:t>…</a:t>
            </a:r>
            <a:r>
              <a:rPr lang="ru-RU" altLang="ru-RU" sz="1500" b="1" dirty="0" smtClean="0">
                <a:solidFill>
                  <a:schemeClr val="accent2">
                    <a:lumMod val="50000"/>
                  </a:schemeClr>
                </a:solidFill>
              </a:rPr>
              <a:t> деятельность </a:t>
            </a:r>
            <a:r>
              <a:rPr lang="ru-RU" altLang="ru-RU" sz="1500" b="1" dirty="0" smtClean="0"/>
              <a:t>радикальных общественных объединений и группировок, использующих националистическую и религиозно-экстремистскую идеологию, иностранных и международных неправительственных организаций, финансовых и экономических структур, а также частных лиц, </a:t>
            </a:r>
            <a:r>
              <a:rPr lang="ru-RU" alt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направленная на …  разрушение традиционных российских духовно-нравственных ценностей;</a:t>
            </a:r>
          </a:p>
          <a:p>
            <a:pPr algn="just">
              <a:lnSpc>
                <a:spcPct val="80000"/>
              </a:lnSpc>
            </a:pPr>
            <a:r>
              <a:rPr lang="ru-RU" altLang="ru-RU" sz="1500" b="1" dirty="0" smtClean="0">
                <a:solidFill>
                  <a:schemeClr val="accent2">
                    <a:lumMod val="50000"/>
                  </a:schemeClr>
                </a:solidFill>
              </a:rPr>
              <a:t>70. Для решения задач национальной безопасности в области науки, технологий и образования необходимы: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повышение роли школы в воспитании молодежи как ответственных граждан России на основе традиционных российских духовно-нравственных и культурно-исторических ценностей…;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500" b="1" dirty="0" smtClean="0">
                <a:solidFill>
                  <a:srgbClr val="FF0000"/>
                </a:solidFill>
              </a:rPr>
              <a:t>повышение качества преподавания русского языка, литературы, отечественной истории, основ светской этики, традиционных религий</a:t>
            </a:r>
          </a:p>
          <a:p>
            <a:pPr algn="just">
              <a:lnSpc>
                <a:spcPct val="80000"/>
              </a:lnSpc>
            </a:pPr>
            <a:r>
              <a:rPr lang="ru-RU" altLang="ru-RU" sz="1500" b="1" dirty="0" smtClean="0"/>
              <a:t>76. Стратегическими целями обеспечения национальной безопасности в области культуры являются: сохранение и приумножение традиционных российских духовно-нравственных ценностей как основы российского общества..</a:t>
            </a:r>
            <a:r>
              <a:rPr lang="ru-RU" altLang="ru-RU" sz="1500" dirty="0" smtClean="0"/>
              <a:t> </a:t>
            </a:r>
            <a:endParaRPr lang="ru-RU" altLang="ru-RU" sz="1500" b="1" dirty="0" smtClean="0"/>
          </a:p>
          <a:p>
            <a:pPr algn="just">
              <a:lnSpc>
                <a:spcPct val="80000"/>
              </a:lnSpc>
            </a:pPr>
            <a:r>
              <a:rPr lang="ru-RU" altLang="ru-RU" sz="1500" b="1" dirty="0" smtClean="0"/>
              <a:t>78. К традиционным российским духовно-нравственным ценностям относятся приоритет духовного над материальным, защита человеческой жизни, прав и свобод человека, семья, созидательный труд, служение Отечеству, нормы морали и нравственности, гуманизм, милосердие, справедливость, взаимопомощь, коллективизм, историческое единство народов России, преемственность истории нашей Родины.</a:t>
            </a:r>
          </a:p>
          <a:p>
            <a:pPr algn="just">
              <a:lnSpc>
                <a:spcPct val="80000"/>
              </a:lnSpc>
            </a:pPr>
            <a:r>
              <a:rPr lang="ru-RU" altLang="ru-RU" sz="1500" b="1" dirty="0" smtClean="0"/>
              <a:t>79. Угрозами национальной безопасности в области культуры являются размывание традиционных российских духовно-нравственных ценностей…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Закон РФ «Об Образовании в России» от 29 декабря 2012г. № 273-ФЗ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Статья 2. Основные понятия, используемые в настоящем Федеральном законе</a:t>
            </a:r>
          </a:p>
          <a:p>
            <a:pPr algn="just"/>
            <a:r>
              <a:rPr lang="ru-RU" dirty="0" smtClean="0"/>
              <a:t>1) </a:t>
            </a:r>
            <a:r>
              <a:rPr lang="ru-RU" b="1" u="sng" dirty="0" smtClean="0"/>
              <a:t>Образование</a:t>
            </a:r>
            <a:r>
              <a:rPr lang="ru-RU" dirty="0" smtClean="0"/>
              <a:t> – </a:t>
            </a:r>
            <a:r>
              <a:rPr lang="ru-RU" b="1" u="sng" dirty="0" smtClean="0"/>
              <a:t>единый целенаправленный процесс воспитания и обучения, являющийся общественно-значимым благом</a:t>
            </a:r>
            <a:r>
              <a:rPr lang="ru-RU" b="1" dirty="0" smtClean="0"/>
              <a:t> </a:t>
            </a:r>
            <a:r>
              <a:rPr lang="ru-RU" dirty="0" smtClean="0"/>
              <a:t>и осуществляемый в интересах человека, семьи, общества и государства, а также </a:t>
            </a:r>
            <a:r>
              <a:rPr lang="ru-RU" b="1" dirty="0" smtClean="0"/>
              <a:t>совокупность</a:t>
            </a:r>
            <a:r>
              <a:rPr lang="ru-RU" dirty="0" smtClean="0"/>
              <a:t> приобретаемых знаний, умений, навыков, </a:t>
            </a:r>
            <a:r>
              <a:rPr lang="ru-RU" b="1" u="sng" dirty="0" smtClean="0"/>
              <a:t>ценностных установок</a:t>
            </a:r>
            <a:r>
              <a:rPr lang="ru-RU" dirty="0" smtClean="0"/>
              <a:t>, опыта деятельности и компетенции определенных объема и сложности </a:t>
            </a:r>
            <a:r>
              <a:rPr lang="ru-RU" b="1" u="sng" dirty="0" smtClean="0"/>
              <a:t>в целях </a:t>
            </a:r>
            <a:r>
              <a:rPr lang="ru-RU" dirty="0" smtClean="0"/>
              <a:t>интеллектуального, </a:t>
            </a:r>
            <a:r>
              <a:rPr lang="ru-RU" b="1" u="sng" dirty="0" smtClean="0"/>
              <a:t>духовно-нравственного</a:t>
            </a:r>
            <a:r>
              <a:rPr lang="ru-RU" dirty="0" smtClean="0"/>
              <a:t>, творческого, физического и (или) профессионального </a:t>
            </a:r>
            <a:r>
              <a:rPr lang="ru-RU" b="1" u="sng" dirty="0" smtClean="0"/>
              <a:t>развити</a:t>
            </a:r>
            <a:r>
              <a:rPr lang="ru-RU" b="1" dirty="0" smtClean="0"/>
              <a:t>я человека</a:t>
            </a:r>
            <a:r>
              <a:rPr lang="ru-RU" dirty="0" smtClean="0"/>
              <a:t>, удовлетворения его образовательных потребностей и интересов;</a:t>
            </a:r>
          </a:p>
          <a:p>
            <a:pPr algn="just"/>
            <a:r>
              <a:rPr lang="ru-RU" dirty="0" smtClean="0"/>
              <a:t>2) </a:t>
            </a:r>
            <a:r>
              <a:rPr lang="ru-RU" b="1" u="sng" dirty="0" smtClean="0"/>
              <a:t>воспитание</a:t>
            </a:r>
            <a:r>
              <a:rPr lang="ru-RU" dirty="0" smtClean="0"/>
              <a:t> – деятельность, направленная на развитие личности, создание условий для самоопределения и социализации обучающегося на основе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, </a:t>
            </a:r>
            <a:r>
              <a:rPr lang="ru-RU" b="1" dirty="0" smtClean="0"/>
              <a:t>духовно-нравственных ценностей </a:t>
            </a:r>
            <a:r>
              <a:rPr lang="ru-RU" dirty="0" smtClean="0"/>
              <a:t>и принятых в обществе правил и норм поведения в интересах человека, семьи, общества и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9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251521" y="285750"/>
            <a:ext cx="7992888" cy="1071563"/>
          </a:xfrm>
        </p:spPr>
        <p:txBody>
          <a:bodyPr lIns="91440" rIns="91440" bIns="45720"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	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323529" y="1268412"/>
            <a:ext cx="7776864" cy="511291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воспитание - </a:t>
            </a:r>
            <a:r>
              <a:rPr lang="ru-RU" sz="2000" b="1" dirty="0" smtClean="0"/>
              <a:t>это педагогически организованный процесс формирования у школьников базовых национальных ценностей, имеющих иерархическую структуру и сложную организацию. Носителями этих ценностей является многонациональный народ Российской Федерации, государство, семья, культурно-территориальные сообщества, традиционные российские религиозные объединения, мировое сообщество</a:t>
            </a:r>
            <a:r>
              <a:rPr lang="ru-RU" sz="20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развитие</a:t>
            </a:r>
            <a:r>
              <a:rPr lang="ru-RU" sz="2000" b="1" dirty="0" smtClean="0"/>
              <a:t> – это формирование умений на основе этих ценностей выстраивать отношения к себе, другим людям, обществу, государству, Отечеству, миру в целом.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В процессе обучения</a:t>
            </a:r>
            <a:r>
              <a:rPr lang="ru-RU" sz="2000" b="1" dirty="0" smtClean="0"/>
              <a:t> формируются знания о ценностях российского народа, его духовных, культурных традиций</a:t>
            </a:r>
          </a:p>
        </p:txBody>
      </p:sp>
    </p:spTree>
    <p:extLst>
      <p:ext uri="{BB962C8B-B14F-4D97-AF65-F5344CB8AC3E}">
        <p14:creationId xmlns:p14="http://schemas.microsoft.com/office/powerpoint/2010/main" val="18758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66975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«Концепция духовно-нравственного развития и воспитания личности гражданина России»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/>
              <a:t>	</a:t>
            </a:r>
            <a:r>
              <a:rPr lang="ru-RU" i="1" u="sng" dirty="0" smtClean="0"/>
              <a:t>Концепция определяет</a:t>
            </a:r>
            <a:r>
              <a:rPr lang="ru-RU" i="1" dirty="0" smtClean="0"/>
              <a:t>:</a:t>
            </a:r>
            <a:endParaRPr lang="ru-RU" dirty="0" smtClean="0"/>
          </a:p>
          <a:p>
            <a:pPr algn="just"/>
            <a:r>
              <a:rPr lang="ru-RU" i="1" dirty="0" smtClean="0"/>
              <a:t>характер современного национального воспитательного идеала; </a:t>
            </a:r>
            <a:endParaRPr lang="ru-RU" dirty="0" smtClean="0"/>
          </a:p>
          <a:p>
            <a:pPr algn="just"/>
            <a:r>
              <a:rPr lang="ru-RU" i="1" dirty="0" smtClean="0"/>
              <a:t>цели и задачи духовно-нравственного развития и воспитания детей и молодежи; </a:t>
            </a:r>
            <a:endParaRPr lang="ru-RU" dirty="0" smtClean="0"/>
          </a:p>
          <a:p>
            <a:pPr algn="just"/>
            <a:r>
              <a:rPr lang="ru-RU" i="1" dirty="0" smtClean="0"/>
              <a:t>систему базовых национальных ценностей, на основе которых возможна духовно-нравственная консолидация многонационального народа Российской Федерации;</a:t>
            </a:r>
            <a:endParaRPr lang="ru-RU" dirty="0" smtClean="0"/>
          </a:p>
          <a:p>
            <a:pPr algn="just"/>
            <a:r>
              <a:rPr lang="ru-RU" i="1" dirty="0" smtClean="0"/>
              <a:t>основные социально-педагогические условия и принципы духовно-нравственного развития и воспитания обучающихся».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8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Базовые национальные ценности: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7704856" cy="554461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b="1" dirty="0">
                <a:solidFill>
                  <a:srgbClr val="C00000"/>
                </a:solidFill>
              </a:rPr>
              <a:t>П</a:t>
            </a:r>
            <a:r>
              <a:rPr lang="ru-RU" sz="6400" b="1" dirty="0" smtClean="0">
                <a:solidFill>
                  <a:srgbClr val="C00000"/>
                </a:solidFill>
              </a:rPr>
              <a:t>атриотизм</a:t>
            </a:r>
            <a:r>
              <a:rPr lang="ru-RU" sz="6400" b="1" dirty="0" smtClean="0"/>
              <a:t> – любовь к России, к своему народу, к своей малой Родине, служение Отечеству;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С</a:t>
            </a:r>
            <a:r>
              <a:rPr lang="ru-RU" sz="6400" b="1" dirty="0" smtClean="0">
                <a:solidFill>
                  <a:srgbClr val="C00000"/>
                </a:solidFill>
              </a:rPr>
              <a:t>оциальная солидарность </a:t>
            </a:r>
            <a:r>
              <a:rPr lang="ru-RU" sz="6400" b="1" dirty="0" smtClean="0"/>
              <a:t>– свобода личная и национальная, доверие к людям, институтам государства и гражданского общества, справедливость, милосердие, честь, достоинство;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Г</a:t>
            </a:r>
            <a:r>
              <a:rPr lang="ru-RU" sz="6400" b="1" dirty="0" smtClean="0">
                <a:solidFill>
                  <a:srgbClr val="C00000"/>
                </a:solidFill>
              </a:rPr>
              <a:t>ражданственность </a:t>
            </a:r>
            <a:r>
              <a:rPr lang="ru-RU" sz="6400" b="1" dirty="0" smtClean="0"/>
              <a:t>– служение Отечеству, правовое государство, гражданское общество, закон и правопорядок, поликультурный мир, свобода совести и вероисповедания;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Семья </a:t>
            </a:r>
            <a:r>
              <a:rPr lang="ru-RU" sz="6400" b="1" dirty="0" smtClean="0"/>
              <a:t>– любовь и верность, здоровье, достаток, уважение к родителям, забота о старших и младших, забота о продолжении рода;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Т</a:t>
            </a:r>
            <a:r>
              <a:rPr lang="ru-RU" sz="6400" b="1" dirty="0" smtClean="0">
                <a:solidFill>
                  <a:srgbClr val="C00000"/>
                </a:solidFill>
              </a:rPr>
              <a:t>руд и творчество </a:t>
            </a:r>
            <a:r>
              <a:rPr lang="ru-RU" sz="6400" b="1" dirty="0" smtClean="0"/>
              <a:t>– уважение к труду, творчество и созидание, целеустремлённость и настойчивость;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Н</a:t>
            </a:r>
            <a:r>
              <a:rPr lang="ru-RU" sz="6400" b="1" dirty="0" smtClean="0">
                <a:solidFill>
                  <a:srgbClr val="C00000"/>
                </a:solidFill>
              </a:rPr>
              <a:t>аука </a:t>
            </a:r>
            <a:r>
              <a:rPr lang="ru-RU" sz="6400" b="1" dirty="0" smtClean="0"/>
              <a:t>– ценность знания, стремление к истине, научная картина мира;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Традиционные российские религии </a:t>
            </a:r>
            <a:r>
              <a:rPr lang="ru-RU" sz="6400" b="1" dirty="0" smtClean="0"/>
              <a:t>– представления о вере, духовности, религиозной жизни человека, ценности религиозного мировоззрения, толерантности, формируемые на основе межконфессионального диалога; 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И</a:t>
            </a:r>
            <a:r>
              <a:rPr lang="ru-RU" sz="6400" b="1" dirty="0" smtClean="0">
                <a:solidFill>
                  <a:srgbClr val="C00000"/>
                </a:solidFill>
              </a:rPr>
              <a:t>скусство и литература </a:t>
            </a:r>
            <a:r>
              <a:rPr lang="ru-RU" sz="6400" b="1" dirty="0" smtClean="0"/>
              <a:t>– красота, гармония, духовный мир человека, нравственный выбор, смысл жизни, эстетическое развитие, этическое развитие;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 Природа </a:t>
            </a:r>
            <a:r>
              <a:rPr lang="ru-RU" sz="6400" b="1" dirty="0" smtClean="0"/>
              <a:t>– эволюция, родная земля, заповедная природа, планета Земля, экологическое сознание;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Ч</a:t>
            </a:r>
            <a:r>
              <a:rPr lang="ru-RU" sz="6400" b="1" dirty="0" smtClean="0">
                <a:solidFill>
                  <a:srgbClr val="C00000"/>
                </a:solidFill>
              </a:rPr>
              <a:t>еловечество </a:t>
            </a:r>
            <a:r>
              <a:rPr lang="ru-RU" sz="6400" b="1" dirty="0" smtClean="0"/>
              <a:t>– мир во всем мире, многообразие культур и народов, прогресс человечества, международное сотрудничество.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2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Предметная область </a:t>
            </a:r>
            <a:br>
              <a:rPr lang="ru-RU" sz="3200" b="1" dirty="0" smtClean="0"/>
            </a:br>
            <a:r>
              <a:rPr lang="ru-RU" sz="3200" b="1" dirty="0" smtClean="0"/>
              <a:t>«Основы духовно-нравственной культуры народов России»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400" dirty="0" smtClean="0"/>
              <a:t>Рекомендации </a:t>
            </a:r>
            <a:r>
              <a:rPr lang="ru-RU" sz="2400" i="1" dirty="0" smtClean="0"/>
              <a:t>Министерства образования и науки России </a:t>
            </a:r>
            <a:r>
              <a:rPr lang="ru-RU" sz="2400" dirty="0" smtClean="0"/>
              <a:t>«Об изучении предметных областей «Основы религиозных культур и светской этики» и «Основы духовно-нравственной культуры народов России» </a:t>
            </a:r>
            <a:r>
              <a:rPr lang="ru-RU" sz="2400" b="1" dirty="0" smtClean="0"/>
              <a:t>от 25.05.2015 № 08-761.</a:t>
            </a:r>
          </a:p>
          <a:p>
            <a:pPr algn="just"/>
            <a:r>
              <a:rPr lang="ru-RU" sz="2400" dirty="0"/>
              <a:t>И</a:t>
            </a:r>
            <a:r>
              <a:rPr lang="ru-RU" sz="2400" dirty="0" smtClean="0"/>
              <a:t>нструктивно-методическое письмо </a:t>
            </a:r>
            <a:r>
              <a:rPr lang="ru-RU" sz="2400" i="1" dirty="0" smtClean="0"/>
              <a:t>департамента образования и науки Костромской области </a:t>
            </a:r>
            <a:r>
              <a:rPr lang="ru-RU" sz="2400" dirty="0" smtClean="0"/>
              <a:t>« </a:t>
            </a:r>
            <a:r>
              <a:rPr lang="ru-RU" sz="2400" dirty="0"/>
              <a:t>О</a:t>
            </a:r>
            <a:r>
              <a:rPr lang="ru-RU" sz="2400" dirty="0" smtClean="0"/>
              <a:t> </a:t>
            </a:r>
            <a:r>
              <a:rPr lang="ru-RU" sz="2400" dirty="0"/>
              <a:t>преподавании предметной области «Основы духовно-нравственной культуры народов России в образовательных организациях Костромской области, реализующих основные общеобразовательные программы основного общего образования в </a:t>
            </a:r>
            <a:r>
              <a:rPr lang="ru-RU" sz="2400" dirty="0" smtClean="0"/>
              <a:t>2017-2018 </a:t>
            </a:r>
            <a:r>
              <a:rPr lang="ru-RU" sz="2400" dirty="0"/>
              <a:t>учебном году</a:t>
            </a:r>
            <a:r>
              <a:rPr lang="ru-RU" sz="2400" dirty="0" smtClean="0"/>
              <a:t>»</a:t>
            </a:r>
            <a:endParaRPr lang="ru-RU" sz="2400" b="1" dirty="0"/>
          </a:p>
          <a:p>
            <a:pPr algn="just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4274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F232588620CAD4AA4C416B6310AAAB8" ma:contentTypeVersion="1" ma:contentTypeDescription="Создание документа." ma:contentTypeScope="" ma:versionID="2ac91cdbb66ff168c5d659169314b383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03BA7A-DF64-4C9D-B002-5EBBE2B996FA}"/>
</file>

<file path=customXml/itemProps2.xml><?xml version="1.0" encoding="utf-8"?>
<ds:datastoreItem xmlns:ds="http://schemas.openxmlformats.org/officeDocument/2006/customXml" ds:itemID="{914939A4-6627-4C9A-A26E-6C52FDE7F8E1}"/>
</file>

<file path=customXml/itemProps3.xml><?xml version="1.0" encoding="utf-8"?>
<ds:datastoreItem xmlns:ds="http://schemas.openxmlformats.org/officeDocument/2006/customXml" ds:itemID="{39FD262A-ED8F-46B9-9E9B-A4DC79405A84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560</TotalTime>
  <Words>1943</Words>
  <Application>Microsoft Office PowerPoint</Application>
  <PresentationFormat>Экран (4:3)</PresentationFormat>
  <Paragraphs>135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Wingdings 2</vt:lpstr>
      <vt:lpstr>Wingdings 3</vt:lpstr>
      <vt:lpstr>Грань</vt:lpstr>
      <vt:lpstr>Актуальные вопросы преподавания предметной области  «Основы духовно-нравственной культуры народов России» и учебного курса «Истоки»  в условиях введения ФГОС  в 2017-2018 учебном году</vt:lpstr>
      <vt:lpstr>Нормативно-правовая база по духовно-нравственному образованию</vt:lpstr>
      <vt:lpstr>СТРАТЕГИЯ РАЗВИТИЯ ВОСПИТАНИЯ В РОССИЙСКОЙ ФЕДЕРАЦИИ НА ПЕРИОД ДО 2025 ГОДА Утверждена Распоряжением Правительства Российской Федерации от 29.05.2015 N 996-р</vt:lpstr>
      <vt:lpstr>СТРАТЕГИЯ НАЦИОНАЛЬНОЙ БЕЗОПАСНОСТИ РОССИЙСКОЙ ФЕДЕРАЦИИ Утверждена Указом Президента Российской Федерации от 31 декабря 2015 г. N 683</vt:lpstr>
      <vt:lpstr>Закон РФ «Об Образовании в России» от 29 декабря 2012г. № 273-ФЗ </vt:lpstr>
      <vt:lpstr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  </vt:lpstr>
      <vt:lpstr>«Концепция духовно-нравственного развития и воспитания личности гражданина России»</vt:lpstr>
      <vt:lpstr>Базовые национальные ценности:</vt:lpstr>
      <vt:lpstr>Предметная область  «Основы духовно-нравственной культуры народов России»</vt:lpstr>
      <vt:lpstr>Предметная область  «Основы духовно-нравственной культуры народов России»</vt:lpstr>
      <vt:lpstr>Предметная область  «Основы духовно-нравственной культуры народов России»   </vt:lpstr>
      <vt:lpstr>Предметная область  «Основы духовно-нравственной культуры народов России» </vt:lpstr>
      <vt:lpstr>Предметная область  «Основы духовно-нравственной культуры народов России» </vt:lpstr>
      <vt:lpstr>Основы духовно-нравственной  культуры народов России (ФГОС ООО, рекомендации Минобрнауки РФ от 25.05.2015, №08-761) </vt:lpstr>
      <vt:lpstr>Рекомендации Минобрнауки РФ от 25.05.2015, №08-761 по изучению предметной области ОДНКНР </vt:lpstr>
      <vt:lpstr>Предметная область  «Основы духовно-нравственной культуры народов России»</vt:lpstr>
      <vt:lpstr>Предметная область  «Основы духовно-нравственной культуры народов России»</vt:lpstr>
      <vt:lpstr>Учебный курс «Истоки» как основа предметной области ОДНКНР </vt:lpstr>
      <vt:lpstr>Воспитательные  духовно-нравственные приоритеты программы «ИСТОКИ»</vt:lpstr>
      <vt:lpstr>Учебный курс «Истоки»в начальной школе</vt:lpstr>
      <vt:lpstr>Основная школа</vt:lpstr>
      <vt:lpstr>Основная школа «Истоки»</vt:lpstr>
      <vt:lpstr>Истоки» -10, 11 классы</vt:lpstr>
      <vt:lpstr>Третий уровень</vt:lpstr>
      <vt:lpstr>Предметная область ОДНКНР Курс ОРКСЭ и курс «Истоки»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Приоритетные направления современной государственной политики в области духовно-нравственного образования</dc:title>
  <dc:creator>Пользователь</dc:creator>
  <cp:lastModifiedBy>USER</cp:lastModifiedBy>
  <cp:revision>75</cp:revision>
  <dcterms:created xsi:type="dcterms:W3CDTF">2013-04-13T12:30:17Z</dcterms:created>
  <dcterms:modified xsi:type="dcterms:W3CDTF">2017-08-01T11:07:47Z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0x0101003F232588620CAD4AA4C416B6310AAAB8</vt:lpwstr>
  </property>
</Properties>
</file>