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1.xml" ContentType="application/vnd.openxmlformats-officedocument.presentationml.slide+xml"/>
  <Override PartName="/ppt/slides/slide1.xml" ContentType="application/vnd.openxmlformats-officedocument.presentationml.slide+xml"/>
  <Override PartName="/ppt/slides/slide52.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28.xml" ContentType="application/vnd.openxmlformats-officedocument.presentationml.slide+xml"/>
  <Override PartName="/ppt/slides/slide45.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41.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7.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diagrams/quickStyle3.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quickStyle2.xml" ContentType="application/vnd.openxmlformats-officedocument.drawingml.diagramStyle+xml"/>
  <Override PartName="/ppt/diagrams/layout2.xml" ContentType="application/vnd.openxmlformats-officedocument.drawingml.diagramLayout+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drawing3.xml" ContentType="application/vnd.ms-office.drawingml.diagramDrawing+xml"/>
  <Override PartName="/ppt/diagrams/colors3.xml" ContentType="application/vnd.openxmlformats-officedocument.drawingml.diagramColors+xml"/>
  <Override PartName="/ppt/diagrams/layout3.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8" r:id="rId1"/>
  </p:sldMasterIdLst>
  <p:notesMasterIdLst>
    <p:notesMasterId r:id="rId59"/>
  </p:notesMasterIdLst>
  <p:sldIdLst>
    <p:sldId id="453" r:id="rId2"/>
    <p:sldId id="437" r:id="rId3"/>
    <p:sldId id="462" r:id="rId4"/>
    <p:sldId id="468" r:id="rId5"/>
    <p:sldId id="493" r:id="rId6"/>
    <p:sldId id="494" r:id="rId7"/>
    <p:sldId id="465" r:id="rId8"/>
    <p:sldId id="495" r:id="rId9"/>
    <p:sldId id="439" r:id="rId10"/>
    <p:sldId id="463" r:id="rId11"/>
    <p:sldId id="496" r:id="rId12"/>
    <p:sldId id="455" r:id="rId13"/>
    <p:sldId id="459" r:id="rId14"/>
    <p:sldId id="460" r:id="rId15"/>
    <p:sldId id="464" r:id="rId16"/>
    <p:sldId id="466" r:id="rId17"/>
    <p:sldId id="445" r:id="rId18"/>
    <p:sldId id="446" r:id="rId19"/>
    <p:sldId id="508" r:id="rId20"/>
    <p:sldId id="503" r:id="rId21"/>
    <p:sldId id="504" r:id="rId22"/>
    <p:sldId id="505" r:id="rId23"/>
    <p:sldId id="506" r:id="rId24"/>
    <p:sldId id="509" r:id="rId25"/>
    <p:sldId id="474" r:id="rId26"/>
    <p:sldId id="513" r:id="rId27"/>
    <p:sldId id="514" r:id="rId28"/>
    <p:sldId id="351" r:id="rId29"/>
    <p:sldId id="516" r:id="rId30"/>
    <p:sldId id="353" r:id="rId31"/>
    <p:sldId id="517" r:id="rId32"/>
    <p:sldId id="518" r:id="rId33"/>
    <p:sldId id="519" r:id="rId34"/>
    <p:sldId id="520" r:id="rId35"/>
    <p:sldId id="521" r:id="rId36"/>
    <p:sldId id="522" r:id="rId37"/>
    <p:sldId id="527" r:id="rId38"/>
    <p:sldId id="523" r:id="rId39"/>
    <p:sldId id="529" r:id="rId40"/>
    <p:sldId id="524" r:id="rId41"/>
    <p:sldId id="525" r:id="rId42"/>
    <p:sldId id="526" r:id="rId43"/>
    <p:sldId id="502" r:id="rId44"/>
    <p:sldId id="534" r:id="rId45"/>
    <p:sldId id="535" r:id="rId46"/>
    <p:sldId id="515" r:id="rId47"/>
    <p:sldId id="429" r:id="rId48"/>
    <p:sldId id="273" r:id="rId49"/>
    <p:sldId id="259" r:id="rId50"/>
    <p:sldId id="274" r:id="rId51"/>
    <p:sldId id="263" r:id="rId52"/>
    <p:sldId id="480" r:id="rId53"/>
    <p:sldId id="481" r:id="rId54"/>
    <p:sldId id="267" r:id="rId55"/>
    <p:sldId id="266" r:id="rId56"/>
    <p:sldId id="436" r:id="rId57"/>
    <p:sldId id="451" r:id="rId58"/>
  </p:sldIdLst>
  <p:sldSz cx="9144000" cy="6858000" type="screen4x3"/>
  <p:notesSz cx="6797675" cy="9926638"/>
  <p:embeddedFontLst>
    <p:embeddedFont>
      <p:font typeface="MS Mincho" pitchFamily="49" charset="-128"/>
      <p:regular r:id="rId60"/>
    </p:embeddedFont>
    <p:embeddedFont>
      <p:font typeface="Monotype Corsiva" pitchFamily="66" charset="0"/>
      <p:italic r:id="rId61"/>
    </p:embeddedFont>
    <p:embeddedFont>
      <p:font typeface="Wingdings 2" pitchFamily="18" charset="2"/>
      <p:regular r:id="rId62"/>
    </p:embeddedFont>
    <p:embeddedFont>
      <p:font typeface="Calibri" pitchFamily="34" charset="0"/>
      <p:regular r:id="rId63"/>
      <p:bold r:id="rId64"/>
      <p:italic r:id="rId65"/>
      <p:boldItalic r:id="rId66"/>
    </p:embeddedFont>
    <p:embeddedFont>
      <p:font typeface="Open Sans" charset="0"/>
      <p:regular r:id="rId67"/>
      <p:bold r:id="rId68"/>
      <p:italic r:id="rId69"/>
      <p:boldItalic r:id="rId70"/>
    </p:embeddedFont>
    <p:embeddedFont>
      <p:font typeface="Akrobat" charset="-52"/>
      <p:regular r:id="rId71"/>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B69"/>
    <a:srgbClr val="4472C4"/>
    <a:srgbClr val="162746"/>
    <a:srgbClr val="009900"/>
    <a:srgbClr val="F2F2F2"/>
    <a:srgbClr val="DDDDDD"/>
    <a:srgbClr val="CBCBCB"/>
    <a:srgbClr val="8CA1C6"/>
    <a:srgbClr val="9FB7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varScale="1">
        <p:scale>
          <a:sx n="107" d="100"/>
          <a:sy n="107" d="100"/>
        </p:scale>
        <p:origin x="-1638" y="-84"/>
      </p:cViewPr>
      <p:guideLst>
        <p:guide orient="horz" pos="2160"/>
        <p:guide pos="2880"/>
      </p:guideLst>
    </p:cSldViewPr>
  </p:slideViewPr>
  <p:notesTextViewPr>
    <p:cViewPr>
      <p:scale>
        <a:sx n="1" d="1"/>
        <a:sy n="1" d="1"/>
      </p:scale>
      <p:origin x="0" y="0"/>
    </p:cViewPr>
  </p:notesTextViewPr>
  <p:sorterViewPr>
    <p:cViewPr>
      <p:scale>
        <a:sx n="100" d="100"/>
        <a:sy n="100" d="100"/>
      </p:scale>
      <p:origin x="0" y="-58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 Id="rId5" Type="http://schemas.openxmlformats.org/officeDocument/2006/relationships/image" Target="../media/image19.JPG"/><Relationship Id="rId4" Type="http://schemas.openxmlformats.org/officeDocument/2006/relationships/image" Target="../media/image1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 Id="rId5" Type="http://schemas.openxmlformats.org/officeDocument/2006/relationships/image" Target="../media/image19.JPG"/><Relationship Id="rId4"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785BC4-D619-45F0-8853-E1D60A3B89D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ru-RU"/>
        </a:p>
      </dgm:t>
    </dgm:pt>
    <dgm:pt modelId="{471AE136-4A16-48A7-852D-83E63A7636E1}">
      <dgm:prSet phldrT="[Текст]"/>
      <dgm:spPr>
        <a:solidFill>
          <a:schemeClr val="accent2"/>
        </a:solidFill>
      </dgm:spPr>
      <dgm:t>
        <a:bodyPr/>
        <a:lstStyle/>
        <a:p>
          <a:r>
            <a:rPr lang="ru-RU" dirty="0">
              <a:solidFill>
                <a:schemeClr val="tx1"/>
              </a:solidFill>
            </a:rPr>
            <a:t>ТРИЗ-педагогика</a:t>
          </a:r>
        </a:p>
      </dgm:t>
    </dgm:pt>
    <dgm:pt modelId="{5090A50E-C3B8-4AA4-981D-1B271E9F1858}" type="parTrans" cxnId="{296EB24E-C3C1-4771-AC36-C53001A2584F}">
      <dgm:prSet/>
      <dgm:spPr/>
      <dgm:t>
        <a:bodyPr/>
        <a:lstStyle/>
        <a:p>
          <a:endParaRPr lang="ru-RU"/>
        </a:p>
      </dgm:t>
    </dgm:pt>
    <dgm:pt modelId="{AD7CAEA2-CBC4-42A2-9D32-041E709CF664}" type="sibTrans" cxnId="{296EB24E-C3C1-4771-AC36-C53001A2584F}">
      <dgm:prSet/>
      <dgm:spPr/>
      <dgm:t>
        <a:bodyPr/>
        <a:lstStyle/>
        <a:p>
          <a:endParaRPr lang="ru-RU"/>
        </a:p>
      </dgm:t>
    </dgm:pt>
    <dgm:pt modelId="{CA04C9E6-A533-4435-90A0-AFDAC0ED1CDF}">
      <dgm:prSet phldrT="[Текст]"/>
      <dgm:spPr/>
      <dgm:t>
        <a:bodyPr/>
        <a:lstStyle/>
        <a:p>
          <a:r>
            <a:rPr lang="ru-RU" dirty="0">
              <a:solidFill>
                <a:schemeClr val="tx1"/>
              </a:solidFill>
            </a:rPr>
            <a:t>Опыт творчества</a:t>
          </a:r>
        </a:p>
      </dgm:t>
    </dgm:pt>
    <dgm:pt modelId="{76B2D7E4-A8AF-4213-9F65-3CFC7F5F4B23}" type="parTrans" cxnId="{9E4CC5EB-FB64-4CC5-A005-25452E8F8E0F}">
      <dgm:prSet/>
      <dgm:spPr/>
      <dgm:t>
        <a:bodyPr/>
        <a:lstStyle/>
        <a:p>
          <a:endParaRPr lang="ru-RU"/>
        </a:p>
      </dgm:t>
    </dgm:pt>
    <dgm:pt modelId="{5A0C3A9A-6549-438F-AC75-DD3576B39A56}" type="sibTrans" cxnId="{9E4CC5EB-FB64-4CC5-A005-25452E8F8E0F}">
      <dgm:prSet/>
      <dgm:spPr/>
      <dgm:t>
        <a:bodyPr/>
        <a:lstStyle/>
        <a:p>
          <a:endParaRPr lang="ru-RU"/>
        </a:p>
      </dgm:t>
    </dgm:pt>
    <dgm:pt modelId="{F9C588D4-971C-4729-B68B-D6A3663BB472}">
      <dgm:prSet phldrT="[Текст]"/>
      <dgm:spPr/>
      <dgm:t>
        <a:bodyPr/>
        <a:lstStyle/>
        <a:p>
          <a:r>
            <a:rPr lang="ru-RU" dirty="0">
              <a:solidFill>
                <a:schemeClr val="tx1"/>
              </a:solidFill>
            </a:rPr>
            <a:t>Инструменты творчества</a:t>
          </a:r>
        </a:p>
      </dgm:t>
    </dgm:pt>
    <dgm:pt modelId="{3D508F2A-DFFB-463E-8541-43D089E09466}" type="parTrans" cxnId="{02F9EA6C-333E-49E7-8FFB-348B319EFD7B}">
      <dgm:prSet/>
      <dgm:spPr/>
      <dgm:t>
        <a:bodyPr/>
        <a:lstStyle/>
        <a:p>
          <a:endParaRPr lang="ru-RU"/>
        </a:p>
      </dgm:t>
    </dgm:pt>
    <dgm:pt modelId="{5AF1847D-ECEC-444F-9DC9-6C3718EFA787}" type="sibTrans" cxnId="{02F9EA6C-333E-49E7-8FFB-348B319EFD7B}">
      <dgm:prSet/>
      <dgm:spPr/>
      <dgm:t>
        <a:bodyPr/>
        <a:lstStyle/>
        <a:p>
          <a:endParaRPr lang="ru-RU"/>
        </a:p>
      </dgm:t>
    </dgm:pt>
    <dgm:pt modelId="{0E52005A-C438-49BC-9EDA-BFDAA082BFD3}">
      <dgm:prSet phldrT="[Текст]"/>
      <dgm:spPr/>
      <dgm:t>
        <a:bodyPr/>
        <a:lstStyle/>
        <a:p>
          <a:r>
            <a:rPr lang="ru-RU" dirty="0">
              <a:solidFill>
                <a:schemeClr val="tx1"/>
              </a:solidFill>
            </a:rPr>
            <a:t>Интерес к </a:t>
          </a:r>
        </a:p>
        <a:p>
          <a:r>
            <a:rPr lang="ru-RU" dirty="0">
              <a:solidFill>
                <a:schemeClr val="tx1"/>
              </a:solidFill>
            </a:rPr>
            <a:t>творчеству</a:t>
          </a:r>
        </a:p>
      </dgm:t>
    </dgm:pt>
    <dgm:pt modelId="{720A755C-E4DA-400A-A699-3ADEE9F8E03E}" type="parTrans" cxnId="{43013AEE-80D4-410A-AF59-D9B9ECE2D072}">
      <dgm:prSet/>
      <dgm:spPr/>
      <dgm:t>
        <a:bodyPr/>
        <a:lstStyle/>
        <a:p>
          <a:endParaRPr lang="ru-RU"/>
        </a:p>
      </dgm:t>
    </dgm:pt>
    <dgm:pt modelId="{EEDCEF8B-3726-405F-B7AD-7C9A11338F06}" type="sibTrans" cxnId="{43013AEE-80D4-410A-AF59-D9B9ECE2D072}">
      <dgm:prSet/>
      <dgm:spPr/>
      <dgm:t>
        <a:bodyPr/>
        <a:lstStyle/>
        <a:p>
          <a:endParaRPr lang="ru-RU"/>
        </a:p>
      </dgm:t>
    </dgm:pt>
    <dgm:pt modelId="{02D663CF-0340-411A-AEB7-CA294DEA19F0}" type="pres">
      <dgm:prSet presAssocID="{8D785BC4-D619-45F0-8853-E1D60A3B89D2}" presName="hierChild1" presStyleCnt="0">
        <dgm:presLayoutVars>
          <dgm:orgChart val="1"/>
          <dgm:chPref val="1"/>
          <dgm:dir/>
          <dgm:animOne val="branch"/>
          <dgm:animLvl val="lvl"/>
          <dgm:resizeHandles/>
        </dgm:presLayoutVars>
      </dgm:prSet>
      <dgm:spPr/>
      <dgm:t>
        <a:bodyPr/>
        <a:lstStyle/>
        <a:p>
          <a:endParaRPr lang="ru-RU"/>
        </a:p>
      </dgm:t>
    </dgm:pt>
    <dgm:pt modelId="{9B28684B-64FE-4CF1-A815-4EC87CF39BE1}" type="pres">
      <dgm:prSet presAssocID="{471AE136-4A16-48A7-852D-83E63A7636E1}" presName="hierRoot1" presStyleCnt="0">
        <dgm:presLayoutVars>
          <dgm:hierBranch val="init"/>
        </dgm:presLayoutVars>
      </dgm:prSet>
      <dgm:spPr/>
    </dgm:pt>
    <dgm:pt modelId="{681EC929-E52E-4EE7-8914-288A0B733BC4}" type="pres">
      <dgm:prSet presAssocID="{471AE136-4A16-48A7-852D-83E63A7636E1}" presName="rootComposite1" presStyleCnt="0"/>
      <dgm:spPr/>
    </dgm:pt>
    <dgm:pt modelId="{2AE66FD6-A38B-4766-B93A-014C4E75476B}" type="pres">
      <dgm:prSet presAssocID="{471AE136-4A16-48A7-852D-83E63A7636E1}" presName="rootText1" presStyleLbl="node0" presStyleIdx="0" presStyleCnt="1" custScaleX="222711" custScaleY="48797" custLinFactNeighborX="15390" custLinFactNeighborY="-7912">
        <dgm:presLayoutVars>
          <dgm:chPref val="3"/>
        </dgm:presLayoutVars>
      </dgm:prSet>
      <dgm:spPr/>
      <dgm:t>
        <a:bodyPr/>
        <a:lstStyle/>
        <a:p>
          <a:endParaRPr lang="ru-RU"/>
        </a:p>
      </dgm:t>
    </dgm:pt>
    <dgm:pt modelId="{726607E0-B5A1-415C-A913-350D10727507}" type="pres">
      <dgm:prSet presAssocID="{471AE136-4A16-48A7-852D-83E63A7636E1}" presName="rootConnector1" presStyleLbl="node1" presStyleIdx="0" presStyleCnt="0"/>
      <dgm:spPr/>
      <dgm:t>
        <a:bodyPr/>
        <a:lstStyle/>
        <a:p>
          <a:endParaRPr lang="ru-RU"/>
        </a:p>
      </dgm:t>
    </dgm:pt>
    <dgm:pt modelId="{0D4D53B4-05D7-4C34-BAF5-F411D3B6B72D}" type="pres">
      <dgm:prSet presAssocID="{471AE136-4A16-48A7-852D-83E63A7636E1}" presName="hierChild2" presStyleCnt="0"/>
      <dgm:spPr/>
    </dgm:pt>
    <dgm:pt modelId="{1506724C-843F-47C2-A81E-D25726697F6A}" type="pres">
      <dgm:prSet presAssocID="{76B2D7E4-A8AF-4213-9F65-3CFC7F5F4B23}" presName="Name37" presStyleLbl="parChTrans1D2" presStyleIdx="0" presStyleCnt="3"/>
      <dgm:spPr/>
      <dgm:t>
        <a:bodyPr/>
        <a:lstStyle/>
        <a:p>
          <a:endParaRPr lang="ru-RU"/>
        </a:p>
      </dgm:t>
    </dgm:pt>
    <dgm:pt modelId="{BEE38E10-DCBB-4C82-83F7-63790E3A80D7}" type="pres">
      <dgm:prSet presAssocID="{CA04C9E6-A533-4435-90A0-AFDAC0ED1CDF}" presName="hierRoot2" presStyleCnt="0">
        <dgm:presLayoutVars>
          <dgm:hierBranch val="init"/>
        </dgm:presLayoutVars>
      </dgm:prSet>
      <dgm:spPr/>
    </dgm:pt>
    <dgm:pt modelId="{432F1006-020B-4D30-8C6F-BA32CB79532F}" type="pres">
      <dgm:prSet presAssocID="{CA04C9E6-A533-4435-90A0-AFDAC0ED1CDF}" presName="rootComposite" presStyleCnt="0"/>
      <dgm:spPr/>
    </dgm:pt>
    <dgm:pt modelId="{2344DF0D-BDA9-4FF0-9545-9973852B5367}" type="pres">
      <dgm:prSet presAssocID="{CA04C9E6-A533-4435-90A0-AFDAC0ED1CDF}" presName="rootText" presStyleLbl="node2" presStyleIdx="0" presStyleCnt="3" custScaleX="90295">
        <dgm:presLayoutVars>
          <dgm:chPref val="3"/>
        </dgm:presLayoutVars>
      </dgm:prSet>
      <dgm:spPr/>
      <dgm:t>
        <a:bodyPr/>
        <a:lstStyle/>
        <a:p>
          <a:endParaRPr lang="ru-RU"/>
        </a:p>
      </dgm:t>
    </dgm:pt>
    <dgm:pt modelId="{4DDABD37-DA04-49D0-B352-E5DBEE90B67C}" type="pres">
      <dgm:prSet presAssocID="{CA04C9E6-A533-4435-90A0-AFDAC0ED1CDF}" presName="rootConnector" presStyleLbl="node2" presStyleIdx="0" presStyleCnt="3"/>
      <dgm:spPr/>
      <dgm:t>
        <a:bodyPr/>
        <a:lstStyle/>
        <a:p>
          <a:endParaRPr lang="ru-RU"/>
        </a:p>
      </dgm:t>
    </dgm:pt>
    <dgm:pt modelId="{BE52657F-BFD4-4CF8-A217-43A2B5369D81}" type="pres">
      <dgm:prSet presAssocID="{CA04C9E6-A533-4435-90A0-AFDAC0ED1CDF}" presName="hierChild4" presStyleCnt="0"/>
      <dgm:spPr/>
    </dgm:pt>
    <dgm:pt modelId="{8B284317-51A8-4B0A-957C-49D4B57C4E46}" type="pres">
      <dgm:prSet presAssocID="{CA04C9E6-A533-4435-90A0-AFDAC0ED1CDF}" presName="hierChild5" presStyleCnt="0"/>
      <dgm:spPr/>
    </dgm:pt>
    <dgm:pt modelId="{453AE6B8-97EB-4E5B-84AD-8D3996907049}" type="pres">
      <dgm:prSet presAssocID="{3D508F2A-DFFB-463E-8541-43D089E09466}" presName="Name37" presStyleLbl="parChTrans1D2" presStyleIdx="1" presStyleCnt="3"/>
      <dgm:spPr/>
      <dgm:t>
        <a:bodyPr/>
        <a:lstStyle/>
        <a:p>
          <a:endParaRPr lang="ru-RU"/>
        </a:p>
      </dgm:t>
    </dgm:pt>
    <dgm:pt modelId="{6D6161B7-7F16-47DE-A193-D1FC08453546}" type="pres">
      <dgm:prSet presAssocID="{F9C588D4-971C-4729-B68B-D6A3663BB472}" presName="hierRoot2" presStyleCnt="0">
        <dgm:presLayoutVars>
          <dgm:hierBranch val="init"/>
        </dgm:presLayoutVars>
      </dgm:prSet>
      <dgm:spPr/>
    </dgm:pt>
    <dgm:pt modelId="{186FB152-6A3D-46D5-B512-7DAB0A71EA63}" type="pres">
      <dgm:prSet presAssocID="{F9C588D4-971C-4729-B68B-D6A3663BB472}" presName="rootComposite" presStyleCnt="0"/>
      <dgm:spPr/>
    </dgm:pt>
    <dgm:pt modelId="{EEF59B0D-8FC6-4D4B-9D3E-E9C29B838B6B}" type="pres">
      <dgm:prSet presAssocID="{F9C588D4-971C-4729-B68B-D6A3663BB472}" presName="rootText" presStyleLbl="node2" presStyleIdx="1" presStyleCnt="3" custScaleX="102548">
        <dgm:presLayoutVars>
          <dgm:chPref val="3"/>
        </dgm:presLayoutVars>
      </dgm:prSet>
      <dgm:spPr/>
      <dgm:t>
        <a:bodyPr/>
        <a:lstStyle/>
        <a:p>
          <a:endParaRPr lang="ru-RU"/>
        </a:p>
      </dgm:t>
    </dgm:pt>
    <dgm:pt modelId="{1882A6A6-B7AD-4019-AA2C-7C4663B3BC85}" type="pres">
      <dgm:prSet presAssocID="{F9C588D4-971C-4729-B68B-D6A3663BB472}" presName="rootConnector" presStyleLbl="node2" presStyleIdx="1" presStyleCnt="3"/>
      <dgm:spPr/>
      <dgm:t>
        <a:bodyPr/>
        <a:lstStyle/>
        <a:p>
          <a:endParaRPr lang="ru-RU"/>
        </a:p>
      </dgm:t>
    </dgm:pt>
    <dgm:pt modelId="{7C765608-6F41-49A0-871C-99F5360533BF}" type="pres">
      <dgm:prSet presAssocID="{F9C588D4-971C-4729-B68B-D6A3663BB472}" presName="hierChild4" presStyleCnt="0"/>
      <dgm:spPr/>
    </dgm:pt>
    <dgm:pt modelId="{1DD17EA5-B376-420F-B2FD-B931F00AD706}" type="pres">
      <dgm:prSet presAssocID="{F9C588D4-971C-4729-B68B-D6A3663BB472}" presName="hierChild5" presStyleCnt="0"/>
      <dgm:spPr/>
    </dgm:pt>
    <dgm:pt modelId="{21E48226-AECC-4415-A321-19802C1006D8}" type="pres">
      <dgm:prSet presAssocID="{720A755C-E4DA-400A-A699-3ADEE9F8E03E}" presName="Name37" presStyleLbl="parChTrans1D2" presStyleIdx="2" presStyleCnt="3"/>
      <dgm:spPr/>
      <dgm:t>
        <a:bodyPr/>
        <a:lstStyle/>
        <a:p>
          <a:endParaRPr lang="ru-RU"/>
        </a:p>
      </dgm:t>
    </dgm:pt>
    <dgm:pt modelId="{FD9FFA71-AD2B-4EA9-8B80-4ABC791B2F5A}" type="pres">
      <dgm:prSet presAssocID="{0E52005A-C438-49BC-9EDA-BFDAA082BFD3}" presName="hierRoot2" presStyleCnt="0">
        <dgm:presLayoutVars>
          <dgm:hierBranch val="init"/>
        </dgm:presLayoutVars>
      </dgm:prSet>
      <dgm:spPr/>
    </dgm:pt>
    <dgm:pt modelId="{919562C5-23C1-40C4-8379-3992427FAECF}" type="pres">
      <dgm:prSet presAssocID="{0E52005A-C438-49BC-9EDA-BFDAA082BFD3}" presName="rootComposite" presStyleCnt="0"/>
      <dgm:spPr/>
    </dgm:pt>
    <dgm:pt modelId="{9DA1105F-02F8-4105-B24D-2ACA30CB2B09}" type="pres">
      <dgm:prSet presAssocID="{0E52005A-C438-49BC-9EDA-BFDAA082BFD3}" presName="rootText" presStyleLbl="node2" presStyleIdx="2" presStyleCnt="3" custScaleX="92691">
        <dgm:presLayoutVars>
          <dgm:chPref val="3"/>
        </dgm:presLayoutVars>
      </dgm:prSet>
      <dgm:spPr/>
      <dgm:t>
        <a:bodyPr/>
        <a:lstStyle/>
        <a:p>
          <a:endParaRPr lang="ru-RU"/>
        </a:p>
      </dgm:t>
    </dgm:pt>
    <dgm:pt modelId="{975FAD15-F906-497E-9D33-98DF24F96497}" type="pres">
      <dgm:prSet presAssocID="{0E52005A-C438-49BC-9EDA-BFDAA082BFD3}" presName="rootConnector" presStyleLbl="node2" presStyleIdx="2" presStyleCnt="3"/>
      <dgm:spPr/>
      <dgm:t>
        <a:bodyPr/>
        <a:lstStyle/>
        <a:p>
          <a:endParaRPr lang="ru-RU"/>
        </a:p>
      </dgm:t>
    </dgm:pt>
    <dgm:pt modelId="{80944E22-6AE3-4434-BF00-4A356CBCAD30}" type="pres">
      <dgm:prSet presAssocID="{0E52005A-C438-49BC-9EDA-BFDAA082BFD3}" presName="hierChild4" presStyleCnt="0"/>
      <dgm:spPr/>
    </dgm:pt>
    <dgm:pt modelId="{ABA32943-F75A-4B62-8234-5868EBA05540}" type="pres">
      <dgm:prSet presAssocID="{0E52005A-C438-49BC-9EDA-BFDAA082BFD3}" presName="hierChild5" presStyleCnt="0"/>
      <dgm:spPr/>
    </dgm:pt>
    <dgm:pt modelId="{EEE79C22-2935-448A-9922-3560BA93A955}" type="pres">
      <dgm:prSet presAssocID="{471AE136-4A16-48A7-852D-83E63A7636E1}" presName="hierChild3" presStyleCnt="0"/>
      <dgm:spPr/>
    </dgm:pt>
  </dgm:ptLst>
  <dgm:cxnLst>
    <dgm:cxn modelId="{2F678C4C-6CC9-45C7-BEB6-F8A4731A4E48}" type="presOf" srcId="{F9C588D4-971C-4729-B68B-D6A3663BB472}" destId="{EEF59B0D-8FC6-4D4B-9D3E-E9C29B838B6B}" srcOrd="0" destOrd="0" presId="urn:microsoft.com/office/officeart/2005/8/layout/orgChart1"/>
    <dgm:cxn modelId="{692BA40C-6657-4D02-AC83-D9F6BC01D1F1}" type="presOf" srcId="{720A755C-E4DA-400A-A699-3ADEE9F8E03E}" destId="{21E48226-AECC-4415-A321-19802C1006D8}" srcOrd="0" destOrd="0" presId="urn:microsoft.com/office/officeart/2005/8/layout/orgChart1"/>
    <dgm:cxn modelId="{296EB24E-C3C1-4771-AC36-C53001A2584F}" srcId="{8D785BC4-D619-45F0-8853-E1D60A3B89D2}" destId="{471AE136-4A16-48A7-852D-83E63A7636E1}" srcOrd="0" destOrd="0" parTransId="{5090A50E-C3B8-4AA4-981D-1B271E9F1858}" sibTransId="{AD7CAEA2-CBC4-42A2-9D32-041E709CF664}"/>
    <dgm:cxn modelId="{CE8D74FC-57D7-4E5E-ABE0-B2E8EDB1B105}" type="presOf" srcId="{0E52005A-C438-49BC-9EDA-BFDAA082BFD3}" destId="{975FAD15-F906-497E-9D33-98DF24F96497}" srcOrd="1" destOrd="0" presId="urn:microsoft.com/office/officeart/2005/8/layout/orgChart1"/>
    <dgm:cxn modelId="{106C9735-8A04-4A93-A859-FC82DC6D93D1}" type="presOf" srcId="{0E52005A-C438-49BC-9EDA-BFDAA082BFD3}" destId="{9DA1105F-02F8-4105-B24D-2ACA30CB2B09}" srcOrd="0" destOrd="0" presId="urn:microsoft.com/office/officeart/2005/8/layout/orgChart1"/>
    <dgm:cxn modelId="{17877FAB-D9C7-41FA-8703-4FF57495FDB7}" type="presOf" srcId="{471AE136-4A16-48A7-852D-83E63A7636E1}" destId="{2AE66FD6-A38B-4766-B93A-014C4E75476B}" srcOrd="0" destOrd="0" presId="urn:microsoft.com/office/officeart/2005/8/layout/orgChart1"/>
    <dgm:cxn modelId="{5CC13F14-23A6-4775-822C-AECBB1BC1A7B}" type="presOf" srcId="{471AE136-4A16-48A7-852D-83E63A7636E1}" destId="{726607E0-B5A1-415C-A913-350D10727507}" srcOrd="1" destOrd="0" presId="urn:microsoft.com/office/officeart/2005/8/layout/orgChart1"/>
    <dgm:cxn modelId="{02F9EA6C-333E-49E7-8FFB-348B319EFD7B}" srcId="{471AE136-4A16-48A7-852D-83E63A7636E1}" destId="{F9C588D4-971C-4729-B68B-D6A3663BB472}" srcOrd="1" destOrd="0" parTransId="{3D508F2A-DFFB-463E-8541-43D089E09466}" sibTransId="{5AF1847D-ECEC-444F-9DC9-6C3718EFA787}"/>
    <dgm:cxn modelId="{43013AEE-80D4-410A-AF59-D9B9ECE2D072}" srcId="{471AE136-4A16-48A7-852D-83E63A7636E1}" destId="{0E52005A-C438-49BC-9EDA-BFDAA082BFD3}" srcOrd="2" destOrd="0" parTransId="{720A755C-E4DA-400A-A699-3ADEE9F8E03E}" sibTransId="{EEDCEF8B-3726-405F-B7AD-7C9A11338F06}"/>
    <dgm:cxn modelId="{43BF0E28-5792-4F53-93A4-1DF6EC086A9A}" type="presOf" srcId="{F9C588D4-971C-4729-B68B-D6A3663BB472}" destId="{1882A6A6-B7AD-4019-AA2C-7C4663B3BC85}" srcOrd="1" destOrd="0" presId="urn:microsoft.com/office/officeart/2005/8/layout/orgChart1"/>
    <dgm:cxn modelId="{9C9343DB-5113-4277-9303-F5D3AA38FF8E}" type="presOf" srcId="{CA04C9E6-A533-4435-90A0-AFDAC0ED1CDF}" destId="{2344DF0D-BDA9-4FF0-9545-9973852B5367}" srcOrd="0" destOrd="0" presId="urn:microsoft.com/office/officeart/2005/8/layout/orgChart1"/>
    <dgm:cxn modelId="{3F0BBA58-AF4C-4208-A893-E2AB3283A003}" type="presOf" srcId="{CA04C9E6-A533-4435-90A0-AFDAC0ED1CDF}" destId="{4DDABD37-DA04-49D0-B352-E5DBEE90B67C}" srcOrd="1" destOrd="0" presId="urn:microsoft.com/office/officeart/2005/8/layout/orgChart1"/>
    <dgm:cxn modelId="{30226793-4609-481B-B3AF-38FCE87C3D71}" type="presOf" srcId="{76B2D7E4-A8AF-4213-9F65-3CFC7F5F4B23}" destId="{1506724C-843F-47C2-A81E-D25726697F6A}" srcOrd="0" destOrd="0" presId="urn:microsoft.com/office/officeart/2005/8/layout/orgChart1"/>
    <dgm:cxn modelId="{EA482B20-4EFC-40F1-8A6D-82F11A1A7A94}" type="presOf" srcId="{3D508F2A-DFFB-463E-8541-43D089E09466}" destId="{453AE6B8-97EB-4E5B-84AD-8D3996907049}" srcOrd="0" destOrd="0" presId="urn:microsoft.com/office/officeart/2005/8/layout/orgChart1"/>
    <dgm:cxn modelId="{3138480A-8328-4EDB-97CE-0BF3CB90C73A}" type="presOf" srcId="{8D785BC4-D619-45F0-8853-E1D60A3B89D2}" destId="{02D663CF-0340-411A-AEB7-CA294DEA19F0}" srcOrd="0" destOrd="0" presId="urn:microsoft.com/office/officeart/2005/8/layout/orgChart1"/>
    <dgm:cxn modelId="{9E4CC5EB-FB64-4CC5-A005-25452E8F8E0F}" srcId="{471AE136-4A16-48A7-852D-83E63A7636E1}" destId="{CA04C9E6-A533-4435-90A0-AFDAC0ED1CDF}" srcOrd="0" destOrd="0" parTransId="{76B2D7E4-A8AF-4213-9F65-3CFC7F5F4B23}" sibTransId="{5A0C3A9A-6549-438F-AC75-DD3576B39A56}"/>
    <dgm:cxn modelId="{52768C4B-F862-4372-85B1-EE0BCAE9C014}" type="presParOf" srcId="{02D663CF-0340-411A-AEB7-CA294DEA19F0}" destId="{9B28684B-64FE-4CF1-A815-4EC87CF39BE1}" srcOrd="0" destOrd="0" presId="urn:microsoft.com/office/officeart/2005/8/layout/orgChart1"/>
    <dgm:cxn modelId="{85FC9F8A-60F2-4799-9AF6-9699B727EDC5}" type="presParOf" srcId="{9B28684B-64FE-4CF1-A815-4EC87CF39BE1}" destId="{681EC929-E52E-4EE7-8914-288A0B733BC4}" srcOrd="0" destOrd="0" presId="urn:microsoft.com/office/officeart/2005/8/layout/orgChart1"/>
    <dgm:cxn modelId="{8977ACD1-1679-467D-AE01-9D396913B878}" type="presParOf" srcId="{681EC929-E52E-4EE7-8914-288A0B733BC4}" destId="{2AE66FD6-A38B-4766-B93A-014C4E75476B}" srcOrd="0" destOrd="0" presId="urn:microsoft.com/office/officeart/2005/8/layout/orgChart1"/>
    <dgm:cxn modelId="{3C2C0856-FCBF-4AD3-A19E-A115064A35E2}" type="presParOf" srcId="{681EC929-E52E-4EE7-8914-288A0B733BC4}" destId="{726607E0-B5A1-415C-A913-350D10727507}" srcOrd="1" destOrd="0" presId="urn:microsoft.com/office/officeart/2005/8/layout/orgChart1"/>
    <dgm:cxn modelId="{91FD4D10-AAED-45B1-B68A-EE4797AA706C}" type="presParOf" srcId="{9B28684B-64FE-4CF1-A815-4EC87CF39BE1}" destId="{0D4D53B4-05D7-4C34-BAF5-F411D3B6B72D}" srcOrd="1" destOrd="0" presId="urn:microsoft.com/office/officeart/2005/8/layout/orgChart1"/>
    <dgm:cxn modelId="{85EBF7A0-05F9-47AC-8391-9007ED53B544}" type="presParOf" srcId="{0D4D53B4-05D7-4C34-BAF5-F411D3B6B72D}" destId="{1506724C-843F-47C2-A81E-D25726697F6A}" srcOrd="0" destOrd="0" presId="urn:microsoft.com/office/officeart/2005/8/layout/orgChart1"/>
    <dgm:cxn modelId="{2C93B512-8505-4107-9EBC-F6C3718C85C4}" type="presParOf" srcId="{0D4D53B4-05D7-4C34-BAF5-F411D3B6B72D}" destId="{BEE38E10-DCBB-4C82-83F7-63790E3A80D7}" srcOrd="1" destOrd="0" presId="urn:microsoft.com/office/officeart/2005/8/layout/orgChart1"/>
    <dgm:cxn modelId="{1031A38C-ABC4-4F8A-908C-C547DB7E899C}" type="presParOf" srcId="{BEE38E10-DCBB-4C82-83F7-63790E3A80D7}" destId="{432F1006-020B-4D30-8C6F-BA32CB79532F}" srcOrd="0" destOrd="0" presId="urn:microsoft.com/office/officeart/2005/8/layout/orgChart1"/>
    <dgm:cxn modelId="{9FA97E7F-4996-4EEB-A1A5-1F8576228A71}" type="presParOf" srcId="{432F1006-020B-4D30-8C6F-BA32CB79532F}" destId="{2344DF0D-BDA9-4FF0-9545-9973852B5367}" srcOrd="0" destOrd="0" presId="urn:microsoft.com/office/officeart/2005/8/layout/orgChart1"/>
    <dgm:cxn modelId="{A3170779-5B67-4534-A892-A08626A6E47E}" type="presParOf" srcId="{432F1006-020B-4D30-8C6F-BA32CB79532F}" destId="{4DDABD37-DA04-49D0-B352-E5DBEE90B67C}" srcOrd="1" destOrd="0" presId="urn:microsoft.com/office/officeart/2005/8/layout/orgChart1"/>
    <dgm:cxn modelId="{3DF2C17A-BE7C-4FE0-9C30-233FBC2C15E2}" type="presParOf" srcId="{BEE38E10-DCBB-4C82-83F7-63790E3A80D7}" destId="{BE52657F-BFD4-4CF8-A217-43A2B5369D81}" srcOrd="1" destOrd="0" presId="urn:microsoft.com/office/officeart/2005/8/layout/orgChart1"/>
    <dgm:cxn modelId="{D3AB00BC-7BD7-4517-9CC7-AF124C8E2B1C}" type="presParOf" srcId="{BEE38E10-DCBB-4C82-83F7-63790E3A80D7}" destId="{8B284317-51A8-4B0A-957C-49D4B57C4E46}" srcOrd="2" destOrd="0" presId="urn:microsoft.com/office/officeart/2005/8/layout/orgChart1"/>
    <dgm:cxn modelId="{00733AEE-AF38-4841-9F30-ECD613DA5F0F}" type="presParOf" srcId="{0D4D53B4-05D7-4C34-BAF5-F411D3B6B72D}" destId="{453AE6B8-97EB-4E5B-84AD-8D3996907049}" srcOrd="2" destOrd="0" presId="urn:microsoft.com/office/officeart/2005/8/layout/orgChart1"/>
    <dgm:cxn modelId="{914CA93A-8803-4C48-A899-4FD070AE14B2}" type="presParOf" srcId="{0D4D53B4-05D7-4C34-BAF5-F411D3B6B72D}" destId="{6D6161B7-7F16-47DE-A193-D1FC08453546}" srcOrd="3" destOrd="0" presId="urn:microsoft.com/office/officeart/2005/8/layout/orgChart1"/>
    <dgm:cxn modelId="{E2810442-DA33-4710-96A8-0B8BBB489C13}" type="presParOf" srcId="{6D6161B7-7F16-47DE-A193-D1FC08453546}" destId="{186FB152-6A3D-46D5-B512-7DAB0A71EA63}" srcOrd="0" destOrd="0" presId="urn:microsoft.com/office/officeart/2005/8/layout/orgChart1"/>
    <dgm:cxn modelId="{CF98BA34-AB48-4CA7-B371-5F896BD0BD8D}" type="presParOf" srcId="{186FB152-6A3D-46D5-B512-7DAB0A71EA63}" destId="{EEF59B0D-8FC6-4D4B-9D3E-E9C29B838B6B}" srcOrd="0" destOrd="0" presId="urn:microsoft.com/office/officeart/2005/8/layout/orgChart1"/>
    <dgm:cxn modelId="{B5411A3A-BF0F-4741-A055-5AE43A968B22}" type="presParOf" srcId="{186FB152-6A3D-46D5-B512-7DAB0A71EA63}" destId="{1882A6A6-B7AD-4019-AA2C-7C4663B3BC85}" srcOrd="1" destOrd="0" presId="urn:microsoft.com/office/officeart/2005/8/layout/orgChart1"/>
    <dgm:cxn modelId="{D6CCF944-BC0C-4412-8395-8DC2314E808A}" type="presParOf" srcId="{6D6161B7-7F16-47DE-A193-D1FC08453546}" destId="{7C765608-6F41-49A0-871C-99F5360533BF}" srcOrd="1" destOrd="0" presId="urn:microsoft.com/office/officeart/2005/8/layout/orgChart1"/>
    <dgm:cxn modelId="{EB5CBB65-2EE1-4E4F-BF7B-4B7D561C5849}" type="presParOf" srcId="{6D6161B7-7F16-47DE-A193-D1FC08453546}" destId="{1DD17EA5-B376-420F-B2FD-B931F00AD706}" srcOrd="2" destOrd="0" presId="urn:microsoft.com/office/officeart/2005/8/layout/orgChart1"/>
    <dgm:cxn modelId="{CE44EDB9-F26B-436A-9DBF-DBF710ACDB65}" type="presParOf" srcId="{0D4D53B4-05D7-4C34-BAF5-F411D3B6B72D}" destId="{21E48226-AECC-4415-A321-19802C1006D8}" srcOrd="4" destOrd="0" presId="urn:microsoft.com/office/officeart/2005/8/layout/orgChart1"/>
    <dgm:cxn modelId="{11CBAA2F-454D-47C0-B24F-F86DDD9769AC}" type="presParOf" srcId="{0D4D53B4-05D7-4C34-BAF5-F411D3B6B72D}" destId="{FD9FFA71-AD2B-4EA9-8B80-4ABC791B2F5A}" srcOrd="5" destOrd="0" presId="urn:microsoft.com/office/officeart/2005/8/layout/orgChart1"/>
    <dgm:cxn modelId="{E8F8FFAB-8C05-489F-9448-D39BC7769214}" type="presParOf" srcId="{FD9FFA71-AD2B-4EA9-8B80-4ABC791B2F5A}" destId="{919562C5-23C1-40C4-8379-3992427FAECF}" srcOrd="0" destOrd="0" presId="urn:microsoft.com/office/officeart/2005/8/layout/orgChart1"/>
    <dgm:cxn modelId="{855C5854-40BC-4417-853E-BE160B46374A}" type="presParOf" srcId="{919562C5-23C1-40C4-8379-3992427FAECF}" destId="{9DA1105F-02F8-4105-B24D-2ACA30CB2B09}" srcOrd="0" destOrd="0" presId="urn:microsoft.com/office/officeart/2005/8/layout/orgChart1"/>
    <dgm:cxn modelId="{35D1C2F8-6217-4B46-93A5-319461510A26}" type="presParOf" srcId="{919562C5-23C1-40C4-8379-3992427FAECF}" destId="{975FAD15-F906-497E-9D33-98DF24F96497}" srcOrd="1" destOrd="0" presId="urn:microsoft.com/office/officeart/2005/8/layout/orgChart1"/>
    <dgm:cxn modelId="{A72A636C-10BE-4799-A8BB-BE693642D796}" type="presParOf" srcId="{FD9FFA71-AD2B-4EA9-8B80-4ABC791B2F5A}" destId="{80944E22-6AE3-4434-BF00-4A356CBCAD30}" srcOrd="1" destOrd="0" presId="urn:microsoft.com/office/officeart/2005/8/layout/orgChart1"/>
    <dgm:cxn modelId="{10190136-82A2-4573-B790-309C51778C52}" type="presParOf" srcId="{FD9FFA71-AD2B-4EA9-8B80-4ABC791B2F5A}" destId="{ABA32943-F75A-4B62-8234-5868EBA05540}" srcOrd="2" destOrd="0" presId="urn:microsoft.com/office/officeart/2005/8/layout/orgChart1"/>
    <dgm:cxn modelId="{A41BA6BE-1716-482C-B5A0-5D9B88371FD7}" type="presParOf" srcId="{9B28684B-64FE-4CF1-A815-4EC87CF39BE1}" destId="{EEE79C22-2935-448A-9922-3560BA93A95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069B8-DF7F-4AF1-BA06-214CC37677FD}" type="doc">
      <dgm:prSet loTypeId="urn:microsoft.com/office/officeart/2005/8/layout/vList3" loCatId="list" qsTypeId="urn:microsoft.com/office/officeart/2005/8/quickstyle/simple1" qsCatId="simple" csTypeId="urn:microsoft.com/office/officeart/2005/8/colors/accent1_2" csCatId="accent1" phldr="1"/>
      <dgm:spPr/>
    </dgm:pt>
    <dgm:pt modelId="{A074CF1D-B18C-4C3F-8CAA-8C16B772EFF3}">
      <dgm:prSet phldrT="[Текст]" custT="1"/>
      <dgm:spPr/>
      <dgm:t>
        <a:bodyPr/>
        <a:lstStyle/>
        <a:p>
          <a:r>
            <a:rPr lang="ru-RU" sz="2000" b="1" dirty="0"/>
            <a:t>Идеальности </a:t>
          </a:r>
        </a:p>
        <a:p>
          <a:r>
            <a:rPr lang="ru-RU" sz="1600" dirty="0"/>
            <a:t>(обучающийся САМ хочет учиться, учится, учит других)</a:t>
          </a:r>
        </a:p>
      </dgm:t>
    </dgm:pt>
    <dgm:pt modelId="{19E3128C-943A-4AEC-8596-132280F90A7F}" type="parTrans" cxnId="{E2595C74-0685-4F8F-A516-C7B6DBA2501B}">
      <dgm:prSet/>
      <dgm:spPr/>
      <dgm:t>
        <a:bodyPr/>
        <a:lstStyle/>
        <a:p>
          <a:endParaRPr lang="ru-RU"/>
        </a:p>
      </dgm:t>
    </dgm:pt>
    <dgm:pt modelId="{828DFB2B-BC9A-4244-8D8F-292527E374FA}" type="sibTrans" cxnId="{E2595C74-0685-4F8F-A516-C7B6DBA2501B}">
      <dgm:prSet/>
      <dgm:spPr/>
      <dgm:t>
        <a:bodyPr/>
        <a:lstStyle/>
        <a:p>
          <a:endParaRPr lang="ru-RU"/>
        </a:p>
      </dgm:t>
    </dgm:pt>
    <dgm:pt modelId="{4D3042BE-A7D9-441F-9C90-7F81DAEFF309}">
      <dgm:prSet phldrT="[Текст]" custT="1"/>
      <dgm:spPr/>
      <dgm:t>
        <a:bodyPr/>
        <a:lstStyle/>
        <a:p>
          <a:r>
            <a:rPr lang="ru-RU" sz="2000" b="1" dirty="0"/>
            <a:t>Открытости </a:t>
          </a:r>
        </a:p>
        <a:p>
          <a:r>
            <a:rPr lang="ru-RU" sz="1600" dirty="0"/>
            <a:t>(обучение на границе знаний – зона поиска)</a:t>
          </a:r>
        </a:p>
      </dgm:t>
    </dgm:pt>
    <dgm:pt modelId="{654DFCA5-410B-4E77-A10E-9B9B4BBD8954}" type="parTrans" cxnId="{C9FBDA61-509E-4580-91C3-5FD1A913888D}">
      <dgm:prSet/>
      <dgm:spPr/>
      <dgm:t>
        <a:bodyPr/>
        <a:lstStyle/>
        <a:p>
          <a:endParaRPr lang="ru-RU"/>
        </a:p>
      </dgm:t>
    </dgm:pt>
    <dgm:pt modelId="{FF859C8B-9916-45C1-B752-44BDCFA04AE4}" type="sibTrans" cxnId="{C9FBDA61-509E-4580-91C3-5FD1A913888D}">
      <dgm:prSet/>
      <dgm:spPr/>
      <dgm:t>
        <a:bodyPr/>
        <a:lstStyle/>
        <a:p>
          <a:endParaRPr lang="ru-RU"/>
        </a:p>
      </dgm:t>
    </dgm:pt>
    <dgm:pt modelId="{C80A4DC4-8C4F-4359-B46D-6FA5EEE3B51E}">
      <dgm:prSet phldrT="[Текст]" custT="1"/>
      <dgm:spPr/>
      <dgm:t>
        <a:bodyPr/>
        <a:lstStyle/>
        <a:p>
          <a:r>
            <a:rPr lang="ru-RU" sz="2000" b="1" dirty="0"/>
            <a:t>Деятельности </a:t>
          </a:r>
        </a:p>
        <a:p>
          <a:r>
            <a:rPr lang="ru-RU" sz="1600" dirty="0"/>
            <a:t>(освоение обучающимися ЗУН в форме деятельности)</a:t>
          </a:r>
        </a:p>
      </dgm:t>
    </dgm:pt>
    <dgm:pt modelId="{C3BCD2F1-B398-4D98-9E44-AD4EA6F6FB5B}" type="parTrans" cxnId="{05010ABF-7FA1-4DA9-9E87-C5250420AB27}">
      <dgm:prSet/>
      <dgm:spPr/>
      <dgm:t>
        <a:bodyPr/>
        <a:lstStyle/>
        <a:p>
          <a:endParaRPr lang="ru-RU"/>
        </a:p>
      </dgm:t>
    </dgm:pt>
    <dgm:pt modelId="{930A57A4-0D72-4361-897C-6877A9C4477F}" type="sibTrans" cxnId="{05010ABF-7FA1-4DA9-9E87-C5250420AB27}">
      <dgm:prSet/>
      <dgm:spPr/>
      <dgm:t>
        <a:bodyPr/>
        <a:lstStyle/>
        <a:p>
          <a:endParaRPr lang="ru-RU"/>
        </a:p>
      </dgm:t>
    </dgm:pt>
    <dgm:pt modelId="{F3B0310A-9FAF-4653-AD82-4D955E35B10E}">
      <dgm:prSet phldrT="[Текст]" custT="1"/>
      <dgm:spPr/>
      <dgm:t>
        <a:bodyPr/>
        <a:lstStyle/>
        <a:p>
          <a:r>
            <a:rPr lang="ru-RU" sz="2000" b="1" dirty="0"/>
            <a:t>Свободы выбора </a:t>
          </a:r>
        </a:p>
        <a:p>
          <a:r>
            <a:rPr lang="ru-RU" sz="1400" dirty="0"/>
            <a:t>(обучающийся имеет право выбора и несет за него ответственность)</a:t>
          </a:r>
        </a:p>
      </dgm:t>
    </dgm:pt>
    <dgm:pt modelId="{77AC87DD-C12D-40D5-981D-AADF43F3E0B2}" type="parTrans" cxnId="{BC814D37-9BE1-4144-84CF-C0B227D3DB0D}">
      <dgm:prSet/>
      <dgm:spPr/>
      <dgm:t>
        <a:bodyPr/>
        <a:lstStyle/>
        <a:p>
          <a:endParaRPr lang="ru-RU"/>
        </a:p>
      </dgm:t>
    </dgm:pt>
    <dgm:pt modelId="{102C14C7-7495-4257-9978-9C41A91AA853}" type="sibTrans" cxnId="{BC814D37-9BE1-4144-84CF-C0B227D3DB0D}">
      <dgm:prSet/>
      <dgm:spPr/>
      <dgm:t>
        <a:bodyPr/>
        <a:lstStyle/>
        <a:p>
          <a:endParaRPr lang="ru-RU"/>
        </a:p>
      </dgm:t>
    </dgm:pt>
    <dgm:pt modelId="{A93007CB-E39E-47B9-A0D5-C2316730908A}">
      <dgm:prSet phldrT="[Текст]" custT="1"/>
      <dgm:spPr/>
      <dgm:t>
        <a:bodyPr/>
        <a:lstStyle/>
        <a:p>
          <a:r>
            <a:rPr lang="ru-RU" sz="2000" b="1" dirty="0"/>
            <a:t>Обратной связи </a:t>
          </a:r>
        </a:p>
        <a:p>
          <a:r>
            <a:rPr lang="ru-RU" sz="1600" dirty="0"/>
            <a:t>(разнообразие способов контроля обучения)</a:t>
          </a:r>
        </a:p>
      </dgm:t>
    </dgm:pt>
    <dgm:pt modelId="{6099C5CF-D205-42CF-BB5F-FB9CF2142905}" type="parTrans" cxnId="{AA383149-AB3D-4AF9-A1AE-69056BDE0BE5}">
      <dgm:prSet/>
      <dgm:spPr/>
      <dgm:t>
        <a:bodyPr/>
        <a:lstStyle/>
        <a:p>
          <a:endParaRPr lang="ru-RU"/>
        </a:p>
      </dgm:t>
    </dgm:pt>
    <dgm:pt modelId="{B717B217-4F30-4DB3-BD69-0584CF92E58C}" type="sibTrans" cxnId="{AA383149-AB3D-4AF9-A1AE-69056BDE0BE5}">
      <dgm:prSet/>
      <dgm:spPr/>
      <dgm:t>
        <a:bodyPr/>
        <a:lstStyle/>
        <a:p>
          <a:endParaRPr lang="ru-RU"/>
        </a:p>
      </dgm:t>
    </dgm:pt>
    <dgm:pt modelId="{24A0BF0E-8BC6-46C9-BFEF-FBE5B8BB9CD5}" type="pres">
      <dgm:prSet presAssocID="{642069B8-DF7F-4AF1-BA06-214CC37677FD}" presName="linearFlow" presStyleCnt="0">
        <dgm:presLayoutVars>
          <dgm:dir/>
          <dgm:resizeHandles val="exact"/>
        </dgm:presLayoutVars>
      </dgm:prSet>
      <dgm:spPr/>
    </dgm:pt>
    <dgm:pt modelId="{C7CF5BA6-3F7F-43B6-944E-CB0677618B2E}" type="pres">
      <dgm:prSet presAssocID="{A074CF1D-B18C-4C3F-8CAA-8C16B772EFF3}" presName="composite" presStyleCnt="0"/>
      <dgm:spPr/>
    </dgm:pt>
    <dgm:pt modelId="{047F3392-757F-4B16-87B2-EC4716745D36}" type="pres">
      <dgm:prSet presAssocID="{A074CF1D-B18C-4C3F-8CAA-8C16B772EFF3}"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EBDF32A1-0991-4A5C-8910-8A6FC30B5F1D}" type="pres">
      <dgm:prSet presAssocID="{A074CF1D-B18C-4C3F-8CAA-8C16B772EFF3}" presName="txShp" presStyleLbl="node1" presStyleIdx="0" presStyleCnt="5">
        <dgm:presLayoutVars>
          <dgm:bulletEnabled val="1"/>
        </dgm:presLayoutVars>
      </dgm:prSet>
      <dgm:spPr/>
      <dgm:t>
        <a:bodyPr/>
        <a:lstStyle/>
        <a:p>
          <a:endParaRPr lang="ru-RU"/>
        </a:p>
      </dgm:t>
    </dgm:pt>
    <dgm:pt modelId="{5397ED82-C522-40F1-8F47-BB410BEDD543}" type="pres">
      <dgm:prSet presAssocID="{828DFB2B-BC9A-4244-8D8F-292527E374FA}" presName="spacing" presStyleCnt="0"/>
      <dgm:spPr/>
    </dgm:pt>
    <dgm:pt modelId="{34009577-CA80-4238-AAE7-0CF061D84C3A}" type="pres">
      <dgm:prSet presAssocID="{4D3042BE-A7D9-441F-9C90-7F81DAEFF309}" presName="composite" presStyleCnt="0"/>
      <dgm:spPr/>
    </dgm:pt>
    <dgm:pt modelId="{DF8AE997-3C11-49D5-94A2-773457011684}" type="pres">
      <dgm:prSet presAssocID="{4D3042BE-A7D9-441F-9C90-7F81DAEFF309}"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067ACF1B-FA1C-4646-A49B-F74644AC2FAE}" type="pres">
      <dgm:prSet presAssocID="{4D3042BE-A7D9-441F-9C90-7F81DAEFF309}" presName="txShp" presStyleLbl="node1" presStyleIdx="1" presStyleCnt="5">
        <dgm:presLayoutVars>
          <dgm:bulletEnabled val="1"/>
        </dgm:presLayoutVars>
      </dgm:prSet>
      <dgm:spPr/>
      <dgm:t>
        <a:bodyPr/>
        <a:lstStyle/>
        <a:p>
          <a:endParaRPr lang="ru-RU"/>
        </a:p>
      </dgm:t>
    </dgm:pt>
    <dgm:pt modelId="{4B24CF84-8B31-485F-843A-64F6A21503F7}" type="pres">
      <dgm:prSet presAssocID="{FF859C8B-9916-45C1-B752-44BDCFA04AE4}" presName="spacing" presStyleCnt="0"/>
      <dgm:spPr/>
    </dgm:pt>
    <dgm:pt modelId="{2C356D82-DB01-4453-A2BF-49D42359E78B}" type="pres">
      <dgm:prSet presAssocID="{F3B0310A-9FAF-4653-AD82-4D955E35B10E}" presName="composite" presStyleCnt="0"/>
      <dgm:spPr/>
    </dgm:pt>
    <dgm:pt modelId="{031D8289-474D-4173-A84F-24836CCE7FFA}" type="pres">
      <dgm:prSet presAssocID="{F3B0310A-9FAF-4653-AD82-4D955E35B10E}"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72F5DC72-EA97-467A-B2FF-55A6228FA398}" type="pres">
      <dgm:prSet presAssocID="{F3B0310A-9FAF-4653-AD82-4D955E35B10E}" presName="txShp" presStyleLbl="node1" presStyleIdx="2" presStyleCnt="5">
        <dgm:presLayoutVars>
          <dgm:bulletEnabled val="1"/>
        </dgm:presLayoutVars>
      </dgm:prSet>
      <dgm:spPr/>
      <dgm:t>
        <a:bodyPr/>
        <a:lstStyle/>
        <a:p>
          <a:endParaRPr lang="ru-RU"/>
        </a:p>
      </dgm:t>
    </dgm:pt>
    <dgm:pt modelId="{0C145383-5BFA-437D-8922-68BEC98D483B}" type="pres">
      <dgm:prSet presAssocID="{102C14C7-7495-4257-9978-9C41A91AA853}" presName="spacing" presStyleCnt="0"/>
      <dgm:spPr/>
    </dgm:pt>
    <dgm:pt modelId="{7B88CEE3-37C9-4A59-850D-07045458A6D7}" type="pres">
      <dgm:prSet presAssocID="{C80A4DC4-8C4F-4359-B46D-6FA5EEE3B51E}" presName="composite" presStyleCnt="0"/>
      <dgm:spPr/>
    </dgm:pt>
    <dgm:pt modelId="{287E8BA5-8B38-4D02-856F-F16C2308B827}" type="pres">
      <dgm:prSet presAssocID="{C80A4DC4-8C4F-4359-B46D-6FA5EEE3B51E}"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F26030C-C027-429F-878C-A43A0B5B9CB6}" type="pres">
      <dgm:prSet presAssocID="{C80A4DC4-8C4F-4359-B46D-6FA5EEE3B51E}" presName="txShp" presStyleLbl="node1" presStyleIdx="3" presStyleCnt="5">
        <dgm:presLayoutVars>
          <dgm:bulletEnabled val="1"/>
        </dgm:presLayoutVars>
      </dgm:prSet>
      <dgm:spPr/>
      <dgm:t>
        <a:bodyPr/>
        <a:lstStyle/>
        <a:p>
          <a:endParaRPr lang="ru-RU"/>
        </a:p>
      </dgm:t>
    </dgm:pt>
    <dgm:pt modelId="{2EA60416-BF80-4CFD-95DB-05179783E7C3}" type="pres">
      <dgm:prSet presAssocID="{930A57A4-0D72-4361-897C-6877A9C4477F}" presName="spacing" presStyleCnt="0"/>
      <dgm:spPr/>
    </dgm:pt>
    <dgm:pt modelId="{273B0406-FD89-407A-BA99-0B27F210B0D1}" type="pres">
      <dgm:prSet presAssocID="{A93007CB-E39E-47B9-A0D5-C2316730908A}" presName="composite" presStyleCnt="0"/>
      <dgm:spPr/>
    </dgm:pt>
    <dgm:pt modelId="{DF3F2476-D678-4C88-80CD-EC1687BB2F61}" type="pres">
      <dgm:prSet presAssocID="{A93007CB-E39E-47B9-A0D5-C2316730908A}"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B1C20F84-38DF-4E5C-9C4A-33F24A2F8E50}" type="pres">
      <dgm:prSet presAssocID="{A93007CB-E39E-47B9-A0D5-C2316730908A}" presName="txShp" presStyleLbl="node1" presStyleIdx="4" presStyleCnt="5">
        <dgm:presLayoutVars>
          <dgm:bulletEnabled val="1"/>
        </dgm:presLayoutVars>
      </dgm:prSet>
      <dgm:spPr/>
      <dgm:t>
        <a:bodyPr/>
        <a:lstStyle/>
        <a:p>
          <a:endParaRPr lang="ru-RU"/>
        </a:p>
      </dgm:t>
    </dgm:pt>
  </dgm:ptLst>
  <dgm:cxnLst>
    <dgm:cxn modelId="{AA383149-AB3D-4AF9-A1AE-69056BDE0BE5}" srcId="{642069B8-DF7F-4AF1-BA06-214CC37677FD}" destId="{A93007CB-E39E-47B9-A0D5-C2316730908A}" srcOrd="4" destOrd="0" parTransId="{6099C5CF-D205-42CF-BB5F-FB9CF2142905}" sibTransId="{B717B217-4F30-4DB3-BD69-0584CF92E58C}"/>
    <dgm:cxn modelId="{C9FBDA61-509E-4580-91C3-5FD1A913888D}" srcId="{642069B8-DF7F-4AF1-BA06-214CC37677FD}" destId="{4D3042BE-A7D9-441F-9C90-7F81DAEFF309}" srcOrd="1" destOrd="0" parTransId="{654DFCA5-410B-4E77-A10E-9B9B4BBD8954}" sibTransId="{FF859C8B-9916-45C1-B752-44BDCFA04AE4}"/>
    <dgm:cxn modelId="{1461837C-F9BE-47C0-8A8A-9B7E980552B8}" type="presOf" srcId="{4D3042BE-A7D9-441F-9C90-7F81DAEFF309}" destId="{067ACF1B-FA1C-4646-A49B-F74644AC2FAE}" srcOrd="0" destOrd="0" presId="urn:microsoft.com/office/officeart/2005/8/layout/vList3"/>
    <dgm:cxn modelId="{05010ABF-7FA1-4DA9-9E87-C5250420AB27}" srcId="{642069B8-DF7F-4AF1-BA06-214CC37677FD}" destId="{C80A4DC4-8C4F-4359-B46D-6FA5EEE3B51E}" srcOrd="3" destOrd="0" parTransId="{C3BCD2F1-B398-4D98-9E44-AD4EA6F6FB5B}" sibTransId="{930A57A4-0D72-4361-897C-6877A9C4477F}"/>
    <dgm:cxn modelId="{8D4F631D-B148-4B4E-BE24-FA3FB5BD091D}" type="presOf" srcId="{642069B8-DF7F-4AF1-BA06-214CC37677FD}" destId="{24A0BF0E-8BC6-46C9-BFEF-FBE5B8BB9CD5}" srcOrd="0" destOrd="0" presId="urn:microsoft.com/office/officeart/2005/8/layout/vList3"/>
    <dgm:cxn modelId="{B7697A5F-6BA5-4EFF-9D9C-34A1E4B6B447}" type="presOf" srcId="{C80A4DC4-8C4F-4359-B46D-6FA5EEE3B51E}" destId="{BF26030C-C027-429F-878C-A43A0B5B9CB6}" srcOrd="0" destOrd="0" presId="urn:microsoft.com/office/officeart/2005/8/layout/vList3"/>
    <dgm:cxn modelId="{E2595C74-0685-4F8F-A516-C7B6DBA2501B}" srcId="{642069B8-DF7F-4AF1-BA06-214CC37677FD}" destId="{A074CF1D-B18C-4C3F-8CAA-8C16B772EFF3}" srcOrd="0" destOrd="0" parTransId="{19E3128C-943A-4AEC-8596-132280F90A7F}" sibTransId="{828DFB2B-BC9A-4244-8D8F-292527E374FA}"/>
    <dgm:cxn modelId="{BC814D37-9BE1-4144-84CF-C0B227D3DB0D}" srcId="{642069B8-DF7F-4AF1-BA06-214CC37677FD}" destId="{F3B0310A-9FAF-4653-AD82-4D955E35B10E}" srcOrd="2" destOrd="0" parTransId="{77AC87DD-C12D-40D5-981D-AADF43F3E0B2}" sibTransId="{102C14C7-7495-4257-9978-9C41A91AA853}"/>
    <dgm:cxn modelId="{8ACAC3CD-F0A1-41DF-A709-AD3D105A3051}" type="presOf" srcId="{A93007CB-E39E-47B9-A0D5-C2316730908A}" destId="{B1C20F84-38DF-4E5C-9C4A-33F24A2F8E50}" srcOrd="0" destOrd="0" presId="urn:microsoft.com/office/officeart/2005/8/layout/vList3"/>
    <dgm:cxn modelId="{DEF3908B-EA1B-4691-B97A-2EE43597982A}" type="presOf" srcId="{A074CF1D-B18C-4C3F-8CAA-8C16B772EFF3}" destId="{EBDF32A1-0991-4A5C-8910-8A6FC30B5F1D}" srcOrd="0" destOrd="0" presId="urn:microsoft.com/office/officeart/2005/8/layout/vList3"/>
    <dgm:cxn modelId="{054917B1-1DB5-4874-A2E6-46BF76D99B64}" type="presOf" srcId="{F3B0310A-9FAF-4653-AD82-4D955E35B10E}" destId="{72F5DC72-EA97-467A-B2FF-55A6228FA398}" srcOrd="0" destOrd="0" presId="urn:microsoft.com/office/officeart/2005/8/layout/vList3"/>
    <dgm:cxn modelId="{016F1808-B018-4B8C-9F58-97652CC3CF67}" type="presParOf" srcId="{24A0BF0E-8BC6-46C9-BFEF-FBE5B8BB9CD5}" destId="{C7CF5BA6-3F7F-43B6-944E-CB0677618B2E}" srcOrd="0" destOrd="0" presId="urn:microsoft.com/office/officeart/2005/8/layout/vList3"/>
    <dgm:cxn modelId="{A78D83EB-E0C4-4028-8301-EF8398892398}" type="presParOf" srcId="{C7CF5BA6-3F7F-43B6-944E-CB0677618B2E}" destId="{047F3392-757F-4B16-87B2-EC4716745D36}" srcOrd="0" destOrd="0" presId="urn:microsoft.com/office/officeart/2005/8/layout/vList3"/>
    <dgm:cxn modelId="{59633EB7-225E-4145-974A-5167C911DCCB}" type="presParOf" srcId="{C7CF5BA6-3F7F-43B6-944E-CB0677618B2E}" destId="{EBDF32A1-0991-4A5C-8910-8A6FC30B5F1D}" srcOrd="1" destOrd="0" presId="urn:microsoft.com/office/officeart/2005/8/layout/vList3"/>
    <dgm:cxn modelId="{A3A33739-A0A4-4615-8C2D-C0AB3AE3572E}" type="presParOf" srcId="{24A0BF0E-8BC6-46C9-BFEF-FBE5B8BB9CD5}" destId="{5397ED82-C522-40F1-8F47-BB410BEDD543}" srcOrd="1" destOrd="0" presId="urn:microsoft.com/office/officeart/2005/8/layout/vList3"/>
    <dgm:cxn modelId="{74A92487-EDA0-4636-912E-B03A0DA9DC1C}" type="presParOf" srcId="{24A0BF0E-8BC6-46C9-BFEF-FBE5B8BB9CD5}" destId="{34009577-CA80-4238-AAE7-0CF061D84C3A}" srcOrd="2" destOrd="0" presId="urn:microsoft.com/office/officeart/2005/8/layout/vList3"/>
    <dgm:cxn modelId="{1BB85021-D699-4C39-8F3D-E499039EE8D1}" type="presParOf" srcId="{34009577-CA80-4238-AAE7-0CF061D84C3A}" destId="{DF8AE997-3C11-49D5-94A2-773457011684}" srcOrd="0" destOrd="0" presId="urn:microsoft.com/office/officeart/2005/8/layout/vList3"/>
    <dgm:cxn modelId="{AE5471CB-FA1F-47E2-A64B-727C999B23FB}" type="presParOf" srcId="{34009577-CA80-4238-AAE7-0CF061D84C3A}" destId="{067ACF1B-FA1C-4646-A49B-F74644AC2FAE}" srcOrd="1" destOrd="0" presId="urn:microsoft.com/office/officeart/2005/8/layout/vList3"/>
    <dgm:cxn modelId="{CE7084E9-7AC2-442A-AC41-04D41688577D}" type="presParOf" srcId="{24A0BF0E-8BC6-46C9-BFEF-FBE5B8BB9CD5}" destId="{4B24CF84-8B31-485F-843A-64F6A21503F7}" srcOrd="3" destOrd="0" presId="urn:microsoft.com/office/officeart/2005/8/layout/vList3"/>
    <dgm:cxn modelId="{EF3155DF-BAC0-47C0-8630-2952E89CF6A0}" type="presParOf" srcId="{24A0BF0E-8BC6-46C9-BFEF-FBE5B8BB9CD5}" destId="{2C356D82-DB01-4453-A2BF-49D42359E78B}" srcOrd="4" destOrd="0" presId="urn:microsoft.com/office/officeart/2005/8/layout/vList3"/>
    <dgm:cxn modelId="{65B95A78-CD54-432D-B96C-A9CF7EE4FC5F}" type="presParOf" srcId="{2C356D82-DB01-4453-A2BF-49D42359E78B}" destId="{031D8289-474D-4173-A84F-24836CCE7FFA}" srcOrd="0" destOrd="0" presId="urn:microsoft.com/office/officeart/2005/8/layout/vList3"/>
    <dgm:cxn modelId="{F97E7F2C-6D37-4FBE-AFF7-7E9ACFF86AFF}" type="presParOf" srcId="{2C356D82-DB01-4453-A2BF-49D42359E78B}" destId="{72F5DC72-EA97-467A-B2FF-55A6228FA398}" srcOrd="1" destOrd="0" presId="urn:microsoft.com/office/officeart/2005/8/layout/vList3"/>
    <dgm:cxn modelId="{40CAD152-B01A-4367-B7E2-68BCC5022784}" type="presParOf" srcId="{24A0BF0E-8BC6-46C9-BFEF-FBE5B8BB9CD5}" destId="{0C145383-5BFA-437D-8922-68BEC98D483B}" srcOrd="5" destOrd="0" presId="urn:microsoft.com/office/officeart/2005/8/layout/vList3"/>
    <dgm:cxn modelId="{7A54529D-2D2A-4D38-B101-61F644C141A6}" type="presParOf" srcId="{24A0BF0E-8BC6-46C9-BFEF-FBE5B8BB9CD5}" destId="{7B88CEE3-37C9-4A59-850D-07045458A6D7}" srcOrd="6" destOrd="0" presId="urn:microsoft.com/office/officeart/2005/8/layout/vList3"/>
    <dgm:cxn modelId="{ECD68E43-F0EB-450F-B902-FC7F580439FE}" type="presParOf" srcId="{7B88CEE3-37C9-4A59-850D-07045458A6D7}" destId="{287E8BA5-8B38-4D02-856F-F16C2308B827}" srcOrd="0" destOrd="0" presId="urn:microsoft.com/office/officeart/2005/8/layout/vList3"/>
    <dgm:cxn modelId="{F80EC8AF-850A-4F34-9731-DA91EDBA7D5D}" type="presParOf" srcId="{7B88CEE3-37C9-4A59-850D-07045458A6D7}" destId="{BF26030C-C027-429F-878C-A43A0B5B9CB6}" srcOrd="1" destOrd="0" presId="urn:microsoft.com/office/officeart/2005/8/layout/vList3"/>
    <dgm:cxn modelId="{44DB3415-6237-4A0E-9FA9-F6CBB060331F}" type="presParOf" srcId="{24A0BF0E-8BC6-46C9-BFEF-FBE5B8BB9CD5}" destId="{2EA60416-BF80-4CFD-95DB-05179783E7C3}" srcOrd="7" destOrd="0" presId="urn:microsoft.com/office/officeart/2005/8/layout/vList3"/>
    <dgm:cxn modelId="{338B9EF8-AEEE-4974-99FE-B1B9A5CF7FF8}" type="presParOf" srcId="{24A0BF0E-8BC6-46C9-BFEF-FBE5B8BB9CD5}" destId="{273B0406-FD89-407A-BA99-0B27F210B0D1}" srcOrd="8" destOrd="0" presId="urn:microsoft.com/office/officeart/2005/8/layout/vList3"/>
    <dgm:cxn modelId="{45AF9172-51B9-4375-A33B-1B52ACBB904D}" type="presParOf" srcId="{273B0406-FD89-407A-BA99-0B27F210B0D1}" destId="{DF3F2476-D678-4C88-80CD-EC1687BB2F61}" srcOrd="0" destOrd="0" presId="urn:microsoft.com/office/officeart/2005/8/layout/vList3"/>
    <dgm:cxn modelId="{BE81E41D-6E81-44CF-BA8F-B7155024839A}" type="presParOf" srcId="{273B0406-FD89-407A-BA99-0B27F210B0D1}" destId="{B1C20F84-38DF-4E5C-9C4A-33F24A2F8E5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3FB488-8EF3-4AD4-A491-4F3E152F5F9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ru-RU"/>
        </a:p>
      </dgm:t>
    </dgm:pt>
    <dgm:pt modelId="{5D80FB6B-7907-4F54-9E04-B41ECE35BAF8}">
      <dgm:prSet/>
      <dgm:spPr/>
      <dgm:t>
        <a:bodyPr/>
        <a:lstStyle/>
        <a:p>
          <a:pPr rtl="0"/>
          <a:r>
            <a:rPr lang="ru-RU" dirty="0"/>
            <a:t>Встреча с чудом</a:t>
          </a:r>
        </a:p>
      </dgm:t>
    </dgm:pt>
    <dgm:pt modelId="{429B8FBE-C37D-4963-A7DD-AA76395801BE}" type="parTrans" cxnId="{20A112C6-F734-4594-BBEA-6A3B3F203041}">
      <dgm:prSet/>
      <dgm:spPr/>
      <dgm:t>
        <a:bodyPr/>
        <a:lstStyle/>
        <a:p>
          <a:endParaRPr lang="ru-RU"/>
        </a:p>
      </dgm:t>
    </dgm:pt>
    <dgm:pt modelId="{6029A376-6334-4027-B4AA-AC499B1EBD83}" type="sibTrans" cxnId="{20A112C6-F734-4594-BBEA-6A3B3F203041}">
      <dgm:prSet/>
      <dgm:spPr/>
      <dgm:t>
        <a:bodyPr/>
        <a:lstStyle/>
        <a:p>
          <a:endParaRPr lang="ru-RU"/>
        </a:p>
      </dgm:t>
    </dgm:pt>
    <dgm:pt modelId="{89564FE2-D97E-4F65-963B-C7EEF9D8FF19}">
      <dgm:prSet/>
      <dgm:spPr/>
      <dgm:t>
        <a:bodyPr/>
        <a:lstStyle/>
        <a:p>
          <a:pPr rtl="0"/>
          <a:r>
            <a:rPr lang="ru-RU"/>
            <a:t>Дарите смысл!</a:t>
          </a:r>
        </a:p>
      </dgm:t>
    </dgm:pt>
    <dgm:pt modelId="{59689546-E70F-45F3-A214-16CBCD88E1A1}" type="parTrans" cxnId="{7A05624B-C1FC-458C-A9C9-F2603C911144}">
      <dgm:prSet/>
      <dgm:spPr/>
      <dgm:t>
        <a:bodyPr/>
        <a:lstStyle/>
        <a:p>
          <a:endParaRPr lang="ru-RU"/>
        </a:p>
      </dgm:t>
    </dgm:pt>
    <dgm:pt modelId="{ACDCCD2C-80D8-4F0D-A56B-4DC812ADB627}" type="sibTrans" cxnId="{7A05624B-C1FC-458C-A9C9-F2603C911144}">
      <dgm:prSet/>
      <dgm:spPr/>
      <dgm:t>
        <a:bodyPr/>
        <a:lstStyle/>
        <a:p>
          <a:endParaRPr lang="ru-RU"/>
        </a:p>
      </dgm:t>
    </dgm:pt>
    <dgm:pt modelId="{ED0818A7-57EF-4EE2-8FAB-6D4213A66C90}">
      <dgm:prSet/>
      <dgm:spPr/>
      <dgm:t>
        <a:bodyPr/>
        <a:lstStyle/>
        <a:p>
          <a:pPr rtl="0"/>
          <a:r>
            <a:rPr lang="ru-RU"/>
            <a:t>Лови ошибку!</a:t>
          </a:r>
        </a:p>
      </dgm:t>
    </dgm:pt>
    <dgm:pt modelId="{E06EB29E-03D5-4925-8307-24736FEB4701}" type="parTrans" cxnId="{AF78DEC9-4CAE-43D6-82C7-F70A6B483561}">
      <dgm:prSet/>
      <dgm:spPr/>
      <dgm:t>
        <a:bodyPr/>
        <a:lstStyle/>
        <a:p>
          <a:endParaRPr lang="ru-RU"/>
        </a:p>
      </dgm:t>
    </dgm:pt>
    <dgm:pt modelId="{01C4C54C-0AB5-464D-8BE4-29CE13E79D01}" type="sibTrans" cxnId="{AF78DEC9-4CAE-43D6-82C7-F70A6B483561}">
      <dgm:prSet/>
      <dgm:spPr/>
      <dgm:t>
        <a:bodyPr/>
        <a:lstStyle/>
        <a:p>
          <a:endParaRPr lang="ru-RU"/>
        </a:p>
      </dgm:t>
    </dgm:pt>
    <dgm:pt modelId="{B12DC63B-9A8E-43A0-B358-2C6B41CA7FB3}">
      <dgm:prSet/>
      <dgm:spPr/>
      <dgm:t>
        <a:bodyPr/>
        <a:lstStyle/>
        <a:p>
          <a:pPr rtl="0"/>
          <a:r>
            <a:rPr lang="ru-RU"/>
            <a:t>Выбери сам</a:t>
          </a:r>
        </a:p>
      </dgm:t>
    </dgm:pt>
    <dgm:pt modelId="{E8809D74-6A26-42A1-A9CD-E62A1FECE174}" type="parTrans" cxnId="{958325D2-7E0D-4EC5-B22D-EE3D3F38560B}">
      <dgm:prSet/>
      <dgm:spPr/>
      <dgm:t>
        <a:bodyPr/>
        <a:lstStyle/>
        <a:p>
          <a:endParaRPr lang="ru-RU"/>
        </a:p>
      </dgm:t>
    </dgm:pt>
    <dgm:pt modelId="{A1C55994-6348-4E62-9BAF-4FFA1F494774}" type="sibTrans" cxnId="{958325D2-7E0D-4EC5-B22D-EE3D3F38560B}">
      <dgm:prSet/>
      <dgm:spPr/>
      <dgm:t>
        <a:bodyPr/>
        <a:lstStyle/>
        <a:p>
          <a:endParaRPr lang="ru-RU"/>
        </a:p>
      </dgm:t>
    </dgm:pt>
    <dgm:pt modelId="{0727F1AE-BBFC-426A-A8CC-DF145E436D5A}">
      <dgm:prSet/>
      <dgm:spPr/>
      <dgm:t>
        <a:bodyPr/>
        <a:lstStyle/>
        <a:p>
          <a:pPr rtl="0"/>
          <a:r>
            <a:rPr lang="ru-RU"/>
            <a:t>Помоги другому</a:t>
          </a:r>
        </a:p>
      </dgm:t>
    </dgm:pt>
    <dgm:pt modelId="{8040AA7C-6946-4B4B-A8A0-D48DCFC09E98}" type="parTrans" cxnId="{3AA51573-172F-41DD-BE12-D424E1A666E2}">
      <dgm:prSet/>
      <dgm:spPr/>
      <dgm:t>
        <a:bodyPr/>
        <a:lstStyle/>
        <a:p>
          <a:endParaRPr lang="ru-RU"/>
        </a:p>
      </dgm:t>
    </dgm:pt>
    <dgm:pt modelId="{B4D74D4A-169D-4691-9055-2D147D1ACA4F}" type="sibTrans" cxnId="{3AA51573-172F-41DD-BE12-D424E1A666E2}">
      <dgm:prSet/>
      <dgm:spPr/>
      <dgm:t>
        <a:bodyPr/>
        <a:lstStyle/>
        <a:p>
          <a:endParaRPr lang="ru-RU"/>
        </a:p>
      </dgm:t>
    </dgm:pt>
    <dgm:pt modelId="{A7EAAFEB-D189-43F3-A516-7571EC094896}">
      <dgm:prSet/>
      <dgm:spPr/>
      <dgm:t>
        <a:bodyPr/>
        <a:lstStyle/>
        <a:p>
          <a:pPr rtl="0"/>
          <a:r>
            <a:rPr lang="ru-RU"/>
            <a:t>А вам слабо?</a:t>
          </a:r>
        </a:p>
      </dgm:t>
    </dgm:pt>
    <dgm:pt modelId="{559A3885-B219-4093-B5F7-D83F784F35BA}" type="parTrans" cxnId="{6A2189A5-F36D-41F2-985C-D1D3C9F8E919}">
      <dgm:prSet/>
      <dgm:spPr/>
      <dgm:t>
        <a:bodyPr/>
        <a:lstStyle/>
        <a:p>
          <a:endParaRPr lang="ru-RU"/>
        </a:p>
      </dgm:t>
    </dgm:pt>
    <dgm:pt modelId="{E263F986-9FB9-42C5-8384-5039B16E5825}" type="sibTrans" cxnId="{6A2189A5-F36D-41F2-985C-D1D3C9F8E919}">
      <dgm:prSet/>
      <dgm:spPr/>
      <dgm:t>
        <a:bodyPr/>
        <a:lstStyle/>
        <a:p>
          <a:endParaRPr lang="ru-RU"/>
        </a:p>
      </dgm:t>
    </dgm:pt>
    <dgm:pt modelId="{85ADE53F-87E9-4FA5-9EDC-32BE0B950974}">
      <dgm:prSet/>
      <dgm:spPr/>
      <dgm:t>
        <a:bodyPr/>
        <a:lstStyle/>
        <a:p>
          <a:pPr rtl="0"/>
          <a:r>
            <a:rPr lang="ru-RU" dirty="0"/>
            <a:t>Твой прогресс</a:t>
          </a:r>
        </a:p>
      </dgm:t>
    </dgm:pt>
    <dgm:pt modelId="{3E89D1C8-1E15-4AA5-8A14-086FA7A721D7}" type="parTrans" cxnId="{BD353692-8F1A-4B4D-8D7D-D07AC67F5D4C}">
      <dgm:prSet/>
      <dgm:spPr/>
      <dgm:t>
        <a:bodyPr/>
        <a:lstStyle/>
        <a:p>
          <a:endParaRPr lang="ru-RU"/>
        </a:p>
      </dgm:t>
    </dgm:pt>
    <dgm:pt modelId="{986D2B06-C6E6-41F4-AD97-2D61CEF0C27C}" type="sibTrans" cxnId="{BD353692-8F1A-4B4D-8D7D-D07AC67F5D4C}">
      <dgm:prSet/>
      <dgm:spPr/>
      <dgm:t>
        <a:bodyPr/>
        <a:lstStyle/>
        <a:p>
          <a:endParaRPr lang="ru-RU"/>
        </a:p>
      </dgm:t>
    </dgm:pt>
    <dgm:pt modelId="{D187451B-B32E-4434-A677-7F8ABD397A13}" type="pres">
      <dgm:prSet presAssocID="{FF3FB488-8EF3-4AD4-A491-4F3E152F5F99}" presName="compositeShape" presStyleCnt="0">
        <dgm:presLayoutVars>
          <dgm:chMax val="7"/>
          <dgm:dir/>
          <dgm:resizeHandles val="exact"/>
        </dgm:presLayoutVars>
      </dgm:prSet>
      <dgm:spPr/>
      <dgm:t>
        <a:bodyPr/>
        <a:lstStyle/>
        <a:p>
          <a:endParaRPr lang="ru-RU"/>
        </a:p>
      </dgm:t>
    </dgm:pt>
    <dgm:pt modelId="{1B79A63A-293D-4F29-ABDF-36335625C1E4}" type="pres">
      <dgm:prSet presAssocID="{5D80FB6B-7907-4F54-9E04-B41ECE35BAF8}" presName="circ1" presStyleLbl="vennNode1" presStyleIdx="0" presStyleCnt="7"/>
      <dgm:spPr/>
    </dgm:pt>
    <dgm:pt modelId="{43F78903-F3CC-475D-AF8F-54890ADDCDE1}" type="pres">
      <dgm:prSet presAssocID="{5D80FB6B-7907-4F54-9E04-B41ECE35BAF8}" presName="circ1Tx" presStyleLbl="revTx" presStyleIdx="0" presStyleCnt="0">
        <dgm:presLayoutVars>
          <dgm:chMax val="0"/>
          <dgm:chPref val="0"/>
          <dgm:bulletEnabled val="1"/>
        </dgm:presLayoutVars>
      </dgm:prSet>
      <dgm:spPr/>
      <dgm:t>
        <a:bodyPr/>
        <a:lstStyle/>
        <a:p>
          <a:endParaRPr lang="ru-RU"/>
        </a:p>
      </dgm:t>
    </dgm:pt>
    <dgm:pt modelId="{CEDEF1A5-11F9-416E-88F1-0FC8348C0C0B}" type="pres">
      <dgm:prSet presAssocID="{89564FE2-D97E-4F65-963B-C7EEF9D8FF19}" presName="circ2" presStyleLbl="vennNode1" presStyleIdx="1" presStyleCnt="7"/>
      <dgm:spPr/>
    </dgm:pt>
    <dgm:pt modelId="{6738E1E1-D0A8-44E2-874E-A94FCAF5C3B7}" type="pres">
      <dgm:prSet presAssocID="{89564FE2-D97E-4F65-963B-C7EEF9D8FF19}" presName="circ2Tx" presStyleLbl="revTx" presStyleIdx="0" presStyleCnt="0">
        <dgm:presLayoutVars>
          <dgm:chMax val="0"/>
          <dgm:chPref val="0"/>
          <dgm:bulletEnabled val="1"/>
        </dgm:presLayoutVars>
      </dgm:prSet>
      <dgm:spPr/>
      <dgm:t>
        <a:bodyPr/>
        <a:lstStyle/>
        <a:p>
          <a:endParaRPr lang="ru-RU"/>
        </a:p>
      </dgm:t>
    </dgm:pt>
    <dgm:pt modelId="{FD4776A1-4D06-4465-A043-4845D374FB63}" type="pres">
      <dgm:prSet presAssocID="{ED0818A7-57EF-4EE2-8FAB-6D4213A66C90}" presName="circ3" presStyleLbl="vennNode1" presStyleIdx="2" presStyleCnt="7"/>
      <dgm:spPr/>
    </dgm:pt>
    <dgm:pt modelId="{E2B0F25D-FC72-4A5B-BC1C-455728AF008C}" type="pres">
      <dgm:prSet presAssocID="{ED0818A7-57EF-4EE2-8FAB-6D4213A66C90}" presName="circ3Tx" presStyleLbl="revTx" presStyleIdx="0" presStyleCnt="0">
        <dgm:presLayoutVars>
          <dgm:chMax val="0"/>
          <dgm:chPref val="0"/>
          <dgm:bulletEnabled val="1"/>
        </dgm:presLayoutVars>
      </dgm:prSet>
      <dgm:spPr/>
      <dgm:t>
        <a:bodyPr/>
        <a:lstStyle/>
        <a:p>
          <a:endParaRPr lang="ru-RU"/>
        </a:p>
      </dgm:t>
    </dgm:pt>
    <dgm:pt modelId="{3BB45511-B25F-4185-80D7-2DF0F83D3318}" type="pres">
      <dgm:prSet presAssocID="{B12DC63B-9A8E-43A0-B358-2C6B41CA7FB3}" presName="circ4" presStyleLbl="vennNode1" presStyleIdx="3" presStyleCnt="7"/>
      <dgm:spPr/>
    </dgm:pt>
    <dgm:pt modelId="{0B639A50-F6DE-4C6C-AF34-06626469B4C2}" type="pres">
      <dgm:prSet presAssocID="{B12DC63B-9A8E-43A0-B358-2C6B41CA7FB3}" presName="circ4Tx" presStyleLbl="revTx" presStyleIdx="0" presStyleCnt="0">
        <dgm:presLayoutVars>
          <dgm:chMax val="0"/>
          <dgm:chPref val="0"/>
          <dgm:bulletEnabled val="1"/>
        </dgm:presLayoutVars>
      </dgm:prSet>
      <dgm:spPr/>
      <dgm:t>
        <a:bodyPr/>
        <a:lstStyle/>
        <a:p>
          <a:endParaRPr lang="ru-RU"/>
        </a:p>
      </dgm:t>
    </dgm:pt>
    <dgm:pt modelId="{E391FF05-F351-4CDB-9377-D21A04B53305}" type="pres">
      <dgm:prSet presAssocID="{0727F1AE-BBFC-426A-A8CC-DF145E436D5A}" presName="circ5" presStyleLbl="vennNode1" presStyleIdx="4" presStyleCnt="7"/>
      <dgm:spPr/>
    </dgm:pt>
    <dgm:pt modelId="{225EB1C4-740A-450B-B5AF-C58F347313C7}" type="pres">
      <dgm:prSet presAssocID="{0727F1AE-BBFC-426A-A8CC-DF145E436D5A}" presName="circ5Tx" presStyleLbl="revTx" presStyleIdx="0" presStyleCnt="0">
        <dgm:presLayoutVars>
          <dgm:chMax val="0"/>
          <dgm:chPref val="0"/>
          <dgm:bulletEnabled val="1"/>
        </dgm:presLayoutVars>
      </dgm:prSet>
      <dgm:spPr/>
      <dgm:t>
        <a:bodyPr/>
        <a:lstStyle/>
        <a:p>
          <a:endParaRPr lang="ru-RU"/>
        </a:p>
      </dgm:t>
    </dgm:pt>
    <dgm:pt modelId="{55EC230B-2F9C-4922-A5D7-202709C495DD}" type="pres">
      <dgm:prSet presAssocID="{A7EAAFEB-D189-43F3-A516-7571EC094896}" presName="circ6" presStyleLbl="vennNode1" presStyleIdx="5" presStyleCnt="7"/>
      <dgm:spPr/>
    </dgm:pt>
    <dgm:pt modelId="{1939A8CE-A9A6-4B90-A9BA-71DE7935568F}" type="pres">
      <dgm:prSet presAssocID="{A7EAAFEB-D189-43F3-A516-7571EC094896}" presName="circ6Tx" presStyleLbl="revTx" presStyleIdx="0" presStyleCnt="0">
        <dgm:presLayoutVars>
          <dgm:chMax val="0"/>
          <dgm:chPref val="0"/>
          <dgm:bulletEnabled val="1"/>
        </dgm:presLayoutVars>
      </dgm:prSet>
      <dgm:spPr/>
      <dgm:t>
        <a:bodyPr/>
        <a:lstStyle/>
        <a:p>
          <a:endParaRPr lang="ru-RU"/>
        </a:p>
      </dgm:t>
    </dgm:pt>
    <dgm:pt modelId="{04CF4D30-F0B1-4003-99C9-BE11F7D2C492}" type="pres">
      <dgm:prSet presAssocID="{85ADE53F-87E9-4FA5-9EDC-32BE0B950974}" presName="circ7" presStyleLbl="vennNode1" presStyleIdx="6" presStyleCnt="7"/>
      <dgm:spPr/>
    </dgm:pt>
    <dgm:pt modelId="{2D6B90B2-257B-46EF-97C9-DE30BC8D4ACE}" type="pres">
      <dgm:prSet presAssocID="{85ADE53F-87E9-4FA5-9EDC-32BE0B950974}" presName="circ7Tx" presStyleLbl="revTx" presStyleIdx="0" presStyleCnt="0">
        <dgm:presLayoutVars>
          <dgm:chMax val="0"/>
          <dgm:chPref val="0"/>
          <dgm:bulletEnabled val="1"/>
        </dgm:presLayoutVars>
      </dgm:prSet>
      <dgm:spPr/>
      <dgm:t>
        <a:bodyPr/>
        <a:lstStyle/>
        <a:p>
          <a:endParaRPr lang="ru-RU"/>
        </a:p>
      </dgm:t>
    </dgm:pt>
  </dgm:ptLst>
  <dgm:cxnLst>
    <dgm:cxn modelId="{AEB44274-248C-403C-A621-E07868E4D21E}" type="presOf" srcId="{B12DC63B-9A8E-43A0-B358-2C6B41CA7FB3}" destId="{0B639A50-F6DE-4C6C-AF34-06626469B4C2}" srcOrd="0" destOrd="0" presId="urn:microsoft.com/office/officeart/2005/8/layout/venn1"/>
    <dgm:cxn modelId="{E5DBC79B-0332-4308-87C0-728A9C0C1C46}" type="presOf" srcId="{85ADE53F-87E9-4FA5-9EDC-32BE0B950974}" destId="{2D6B90B2-257B-46EF-97C9-DE30BC8D4ACE}" srcOrd="0" destOrd="0" presId="urn:microsoft.com/office/officeart/2005/8/layout/venn1"/>
    <dgm:cxn modelId="{1474D731-EBEC-4BEA-B456-12A765AD2593}" type="presOf" srcId="{A7EAAFEB-D189-43F3-A516-7571EC094896}" destId="{1939A8CE-A9A6-4B90-A9BA-71DE7935568F}" srcOrd="0" destOrd="0" presId="urn:microsoft.com/office/officeart/2005/8/layout/venn1"/>
    <dgm:cxn modelId="{D217DF16-B88C-42DF-A2B6-8B71D72E7FD1}" type="presOf" srcId="{ED0818A7-57EF-4EE2-8FAB-6D4213A66C90}" destId="{E2B0F25D-FC72-4A5B-BC1C-455728AF008C}" srcOrd="0" destOrd="0" presId="urn:microsoft.com/office/officeart/2005/8/layout/venn1"/>
    <dgm:cxn modelId="{69D5EE01-4E23-4547-A8A8-1B807D62EAF1}" type="presOf" srcId="{0727F1AE-BBFC-426A-A8CC-DF145E436D5A}" destId="{225EB1C4-740A-450B-B5AF-C58F347313C7}" srcOrd="0" destOrd="0" presId="urn:microsoft.com/office/officeart/2005/8/layout/venn1"/>
    <dgm:cxn modelId="{3AA51573-172F-41DD-BE12-D424E1A666E2}" srcId="{FF3FB488-8EF3-4AD4-A491-4F3E152F5F99}" destId="{0727F1AE-BBFC-426A-A8CC-DF145E436D5A}" srcOrd="4" destOrd="0" parTransId="{8040AA7C-6946-4B4B-A8A0-D48DCFC09E98}" sibTransId="{B4D74D4A-169D-4691-9055-2D147D1ACA4F}"/>
    <dgm:cxn modelId="{5E0878C7-5FAA-4050-8956-E26619707ED9}" type="presOf" srcId="{89564FE2-D97E-4F65-963B-C7EEF9D8FF19}" destId="{6738E1E1-D0A8-44E2-874E-A94FCAF5C3B7}" srcOrd="0" destOrd="0" presId="urn:microsoft.com/office/officeart/2005/8/layout/venn1"/>
    <dgm:cxn modelId="{7CF70C84-3E6F-4401-BDA1-F3F72FD27730}" type="presOf" srcId="{FF3FB488-8EF3-4AD4-A491-4F3E152F5F99}" destId="{D187451B-B32E-4434-A677-7F8ABD397A13}" srcOrd="0" destOrd="0" presId="urn:microsoft.com/office/officeart/2005/8/layout/venn1"/>
    <dgm:cxn modelId="{958325D2-7E0D-4EC5-B22D-EE3D3F38560B}" srcId="{FF3FB488-8EF3-4AD4-A491-4F3E152F5F99}" destId="{B12DC63B-9A8E-43A0-B358-2C6B41CA7FB3}" srcOrd="3" destOrd="0" parTransId="{E8809D74-6A26-42A1-A9CD-E62A1FECE174}" sibTransId="{A1C55994-6348-4E62-9BAF-4FFA1F494774}"/>
    <dgm:cxn modelId="{BD353692-8F1A-4B4D-8D7D-D07AC67F5D4C}" srcId="{FF3FB488-8EF3-4AD4-A491-4F3E152F5F99}" destId="{85ADE53F-87E9-4FA5-9EDC-32BE0B950974}" srcOrd="6" destOrd="0" parTransId="{3E89D1C8-1E15-4AA5-8A14-086FA7A721D7}" sibTransId="{986D2B06-C6E6-41F4-AD97-2D61CEF0C27C}"/>
    <dgm:cxn modelId="{20A112C6-F734-4594-BBEA-6A3B3F203041}" srcId="{FF3FB488-8EF3-4AD4-A491-4F3E152F5F99}" destId="{5D80FB6B-7907-4F54-9E04-B41ECE35BAF8}" srcOrd="0" destOrd="0" parTransId="{429B8FBE-C37D-4963-A7DD-AA76395801BE}" sibTransId="{6029A376-6334-4027-B4AA-AC499B1EBD83}"/>
    <dgm:cxn modelId="{6A2189A5-F36D-41F2-985C-D1D3C9F8E919}" srcId="{FF3FB488-8EF3-4AD4-A491-4F3E152F5F99}" destId="{A7EAAFEB-D189-43F3-A516-7571EC094896}" srcOrd="5" destOrd="0" parTransId="{559A3885-B219-4093-B5F7-D83F784F35BA}" sibTransId="{E263F986-9FB9-42C5-8384-5039B16E5825}"/>
    <dgm:cxn modelId="{9DC34911-D6F3-497F-B06A-AEA0599B4FDD}" type="presOf" srcId="{5D80FB6B-7907-4F54-9E04-B41ECE35BAF8}" destId="{43F78903-F3CC-475D-AF8F-54890ADDCDE1}" srcOrd="0" destOrd="0" presId="urn:microsoft.com/office/officeart/2005/8/layout/venn1"/>
    <dgm:cxn modelId="{7A05624B-C1FC-458C-A9C9-F2603C911144}" srcId="{FF3FB488-8EF3-4AD4-A491-4F3E152F5F99}" destId="{89564FE2-D97E-4F65-963B-C7EEF9D8FF19}" srcOrd="1" destOrd="0" parTransId="{59689546-E70F-45F3-A214-16CBCD88E1A1}" sibTransId="{ACDCCD2C-80D8-4F0D-A56B-4DC812ADB627}"/>
    <dgm:cxn modelId="{AF78DEC9-4CAE-43D6-82C7-F70A6B483561}" srcId="{FF3FB488-8EF3-4AD4-A491-4F3E152F5F99}" destId="{ED0818A7-57EF-4EE2-8FAB-6D4213A66C90}" srcOrd="2" destOrd="0" parTransId="{E06EB29E-03D5-4925-8307-24736FEB4701}" sibTransId="{01C4C54C-0AB5-464D-8BE4-29CE13E79D01}"/>
    <dgm:cxn modelId="{0C086DAC-05A4-49F1-B0DD-A0F8F468211C}" type="presParOf" srcId="{D187451B-B32E-4434-A677-7F8ABD397A13}" destId="{1B79A63A-293D-4F29-ABDF-36335625C1E4}" srcOrd="0" destOrd="0" presId="urn:microsoft.com/office/officeart/2005/8/layout/venn1"/>
    <dgm:cxn modelId="{8D85A924-D269-4A02-BE61-07CD2ECA0C54}" type="presParOf" srcId="{D187451B-B32E-4434-A677-7F8ABD397A13}" destId="{43F78903-F3CC-475D-AF8F-54890ADDCDE1}" srcOrd="1" destOrd="0" presId="urn:microsoft.com/office/officeart/2005/8/layout/venn1"/>
    <dgm:cxn modelId="{42480620-29B4-44E8-A30E-5F5F5863D2EB}" type="presParOf" srcId="{D187451B-B32E-4434-A677-7F8ABD397A13}" destId="{CEDEF1A5-11F9-416E-88F1-0FC8348C0C0B}" srcOrd="2" destOrd="0" presId="urn:microsoft.com/office/officeart/2005/8/layout/venn1"/>
    <dgm:cxn modelId="{6D1BD5F4-2845-44D3-A871-7AE4F41C0CBB}" type="presParOf" srcId="{D187451B-B32E-4434-A677-7F8ABD397A13}" destId="{6738E1E1-D0A8-44E2-874E-A94FCAF5C3B7}" srcOrd="3" destOrd="0" presId="urn:microsoft.com/office/officeart/2005/8/layout/venn1"/>
    <dgm:cxn modelId="{C5CA568D-7BA8-4C89-9D40-3EE22644D3F6}" type="presParOf" srcId="{D187451B-B32E-4434-A677-7F8ABD397A13}" destId="{FD4776A1-4D06-4465-A043-4845D374FB63}" srcOrd="4" destOrd="0" presId="urn:microsoft.com/office/officeart/2005/8/layout/venn1"/>
    <dgm:cxn modelId="{149A7BE6-830E-47F0-B3EF-9D83DA773BD5}" type="presParOf" srcId="{D187451B-B32E-4434-A677-7F8ABD397A13}" destId="{E2B0F25D-FC72-4A5B-BC1C-455728AF008C}" srcOrd="5" destOrd="0" presId="urn:microsoft.com/office/officeart/2005/8/layout/venn1"/>
    <dgm:cxn modelId="{20D8C473-DD78-44BF-BFBF-A040C7E258E1}" type="presParOf" srcId="{D187451B-B32E-4434-A677-7F8ABD397A13}" destId="{3BB45511-B25F-4185-80D7-2DF0F83D3318}" srcOrd="6" destOrd="0" presId="urn:microsoft.com/office/officeart/2005/8/layout/venn1"/>
    <dgm:cxn modelId="{AA48C88C-BEB9-4C3A-86AC-AAB47F0E1242}" type="presParOf" srcId="{D187451B-B32E-4434-A677-7F8ABD397A13}" destId="{0B639A50-F6DE-4C6C-AF34-06626469B4C2}" srcOrd="7" destOrd="0" presId="urn:microsoft.com/office/officeart/2005/8/layout/venn1"/>
    <dgm:cxn modelId="{A3724028-B767-4AC4-96CB-244C33E857CD}" type="presParOf" srcId="{D187451B-B32E-4434-A677-7F8ABD397A13}" destId="{E391FF05-F351-4CDB-9377-D21A04B53305}" srcOrd="8" destOrd="0" presId="urn:microsoft.com/office/officeart/2005/8/layout/venn1"/>
    <dgm:cxn modelId="{33C26CF5-ED77-421A-8C43-E9E9E5CE94C6}" type="presParOf" srcId="{D187451B-B32E-4434-A677-7F8ABD397A13}" destId="{225EB1C4-740A-450B-B5AF-C58F347313C7}" srcOrd="9" destOrd="0" presId="urn:microsoft.com/office/officeart/2005/8/layout/venn1"/>
    <dgm:cxn modelId="{D43EE4C0-E14F-4A86-9BC8-F4FF5DB9EB94}" type="presParOf" srcId="{D187451B-B32E-4434-A677-7F8ABD397A13}" destId="{55EC230B-2F9C-4922-A5D7-202709C495DD}" srcOrd="10" destOrd="0" presId="urn:microsoft.com/office/officeart/2005/8/layout/venn1"/>
    <dgm:cxn modelId="{68C08BD3-B35F-4217-AF06-C7C16FB18B64}" type="presParOf" srcId="{D187451B-B32E-4434-A677-7F8ABD397A13}" destId="{1939A8CE-A9A6-4B90-A9BA-71DE7935568F}" srcOrd="11" destOrd="0" presId="urn:microsoft.com/office/officeart/2005/8/layout/venn1"/>
    <dgm:cxn modelId="{B549B0B8-BB17-4BC1-8CE9-E0F16DE42038}" type="presParOf" srcId="{D187451B-B32E-4434-A677-7F8ABD397A13}" destId="{04CF4D30-F0B1-4003-99C9-BE11F7D2C492}" srcOrd="12" destOrd="0" presId="urn:microsoft.com/office/officeart/2005/8/layout/venn1"/>
    <dgm:cxn modelId="{2E54B0D9-39A1-4DF8-A1C2-0C78B0AAF3EA}" type="presParOf" srcId="{D187451B-B32E-4434-A677-7F8ABD397A13}" destId="{2D6B90B2-257B-46EF-97C9-DE30BC8D4ACE}"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48226-AECC-4415-A321-19802C1006D8}">
      <dsp:nvSpPr>
        <dsp:cNvPr id="0" name=""/>
        <dsp:cNvSpPr/>
      </dsp:nvSpPr>
      <dsp:spPr>
        <a:xfrm>
          <a:off x="3290412" y="1068691"/>
          <a:ext cx="1873156" cy="458157"/>
        </a:xfrm>
        <a:custGeom>
          <a:avLst/>
          <a:gdLst/>
          <a:ahLst/>
          <a:cxnLst/>
          <a:rect l="0" t="0" r="0" b="0"/>
          <a:pathLst>
            <a:path>
              <a:moveTo>
                <a:pt x="0" y="0"/>
              </a:moveTo>
              <a:lnTo>
                <a:pt x="0" y="265392"/>
              </a:lnTo>
              <a:lnTo>
                <a:pt x="1873156" y="265392"/>
              </a:lnTo>
              <a:lnTo>
                <a:pt x="1873156" y="45815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3AE6B8-97EB-4E5B-84AD-8D3996907049}">
      <dsp:nvSpPr>
        <dsp:cNvPr id="0" name=""/>
        <dsp:cNvSpPr/>
      </dsp:nvSpPr>
      <dsp:spPr>
        <a:xfrm>
          <a:off x="2985880" y="1068691"/>
          <a:ext cx="304532" cy="458157"/>
        </a:xfrm>
        <a:custGeom>
          <a:avLst/>
          <a:gdLst/>
          <a:ahLst/>
          <a:cxnLst/>
          <a:rect l="0" t="0" r="0" b="0"/>
          <a:pathLst>
            <a:path>
              <a:moveTo>
                <a:pt x="304532" y="0"/>
              </a:moveTo>
              <a:lnTo>
                <a:pt x="304532" y="265392"/>
              </a:lnTo>
              <a:lnTo>
                <a:pt x="0" y="265392"/>
              </a:lnTo>
              <a:lnTo>
                <a:pt x="0" y="45815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06724C-843F-47C2-A81E-D25726697F6A}">
      <dsp:nvSpPr>
        <dsp:cNvPr id="0" name=""/>
        <dsp:cNvSpPr/>
      </dsp:nvSpPr>
      <dsp:spPr>
        <a:xfrm>
          <a:off x="830185" y="1068691"/>
          <a:ext cx="2460227" cy="458157"/>
        </a:xfrm>
        <a:custGeom>
          <a:avLst/>
          <a:gdLst/>
          <a:ahLst/>
          <a:cxnLst/>
          <a:rect l="0" t="0" r="0" b="0"/>
          <a:pathLst>
            <a:path>
              <a:moveTo>
                <a:pt x="2460227" y="0"/>
              </a:moveTo>
              <a:lnTo>
                <a:pt x="2460227" y="265392"/>
              </a:lnTo>
              <a:lnTo>
                <a:pt x="0" y="265392"/>
              </a:lnTo>
              <a:lnTo>
                <a:pt x="0" y="458157"/>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E66FD6-A38B-4766-B93A-014C4E75476B}">
      <dsp:nvSpPr>
        <dsp:cNvPr id="0" name=""/>
        <dsp:cNvSpPr/>
      </dsp:nvSpPr>
      <dsp:spPr>
        <a:xfrm>
          <a:off x="1246081" y="620769"/>
          <a:ext cx="4088663" cy="447922"/>
        </a:xfrm>
        <a:prstGeom prst="rect">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ru-RU" sz="2300" kern="1200" dirty="0">
              <a:solidFill>
                <a:schemeClr val="tx1"/>
              </a:solidFill>
            </a:rPr>
            <a:t>ТРИЗ-педагогика</a:t>
          </a:r>
        </a:p>
      </dsp:txBody>
      <dsp:txXfrm>
        <a:off x="1246081" y="620769"/>
        <a:ext cx="4088663" cy="447922"/>
      </dsp:txXfrm>
    </dsp:sp>
    <dsp:sp modelId="{2344DF0D-BDA9-4FF0-9545-9973852B5367}">
      <dsp:nvSpPr>
        <dsp:cNvPr id="0" name=""/>
        <dsp:cNvSpPr/>
      </dsp:nvSpPr>
      <dsp:spPr>
        <a:xfrm>
          <a:off x="1340" y="1526848"/>
          <a:ext cx="1657690" cy="91793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ru-RU" sz="2300" kern="1200" dirty="0">
              <a:solidFill>
                <a:schemeClr val="tx1"/>
              </a:solidFill>
            </a:rPr>
            <a:t>Опыт творчества</a:t>
          </a:r>
        </a:p>
      </dsp:txBody>
      <dsp:txXfrm>
        <a:off x="1340" y="1526848"/>
        <a:ext cx="1657690" cy="917930"/>
      </dsp:txXfrm>
    </dsp:sp>
    <dsp:sp modelId="{EEF59B0D-8FC6-4D4B-9D3E-E9C29B838B6B}">
      <dsp:nvSpPr>
        <dsp:cNvPr id="0" name=""/>
        <dsp:cNvSpPr/>
      </dsp:nvSpPr>
      <dsp:spPr>
        <a:xfrm>
          <a:off x="2044561" y="1526848"/>
          <a:ext cx="1882638" cy="91793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ru-RU" sz="2300" kern="1200" dirty="0">
              <a:solidFill>
                <a:schemeClr val="tx1"/>
              </a:solidFill>
            </a:rPr>
            <a:t>Инструменты творчества</a:t>
          </a:r>
        </a:p>
      </dsp:txBody>
      <dsp:txXfrm>
        <a:off x="2044561" y="1526848"/>
        <a:ext cx="1882638" cy="917930"/>
      </dsp:txXfrm>
    </dsp:sp>
    <dsp:sp modelId="{9DA1105F-02F8-4105-B24D-2ACA30CB2B09}">
      <dsp:nvSpPr>
        <dsp:cNvPr id="0" name=""/>
        <dsp:cNvSpPr/>
      </dsp:nvSpPr>
      <dsp:spPr>
        <a:xfrm>
          <a:off x="4312730" y="1526848"/>
          <a:ext cx="1701677" cy="91793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ru-RU" sz="2300" kern="1200" dirty="0">
              <a:solidFill>
                <a:schemeClr val="tx1"/>
              </a:solidFill>
            </a:rPr>
            <a:t>Интерес к </a:t>
          </a:r>
        </a:p>
        <a:p>
          <a:pPr lvl="0" algn="ctr" defTabSz="1022350">
            <a:lnSpc>
              <a:spcPct val="90000"/>
            </a:lnSpc>
            <a:spcBef>
              <a:spcPct val="0"/>
            </a:spcBef>
            <a:spcAft>
              <a:spcPct val="35000"/>
            </a:spcAft>
          </a:pPr>
          <a:r>
            <a:rPr lang="ru-RU" sz="2300" kern="1200" dirty="0">
              <a:solidFill>
                <a:schemeClr val="tx1"/>
              </a:solidFill>
            </a:rPr>
            <a:t>творчеству</a:t>
          </a:r>
        </a:p>
      </dsp:txBody>
      <dsp:txXfrm>
        <a:off x="4312730" y="1526848"/>
        <a:ext cx="1701677" cy="917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F32A1-0991-4A5C-8910-8A6FC30B5F1D}">
      <dsp:nvSpPr>
        <dsp:cNvPr id="0" name=""/>
        <dsp:cNvSpPr/>
      </dsp:nvSpPr>
      <dsp:spPr>
        <a:xfrm rot="10800000">
          <a:off x="1759159" y="2357"/>
          <a:ext cx="6252890" cy="736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878" tIns="76200" rIns="142240" bIns="76200" numCol="1" spcCol="1270" anchor="ctr" anchorCtr="0">
          <a:noAutofit/>
        </a:bodyPr>
        <a:lstStyle/>
        <a:p>
          <a:pPr lvl="0" algn="ctr" defTabSz="889000">
            <a:lnSpc>
              <a:spcPct val="90000"/>
            </a:lnSpc>
            <a:spcBef>
              <a:spcPct val="0"/>
            </a:spcBef>
            <a:spcAft>
              <a:spcPct val="35000"/>
            </a:spcAft>
          </a:pPr>
          <a:r>
            <a:rPr lang="ru-RU" sz="2000" b="1" kern="1200" dirty="0"/>
            <a:t>Идеальности </a:t>
          </a:r>
        </a:p>
        <a:p>
          <a:pPr lvl="0" algn="ctr" defTabSz="889000">
            <a:lnSpc>
              <a:spcPct val="90000"/>
            </a:lnSpc>
            <a:spcBef>
              <a:spcPct val="0"/>
            </a:spcBef>
            <a:spcAft>
              <a:spcPct val="35000"/>
            </a:spcAft>
          </a:pPr>
          <a:r>
            <a:rPr lang="ru-RU" sz="1600" kern="1200" dirty="0"/>
            <a:t>(обучающийся САМ хочет учиться, учится, учит других)</a:t>
          </a:r>
        </a:p>
      </dsp:txBody>
      <dsp:txXfrm rot="10800000">
        <a:off x="1943342" y="2357"/>
        <a:ext cx="6068707" cy="736732"/>
      </dsp:txXfrm>
    </dsp:sp>
    <dsp:sp modelId="{047F3392-757F-4B16-87B2-EC4716745D36}">
      <dsp:nvSpPr>
        <dsp:cNvPr id="0" name=""/>
        <dsp:cNvSpPr/>
      </dsp:nvSpPr>
      <dsp:spPr>
        <a:xfrm>
          <a:off x="1390793" y="2357"/>
          <a:ext cx="736732" cy="73673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7ACF1B-FA1C-4646-A49B-F74644AC2FAE}">
      <dsp:nvSpPr>
        <dsp:cNvPr id="0" name=""/>
        <dsp:cNvSpPr/>
      </dsp:nvSpPr>
      <dsp:spPr>
        <a:xfrm rot="10800000">
          <a:off x="1759159" y="959009"/>
          <a:ext cx="6252890" cy="736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878" tIns="76200" rIns="142240" bIns="76200" numCol="1" spcCol="1270" anchor="ctr" anchorCtr="0">
          <a:noAutofit/>
        </a:bodyPr>
        <a:lstStyle/>
        <a:p>
          <a:pPr lvl="0" algn="ctr" defTabSz="889000">
            <a:lnSpc>
              <a:spcPct val="90000"/>
            </a:lnSpc>
            <a:spcBef>
              <a:spcPct val="0"/>
            </a:spcBef>
            <a:spcAft>
              <a:spcPct val="35000"/>
            </a:spcAft>
          </a:pPr>
          <a:r>
            <a:rPr lang="ru-RU" sz="2000" b="1" kern="1200" dirty="0"/>
            <a:t>Открытости </a:t>
          </a:r>
        </a:p>
        <a:p>
          <a:pPr lvl="0" algn="ctr" defTabSz="889000">
            <a:lnSpc>
              <a:spcPct val="90000"/>
            </a:lnSpc>
            <a:spcBef>
              <a:spcPct val="0"/>
            </a:spcBef>
            <a:spcAft>
              <a:spcPct val="35000"/>
            </a:spcAft>
          </a:pPr>
          <a:r>
            <a:rPr lang="ru-RU" sz="1600" kern="1200" dirty="0"/>
            <a:t>(обучение на границе знаний – зона поиска)</a:t>
          </a:r>
        </a:p>
      </dsp:txBody>
      <dsp:txXfrm rot="10800000">
        <a:off x="1943342" y="959009"/>
        <a:ext cx="6068707" cy="736732"/>
      </dsp:txXfrm>
    </dsp:sp>
    <dsp:sp modelId="{DF8AE997-3C11-49D5-94A2-773457011684}">
      <dsp:nvSpPr>
        <dsp:cNvPr id="0" name=""/>
        <dsp:cNvSpPr/>
      </dsp:nvSpPr>
      <dsp:spPr>
        <a:xfrm>
          <a:off x="1390793" y="959009"/>
          <a:ext cx="736732" cy="73673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F5DC72-EA97-467A-B2FF-55A6228FA398}">
      <dsp:nvSpPr>
        <dsp:cNvPr id="0" name=""/>
        <dsp:cNvSpPr/>
      </dsp:nvSpPr>
      <dsp:spPr>
        <a:xfrm rot="10800000">
          <a:off x="1759159" y="1915661"/>
          <a:ext cx="6252890" cy="736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878" tIns="76200" rIns="142240" bIns="76200" numCol="1" spcCol="1270" anchor="ctr" anchorCtr="0">
          <a:noAutofit/>
        </a:bodyPr>
        <a:lstStyle/>
        <a:p>
          <a:pPr lvl="0" algn="ctr" defTabSz="889000">
            <a:lnSpc>
              <a:spcPct val="90000"/>
            </a:lnSpc>
            <a:spcBef>
              <a:spcPct val="0"/>
            </a:spcBef>
            <a:spcAft>
              <a:spcPct val="35000"/>
            </a:spcAft>
          </a:pPr>
          <a:r>
            <a:rPr lang="ru-RU" sz="2000" b="1" kern="1200" dirty="0"/>
            <a:t>Свободы выбора </a:t>
          </a:r>
        </a:p>
        <a:p>
          <a:pPr lvl="0" algn="ctr" defTabSz="889000">
            <a:lnSpc>
              <a:spcPct val="90000"/>
            </a:lnSpc>
            <a:spcBef>
              <a:spcPct val="0"/>
            </a:spcBef>
            <a:spcAft>
              <a:spcPct val="35000"/>
            </a:spcAft>
          </a:pPr>
          <a:r>
            <a:rPr lang="ru-RU" sz="1400" kern="1200" dirty="0"/>
            <a:t>(обучающийся имеет право выбора и несет за него ответственность)</a:t>
          </a:r>
        </a:p>
      </dsp:txBody>
      <dsp:txXfrm rot="10800000">
        <a:off x="1943342" y="1915661"/>
        <a:ext cx="6068707" cy="736732"/>
      </dsp:txXfrm>
    </dsp:sp>
    <dsp:sp modelId="{031D8289-474D-4173-A84F-24836CCE7FFA}">
      <dsp:nvSpPr>
        <dsp:cNvPr id="0" name=""/>
        <dsp:cNvSpPr/>
      </dsp:nvSpPr>
      <dsp:spPr>
        <a:xfrm>
          <a:off x="1390793" y="1915661"/>
          <a:ext cx="736732" cy="73673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26030C-C027-429F-878C-A43A0B5B9CB6}">
      <dsp:nvSpPr>
        <dsp:cNvPr id="0" name=""/>
        <dsp:cNvSpPr/>
      </dsp:nvSpPr>
      <dsp:spPr>
        <a:xfrm rot="10800000">
          <a:off x="1759159" y="2872314"/>
          <a:ext cx="6252890" cy="736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878" tIns="76200" rIns="142240" bIns="76200" numCol="1" spcCol="1270" anchor="ctr" anchorCtr="0">
          <a:noAutofit/>
        </a:bodyPr>
        <a:lstStyle/>
        <a:p>
          <a:pPr lvl="0" algn="ctr" defTabSz="889000">
            <a:lnSpc>
              <a:spcPct val="90000"/>
            </a:lnSpc>
            <a:spcBef>
              <a:spcPct val="0"/>
            </a:spcBef>
            <a:spcAft>
              <a:spcPct val="35000"/>
            </a:spcAft>
          </a:pPr>
          <a:r>
            <a:rPr lang="ru-RU" sz="2000" b="1" kern="1200" dirty="0"/>
            <a:t>Деятельности </a:t>
          </a:r>
        </a:p>
        <a:p>
          <a:pPr lvl="0" algn="ctr" defTabSz="889000">
            <a:lnSpc>
              <a:spcPct val="90000"/>
            </a:lnSpc>
            <a:spcBef>
              <a:spcPct val="0"/>
            </a:spcBef>
            <a:spcAft>
              <a:spcPct val="35000"/>
            </a:spcAft>
          </a:pPr>
          <a:r>
            <a:rPr lang="ru-RU" sz="1600" kern="1200" dirty="0"/>
            <a:t>(освоение обучающимися ЗУН в форме деятельности)</a:t>
          </a:r>
        </a:p>
      </dsp:txBody>
      <dsp:txXfrm rot="10800000">
        <a:off x="1943342" y="2872314"/>
        <a:ext cx="6068707" cy="736732"/>
      </dsp:txXfrm>
    </dsp:sp>
    <dsp:sp modelId="{287E8BA5-8B38-4D02-856F-F16C2308B827}">
      <dsp:nvSpPr>
        <dsp:cNvPr id="0" name=""/>
        <dsp:cNvSpPr/>
      </dsp:nvSpPr>
      <dsp:spPr>
        <a:xfrm>
          <a:off x="1390793" y="2872314"/>
          <a:ext cx="736732" cy="73673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C20F84-38DF-4E5C-9C4A-33F24A2F8E50}">
      <dsp:nvSpPr>
        <dsp:cNvPr id="0" name=""/>
        <dsp:cNvSpPr/>
      </dsp:nvSpPr>
      <dsp:spPr>
        <a:xfrm rot="10800000">
          <a:off x="1759159" y="3828966"/>
          <a:ext cx="6252890" cy="73673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878" tIns="76200" rIns="142240" bIns="76200" numCol="1" spcCol="1270" anchor="ctr" anchorCtr="0">
          <a:noAutofit/>
        </a:bodyPr>
        <a:lstStyle/>
        <a:p>
          <a:pPr lvl="0" algn="ctr" defTabSz="889000">
            <a:lnSpc>
              <a:spcPct val="90000"/>
            </a:lnSpc>
            <a:spcBef>
              <a:spcPct val="0"/>
            </a:spcBef>
            <a:spcAft>
              <a:spcPct val="35000"/>
            </a:spcAft>
          </a:pPr>
          <a:r>
            <a:rPr lang="ru-RU" sz="2000" b="1" kern="1200" dirty="0"/>
            <a:t>Обратной связи </a:t>
          </a:r>
        </a:p>
        <a:p>
          <a:pPr lvl="0" algn="ctr" defTabSz="889000">
            <a:lnSpc>
              <a:spcPct val="90000"/>
            </a:lnSpc>
            <a:spcBef>
              <a:spcPct val="0"/>
            </a:spcBef>
            <a:spcAft>
              <a:spcPct val="35000"/>
            </a:spcAft>
          </a:pPr>
          <a:r>
            <a:rPr lang="ru-RU" sz="1600" kern="1200" dirty="0"/>
            <a:t>(разнообразие способов контроля обучения)</a:t>
          </a:r>
        </a:p>
      </dsp:txBody>
      <dsp:txXfrm rot="10800000">
        <a:off x="1943342" y="3828966"/>
        <a:ext cx="6068707" cy="736732"/>
      </dsp:txXfrm>
    </dsp:sp>
    <dsp:sp modelId="{DF3F2476-D678-4C88-80CD-EC1687BB2F61}">
      <dsp:nvSpPr>
        <dsp:cNvPr id="0" name=""/>
        <dsp:cNvSpPr/>
      </dsp:nvSpPr>
      <dsp:spPr>
        <a:xfrm>
          <a:off x="1390793" y="3828966"/>
          <a:ext cx="736732" cy="73673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A63A-293D-4F29-ABDF-36335625C1E4}">
      <dsp:nvSpPr>
        <dsp:cNvPr id="0" name=""/>
        <dsp:cNvSpPr/>
      </dsp:nvSpPr>
      <dsp:spPr>
        <a:xfrm>
          <a:off x="3314217" y="1295502"/>
          <a:ext cx="1659627" cy="1659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3F78903-F3CC-475D-AF8F-54890ADDCDE1}">
      <dsp:nvSpPr>
        <dsp:cNvPr id="0" name=""/>
        <dsp:cNvSpPr/>
      </dsp:nvSpPr>
      <dsp:spPr>
        <a:xfrm>
          <a:off x="3193203" y="0"/>
          <a:ext cx="1901656" cy="10176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ru-RU" sz="3400" kern="1200" dirty="0"/>
            <a:t>Встреча с чудом</a:t>
          </a:r>
        </a:p>
      </dsp:txBody>
      <dsp:txXfrm>
        <a:off x="3193203" y="0"/>
        <a:ext cx="1901656" cy="1017677"/>
      </dsp:txXfrm>
    </dsp:sp>
    <dsp:sp modelId="{CEDEF1A5-11F9-416E-88F1-0FC8348C0C0B}">
      <dsp:nvSpPr>
        <dsp:cNvPr id="0" name=""/>
        <dsp:cNvSpPr/>
      </dsp:nvSpPr>
      <dsp:spPr>
        <a:xfrm>
          <a:off x="3801041" y="1529568"/>
          <a:ext cx="1659627" cy="1659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738E1E1-D0A8-44E2-874E-A94FCAF5C3B7}">
      <dsp:nvSpPr>
        <dsp:cNvPr id="0" name=""/>
        <dsp:cNvSpPr/>
      </dsp:nvSpPr>
      <dsp:spPr>
        <a:xfrm>
          <a:off x="5665356" y="966793"/>
          <a:ext cx="1797929" cy="11194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ru-RU" sz="3400" kern="1200"/>
            <a:t>Дарите смысл!</a:t>
          </a:r>
        </a:p>
      </dsp:txBody>
      <dsp:txXfrm>
        <a:off x="5665356" y="966793"/>
        <a:ext cx="1797929" cy="1119444"/>
      </dsp:txXfrm>
    </dsp:sp>
    <dsp:sp modelId="{FD4776A1-4D06-4465-A043-4845D374FB63}">
      <dsp:nvSpPr>
        <dsp:cNvPr id="0" name=""/>
        <dsp:cNvSpPr/>
      </dsp:nvSpPr>
      <dsp:spPr>
        <a:xfrm>
          <a:off x="3920673" y="2056216"/>
          <a:ext cx="1659627" cy="1659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2B0F25D-FC72-4A5B-BC1C-455728AF008C}">
      <dsp:nvSpPr>
        <dsp:cNvPr id="0" name=""/>
        <dsp:cNvSpPr/>
      </dsp:nvSpPr>
      <dsp:spPr>
        <a:xfrm>
          <a:off x="5838234" y="2391540"/>
          <a:ext cx="1763354" cy="119577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ru-RU" sz="3400" kern="1200"/>
            <a:t>Лови ошибку!</a:t>
          </a:r>
        </a:p>
      </dsp:txBody>
      <dsp:txXfrm>
        <a:off x="5838234" y="2391540"/>
        <a:ext cx="1763354" cy="1195770"/>
      </dsp:txXfrm>
    </dsp:sp>
    <dsp:sp modelId="{3BB45511-B25F-4185-80D7-2DF0F83D3318}">
      <dsp:nvSpPr>
        <dsp:cNvPr id="0" name=""/>
        <dsp:cNvSpPr/>
      </dsp:nvSpPr>
      <dsp:spPr>
        <a:xfrm>
          <a:off x="3583907" y="2478552"/>
          <a:ext cx="1659627" cy="1659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B639A50-F6DE-4C6C-AF34-06626469B4C2}">
      <dsp:nvSpPr>
        <dsp:cNvPr id="0" name=""/>
        <dsp:cNvSpPr/>
      </dsp:nvSpPr>
      <dsp:spPr>
        <a:xfrm>
          <a:off x="5077572" y="3994382"/>
          <a:ext cx="1901656" cy="10940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ru-RU" sz="3400" kern="1200"/>
            <a:t>Выбери сам</a:t>
          </a:r>
        </a:p>
      </dsp:txBody>
      <dsp:txXfrm>
        <a:off x="5077572" y="3994382"/>
        <a:ext cx="1901656" cy="1094002"/>
      </dsp:txXfrm>
    </dsp:sp>
    <dsp:sp modelId="{E391FF05-F351-4CDB-9377-D21A04B53305}">
      <dsp:nvSpPr>
        <dsp:cNvPr id="0" name=""/>
        <dsp:cNvSpPr/>
      </dsp:nvSpPr>
      <dsp:spPr>
        <a:xfrm>
          <a:off x="3044528" y="2478552"/>
          <a:ext cx="1659627" cy="1659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25EB1C4-740A-450B-B5AF-C58F347313C7}">
      <dsp:nvSpPr>
        <dsp:cNvPr id="0" name=""/>
        <dsp:cNvSpPr/>
      </dsp:nvSpPr>
      <dsp:spPr>
        <a:xfrm>
          <a:off x="1308834" y="3994382"/>
          <a:ext cx="1901656" cy="10940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ru-RU" sz="3400" kern="1200"/>
            <a:t>Помоги другому</a:t>
          </a:r>
        </a:p>
      </dsp:txBody>
      <dsp:txXfrm>
        <a:off x="1308834" y="3994382"/>
        <a:ext cx="1901656" cy="1094002"/>
      </dsp:txXfrm>
    </dsp:sp>
    <dsp:sp modelId="{55EC230B-2F9C-4922-A5D7-202709C495DD}">
      <dsp:nvSpPr>
        <dsp:cNvPr id="0" name=""/>
        <dsp:cNvSpPr/>
      </dsp:nvSpPr>
      <dsp:spPr>
        <a:xfrm>
          <a:off x="2707762" y="2056216"/>
          <a:ext cx="1659627" cy="1659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939A8CE-A9A6-4B90-A9BA-71DE7935568F}">
      <dsp:nvSpPr>
        <dsp:cNvPr id="0" name=""/>
        <dsp:cNvSpPr/>
      </dsp:nvSpPr>
      <dsp:spPr>
        <a:xfrm>
          <a:off x="686473" y="2391540"/>
          <a:ext cx="1763354" cy="119577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ru-RU" sz="3400" kern="1200"/>
            <a:t>А вам слабо?</a:t>
          </a:r>
        </a:p>
      </dsp:txBody>
      <dsp:txXfrm>
        <a:off x="686473" y="2391540"/>
        <a:ext cx="1763354" cy="1195770"/>
      </dsp:txXfrm>
    </dsp:sp>
    <dsp:sp modelId="{04CF4D30-F0B1-4003-99C9-BE11F7D2C492}">
      <dsp:nvSpPr>
        <dsp:cNvPr id="0" name=""/>
        <dsp:cNvSpPr/>
      </dsp:nvSpPr>
      <dsp:spPr>
        <a:xfrm>
          <a:off x="2827393" y="1529568"/>
          <a:ext cx="1659627" cy="16598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D6B90B2-257B-46EF-97C9-DE30BC8D4ACE}">
      <dsp:nvSpPr>
        <dsp:cNvPr id="0" name=""/>
        <dsp:cNvSpPr/>
      </dsp:nvSpPr>
      <dsp:spPr>
        <a:xfrm>
          <a:off x="824776" y="966793"/>
          <a:ext cx="1797929" cy="11194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511300" rtl="0">
            <a:lnSpc>
              <a:spcPct val="90000"/>
            </a:lnSpc>
            <a:spcBef>
              <a:spcPct val="0"/>
            </a:spcBef>
            <a:spcAft>
              <a:spcPct val="35000"/>
            </a:spcAft>
          </a:pPr>
          <a:r>
            <a:rPr lang="ru-RU" sz="3400" kern="1200" dirty="0"/>
            <a:t>Твой прогресс</a:t>
          </a:r>
        </a:p>
      </dsp:txBody>
      <dsp:txXfrm>
        <a:off x="824776" y="966793"/>
        <a:ext cx="1797929" cy="111944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19B16A8-B00C-4E03-85CB-85B5C9E6769C}" type="datetimeFigureOut">
              <a:rPr lang="ru-RU" smtClean="0"/>
              <a:t>11.12.2019</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B47085B-B34D-4F20-9A43-0A6D907E23B1}" type="slidenum">
              <a:rPr lang="ru-RU" smtClean="0"/>
              <a:t>‹#›</a:t>
            </a:fld>
            <a:endParaRPr lang="ru-RU"/>
          </a:p>
        </p:txBody>
      </p:sp>
    </p:spTree>
    <p:extLst>
      <p:ext uri="{BB962C8B-B14F-4D97-AF65-F5344CB8AC3E}">
        <p14:creationId xmlns:p14="http://schemas.microsoft.com/office/powerpoint/2010/main" val="97118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47085B-B34D-4F20-9A43-0A6D907E23B1}" type="slidenum">
              <a:rPr lang="ru-RU" smtClean="0"/>
              <a:t>4</a:t>
            </a:fld>
            <a:endParaRPr lang="ru-RU"/>
          </a:p>
        </p:txBody>
      </p:sp>
    </p:spTree>
    <p:extLst>
      <p:ext uri="{BB962C8B-B14F-4D97-AF65-F5344CB8AC3E}">
        <p14:creationId xmlns:p14="http://schemas.microsoft.com/office/powerpoint/2010/main" val="177369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highlight>
                  <a:srgbClr val="FFFF00"/>
                </a:highlight>
                <a:latin typeface="Times New Roman" panose="02020603050405020304" pitchFamily="18" charset="0"/>
                <a:ea typeface="Times New Roman" panose="02020603050405020304" pitchFamily="18" charset="0"/>
              </a:rPr>
              <a:t>ТРИЗ-педагогика через открытые задачи объединяет познание мира в единое целое, демонстрирует неразрывность разных предметных знаний  </a:t>
            </a:r>
          </a:p>
          <a:p>
            <a:r>
              <a:rPr lang="ru-RU" spc="100" dirty="0">
                <a:solidFill>
                  <a:srgbClr val="000000"/>
                </a:solidFill>
                <a:latin typeface="Akrobat" panose="00000600000000000000" pitchFamily="50" charset="-52"/>
              </a:rPr>
              <a:t>Ее отличие от известных средств проблемного обучения — в использовании мирового опыта, накопленного в области создания методов решения изобретательских задач</a:t>
            </a:r>
            <a:endParaRPr lang="ru-RU" dirty="0"/>
          </a:p>
        </p:txBody>
      </p:sp>
      <p:sp>
        <p:nvSpPr>
          <p:cNvPr id="4" name="Номер слайда 3"/>
          <p:cNvSpPr>
            <a:spLocks noGrp="1"/>
          </p:cNvSpPr>
          <p:nvPr>
            <p:ph type="sldNum" sz="quarter" idx="5"/>
          </p:nvPr>
        </p:nvSpPr>
        <p:spPr/>
        <p:txBody>
          <a:bodyPr/>
          <a:lstStyle/>
          <a:p>
            <a:fld id="{DB47085B-B34D-4F20-9A43-0A6D907E23B1}" type="slidenum">
              <a:rPr lang="ru-RU" smtClean="0"/>
              <a:t>11</a:t>
            </a:fld>
            <a:endParaRPr lang="ru-RU"/>
          </a:p>
        </p:txBody>
      </p:sp>
    </p:spTree>
    <p:extLst>
      <p:ext uri="{BB962C8B-B14F-4D97-AF65-F5344CB8AC3E}">
        <p14:creationId xmlns:p14="http://schemas.microsoft.com/office/powerpoint/2010/main" val="203577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Открытая задача имеет «открытое» условие, то есть в нем есть неопределенности — как в любой реальной жизненной ситуации. Открытая задача имеет несколько путей решения и, обычно, не единственно возможный контрольный ответ.</a:t>
            </a:r>
          </a:p>
          <a:p>
            <a:endParaRPr lang="ru-RU" dirty="0"/>
          </a:p>
        </p:txBody>
      </p:sp>
      <p:sp>
        <p:nvSpPr>
          <p:cNvPr id="4" name="Номер слайда 3"/>
          <p:cNvSpPr>
            <a:spLocks noGrp="1"/>
          </p:cNvSpPr>
          <p:nvPr>
            <p:ph type="sldNum" sz="quarter" idx="5"/>
          </p:nvPr>
        </p:nvSpPr>
        <p:spPr/>
        <p:txBody>
          <a:bodyPr/>
          <a:lstStyle/>
          <a:p>
            <a:fld id="{DB47085B-B34D-4F20-9A43-0A6D907E23B1}" type="slidenum">
              <a:rPr lang="ru-RU" smtClean="0"/>
              <a:t>15</a:t>
            </a:fld>
            <a:endParaRPr lang="ru-RU"/>
          </a:p>
        </p:txBody>
      </p:sp>
    </p:spTree>
    <p:extLst>
      <p:ext uri="{BB962C8B-B14F-4D97-AF65-F5344CB8AC3E}">
        <p14:creationId xmlns:p14="http://schemas.microsoft.com/office/powerpoint/2010/main" val="122187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highlight>
                  <a:srgbClr val="FFFF00"/>
                </a:highlight>
                <a:latin typeface="Times New Roman" panose="02020603050405020304" pitchFamily="18" charset="0"/>
                <a:ea typeface="Times New Roman" panose="02020603050405020304" pitchFamily="18" charset="0"/>
              </a:rPr>
              <a:t>Алгоритмы классической ТРИЗ – это сложные и многоходовые инструменты, которые требуют особого навыка и определённых умений для работы с ними. </a:t>
            </a:r>
            <a:endParaRPr lang="ru-RU" dirty="0"/>
          </a:p>
        </p:txBody>
      </p:sp>
      <p:sp>
        <p:nvSpPr>
          <p:cNvPr id="4" name="Номер слайда 3"/>
          <p:cNvSpPr>
            <a:spLocks noGrp="1"/>
          </p:cNvSpPr>
          <p:nvPr>
            <p:ph type="sldNum" sz="quarter" idx="5"/>
          </p:nvPr>
        </p:nvSpPr>
        <p:spPr/>
        <p:txBody>
          <a:bodyPr/>
          <a:lstStyle/>
          <a:p>
            <a:fld id="{DB47085B-B34D-4F20-9A43-0A6D907E23B1}" type="slidenum">
              <a:rPr lang="ru-RU" smtClean="0"/>
              <a:t>20</a:t>
            </a:fld>
            <a:endParaRPr lang="ru-RU"/>
          </a:p>
        </p:txBody>
      </p:sp>
    </p:spTree>
    <p:extLst>
      <p:ext uri="{BB962C8B-B14F-4D97-AF65-F5344CB8AC3E}">
        <p14:creationId xmlns:p14="http://schemas.microsoft.com/office/powerpoint/2010/main" val="251893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ea typeface="Times New Roman" panose="02020603050405020304" pitchFamily="18" charset="0"/>
              </a:rPr>
              <a:t>Если школьникам не удалось сформулировать правдоподобные гипотезы, то можно рекомендовать глубже изучить условие задачи, а также поискать дополнительные справочные материалы. После этого стоит пройти шаги </a:t>
            </a:r>
            <a:r>
              <a:rPr lang="ru-RU" dirty="0" err="1">
                <a:latin typeface="Times New Roman" panose="02020603050405020304" pitchFamily="18" charset="0"/>
                <a:ea typeface="Times New Roman" panose="02020603050405020304" pitchFamily="18" charset="0"/>
              </a:rPr>
              <a:t>ПРИЗа</a:t>
            </a:r>
            <a:r>
              <a:rPr lang="ru-RU" dirty="0">
                <a:latin typeface="Times New Roman" panose="02020603050405020304" pitchFamily="18" charset="0"/>
                <a:ea typeface="Times New Roman" panose="02020603050405020304" pitchFamily="18" charset="0"/>
              </a:rPr>
              <a:t> ещё раз, причём постараться сделать </a:t>
            </a:r>
            <a:r>
              <a:rPr lang="ru-RU" i="1" dirty="0">
                <a:latin typeface="Times New Roman" panose="02020603050405020304" pitchFamily="18" charset="0"/>
                <a:ea typeface="Times New Roman" panose="02020603050405020304" pitchFamily="18" charset="0"/>
              </a:rPr>
              <a:t>это более внимательно</a:t>
            </a:r>
            <a:r>
              <a:rPr lang="ru-RU" dirty="0">
                <a:latin typeface="Times New Roman" panose="02020603050405020304" pitchFamily="18" charset="0"/>
                <a:ea typeface="Times New Roman" panose="02020603050405020304" pitchFamily="18" charset="0"/>
              </a:rPr>
              <a:t>.</a:t>
            </a:r>
          </a:p>
          <a:p>
            <a:endParaRPr lang="ru-RU" dirty="0"/>
          </a:p>
        </p:txBody>
      </p:sp>
      <p:sp>
        <p:nvSpPr>
          <p:cNvPr id="4" name="Номер слайда 3"/>
          <p:cNvSpPr>
            <a:spLocks noGrp="1"/>
          </p:cNvSpPr>
          <p:nvPr>
            <p:ph type="sldNum" sz="quarter" idx="5"/>
          </p:nvPr>
        </p:nvSpPr>
        <p:spPr/>
        <p:txBody>
          <a:bodyPr/>
          <a:lstStyle/>
          <a:p>
            <a:fld id="{DB47085B-B34D-4F20-9A43-0A6D907E23B1}" type="slidenum">
              <a:rPr lang="ru-RU" smtClean="0"/>
              <a:t>23</a:t>
            </a:fld>
            <a:endParaRPr lang="ru-RU"/>
          </a:p>
        </p:txBody>
      </p:sp>
    </p:spTree>
    <p:extLst>
      <p:ext uri="{BB962C8B-B14F-4D97-AF65-F5344CB8AC3E}">
        <p14:creationId xmlns:p14="http://schemas.microsoft.com/office/powerpoint/2010/main" val="104862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47085B-B34D-4F20-9A43-0A6D907E23B1}" type="slidenum">
              <a:rPr lang="ru-RU" smtClean="0"/>
              <a:t>29</a:t>
            </a:fld>
            <a:endParaRPr lang="ru-RU"/>
          </a:p>
        </p:txBody>
      </p:sp>
    </p:spTree>
    <p:extLst>
      <p:ext uri="{BB962C8B-B14F-4D97-AF65-F5344CB8AC3E}">
        <p14:creationId xmlns:p14="http://schemas.microsoft.com/office/powerpoint/2010/main" val="122522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useBgFill="1">
        <p:nvSpPr>
          <p:cNvPr id="13" name="Скругленный прямоугольник 12"/>
          <p:cNvSpPr/>
          <p:nvPr/>
        </p:nvSpPr>
        <p:spPr>
          <a:xfrm>
            <a:off x="65313" y="69757"/>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Подзаголовок 8"/>
          <p:cNvSpPr>
            <a:spLocks noGrp="1"/>
          </p:cNvSpPr>
          <p:nvPr>
            <p:ph type="subTitle" idx="1"/>
          </p:nvPr>
        </p:nvSpPr>
        <p:spPr>
          <a:xfrm>
            <a:off x="1295400" y="3200400"/>
            <a:ext cx="6400800" cy="1600200"/>
          </a:xfrm>
        </p:spPr>
        <p:txBody>
          <a:bodyPr/>
          <a:lstStyle>
            <a:lvl1pPr marL="0" indent="0" algn="ctr">
              <a:buNone/>
              <a:defRPr sz="195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17" name="Нижний колонтитул 16"/>
          <p:cNvSpPr>
            <a:spLocks noGrp="1"/>
          </p:cNvSpPr>
          <p:nvPr>
            <p:ph type="ftr" sz="quarter" idx="11"/>
          </p:nvPr>
        </p:nvSpPr>
        <p:spPr>
          <a:xfrm>
            <a:off x="914400" y="6172200"/>
            <a:ext cx="3962400" cy="457200"/>
          </a:xfrm>
          <a:prstGeom prst="rect">
            <a:avLst/>
          </a:prstGeom>
        </p:spPr>
        <p:txBody>
          <a:bodyPr/>
          <a:lstStyle/>
          <a:p>
            <a:endParaRPr lang="ru-RU"/>
          </a:p>
        </p:txBody>
      </p:sp>
      <p:sp>
        <p:nvSpPr>
          <p:cNvPr id="29" name="Номер слайда 28"/>
          <p:cNvSpPr>
            <a:spLocks noGrp="1"/>
          </p:cNvSpPr>
          <p:nvPr>
            <p:ph type="sldNum" sz="quarter" idx="12"/>
          </p:nvPr>
        </p:nvSpPr>
        <p:spPr/>
        <p:txBody>
          <a:bodyPr lIns="0" tIns="0" rIns="0" bIns="0">
            <a:noAutofit/>
          </a:bodyPr>
          <a:lstStyle>
            <a:lvl1pPr>
              <a:defRPr sz="1050">
                <a:solidFill>
                  <a:srgbClr val="FFFFFF"/>
                </a:solidFill>
              </a:defRPr>
            </a:lvl1pPr>
          </a:lstStyle>
          <a:p>
            <a:fld id="{5A2D2050-3B2B-44AD-81BC-EDC8774ACC2E}" type="slidenum">
              <a:rPr lang="ru-RU" smtClean="0"/>
              <a:t>‹#›</a:t>
            </a:fld>
            <a:endParaRPr lang="ru-RU"/>
          </a:p>
        </p:txBody>
      </p:sp>
      <p:sp>
        <p:nvSpPr>
          <p:cNvPr id="7" name="Прямоугольник 6"/>
          <p:cNvSpPr/>
          <p:nvPr/>
        </p:nvSpPr>
        <p:spPr>
          <a:xfrm>
            <a:off x="62932" y="1449305"/>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Прямоугольник 9"/>
          <p:cNvSpPr/>
          <p:nvPr/>
        </p:nvSpPr>
        <p:spPr>
          <a:xfrm>
            <a:off x="62932"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Прямоугольник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Заголовок 7"/>
          <p:cNvSpPr>
            <a:spLocks noGrp="1"/>
          </p:cNvSpPr>
          <p:nvPr>
            <p:ph type="ctrTitle"/>
          </p:nvPr>
        </p:nvSpPr>
        <p:spPr>
          <a:xfrm>
            <a:off x="457200" y="1505932"/>
            <a:ext cx="8229600" cy="1470025"/>
          </a:xfrm>
        </p:spPr>
        <p:txBody>
          <a:bodyPr anchor="ctr"/>
          <a:lstStyle>
            <a:lvl1pPr algn="ctr">
              <a:defRPr lang="en-US" dirty="0">
                <a:solidFill>
                  <a:srgbClr val="FFFFFF"/>
                </a:solidFill>
              </a:defRPr>
            </a:lvl1pPr>
          </a:lstStyle>
          <a:p>
            <a:r>
              <a:rPr kumimoji="0" lang="ru-RU"/>
              <a:t>Образец заголовка</a:t>
            </a:r>
            <a:endParaRPr kumimoji="0" lang="en-US"/>
          </a:p>
        </p:txBody>
      </p:sp>
    </p:spTree>
    <p:extLst>
      <p:ext uri="{BB962C8B-B14F-4D97-AF65-F5344CB8AC3E}">
        <p14:creationId xmlns:p14="http://schemas.microsoft.com/office/powerpoint/2010/main" val="11297090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5" name="Нижний колонтитул 4"/>
          <p:cNvSpPr>
            <a:spLocks noGrp="1"/>
          </p:cNvSpPr>
          <p:nvPr>
            <p:ph type="ftr" sz="quarter" idx="11"/>
          </p:nvPr>
        </p:nvSpPr>
        <p:spPr>
          <a:xfrm>
            <a:off x="914400" y="6172200"/>
            <a:ext cx="3962400" cy="457200"/>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5A2D2050-3B2B-44AD-81BC-EDC8774ACC2E}" type="slidenum">
              <a:rPr lang="ru-RU" smtClean="0"/>
              <a:t>‹#›</a:t>
            </a:fld>
            <a:endParaRPr lang="ru-RU"/>
          </a:p>
        </p:txBody>
      </p:sp>
    </p:spTree>
    <p:extLst>
      <p:ext uri="{BB962C8B-B14F-4D97-AF65-F5344CB8AC3E}">
        <p14:creationId xmlns:p14="http://schemas.microsoft.com/office/powerpoint/2010/main" val="1254498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3"/>
            <a:ext cx="201168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914400" y="274642"/>
            <a:ext cx="55626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5" name="Нижний колонтитул 4"/>
          <p:cNvSpPr>
            <a:spLocks noGrp="1"/>
          </p:cNvSpPr>
          <p:nvPr>
            <p:ph type="ftr" sz="quarter" idx="11"/>
          </p:nvPr>
        </p:nvSpPr>
        <p:spPr>
          <a:xfrm>
            <a:off x="914400" y="6172200"/>
            <a:ext cx="3962400" cy="457200"/>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5A2D2050-3B2B-44AD-81BC-EDC8774ACC2E}" type="slidenum">
              <a:rPr lang="ru-RU" smtClean="0"/>
              <a:t>‹#›</a:t>
            </a:fld>
            <a:endParaRPr lang="ru-RU"/>
          </a:p>
        </p:txBody>
      </p:sp>
    </p:spTree>
    <p:extLst>
      <p:ext uri="{BB962C8B-B14F-4D97-AF65-F5344CB8AC3E}">
        <p14:creationId xmlns:p14="http://schemas.microsoft.com/office/powerpoint/2010/main" val="167224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4" name="Дата 3"/>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5" name="Нижний колонтитул 4"/>
          <p:cNvSpPr>
            <a:spLocks noGrp="1"/>
          </p:cNvSpPr>
          <p:nvPr>
            <p:ph type="ftr" sz="quarter" idx="11"/>
          </p:nvPr>
        </p:nvSpPr>
        <p:spPr>
          <a:xfrm>
            <a:off x="914400" y="6172200"/>
            <a:ext cx="3962400" cy="457200"/>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5A2D2050-3B2B-44AD-81BC-EDC8774ACC2E}" type="slidenum">
              <a:rPr lang="ru-RU" smtClean="0"/>
              <a:t>‹#›</a:t>
            </a:fld>
            <a:endParaRPr lang="ru-RU"/>
          </a:p>
        </p:txBody>
      </p:sp>
      <p:sp>
        <p:nvSpPr>
          <p:cNvPr id="8" name="Объект 7"/>
          <p:cNvSpPr>
            <a:spLocks noGrp="1"/>
          </p:cNvSpPr>
          <p:nvPr>
            <p:ph sz="quarter" idx="1"/>
          </p:nvPr>
        </p:nvSpPr>
        <p:spPr>
          <a:xfrm>
            <a:off x="914400" y="1447800"/>
            <a:ext cx="777240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111987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useBgFill="1">
        <p:nvSpPr>
          <p:cNvPr id="10" name="Скругленный прямоугольник 9"/>
          <p:cNvSpPr/>
          <p:nvPr/>
        </p:nvSpPr>
        <p:spPr>
          <a:xfrm>
            <a:off x="65313" y="69757"/>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Заголовок 1"/>
          <p:cNvSpPr>
            <a:spLocks noGrp="1"/>
          </p:cNvSpPr>
          <p:nvPr>
            <p:ph type="title"/>
          </p:nvPr>
        </p:nvSpPr>
        <p:spPr>
          <a:xfrm>
            <a:off x="722313" y="952502"/>
            <a:ext cx="7772400" cy="1362075"/>
          </a:xfrm>
        </p:spPr>
        <p:txBody>
          <a:bodyPr anchor="b" anchorCtr="0"/>
          <a:lstStyle>
            <a:lvl1pPr algn="l">
              <a:buNone/>
              <a:defRPr sz="3000" b="0" cap="none"/>
            </a:lvl1pPr>
          </a:lstStyle>
          <a:p>
            <a:r>
              <a:rPr kumimoji="0" lang="ru-RU"/>
              <a:t>Образец заголовка</a:t>
            </a:r>
            <a:endParaRPr kumimoji="0" lang="en-US"/>
          </a:p>
        </p:txBody>
      </p:sp>
      <p:sp>
        <p:nvSpPr>
          <p:cNvPr id="3" name="Текст 2"/>
          <p:cNvSpPr>
            <a:spLocks noGrp="1"/>
          </p:cNvSpPr>
          <p:nvPr>
            <p:ph type="body" idx="1"/>
          </p:nvPr>
        </p:nvSpPr>
        <p:spPr>
          <a:xfrm>
            <a:off x="722313" y="2547938"/>
            <a:ext cx="7772400" cy="1338262"/>
          </a:xfrm>
        </p:spPr>
        <p:txBody>
          <a:bodyPr anchor="t" anchorCtr="0"/>
          <a:lstStyle>
            <a:lvl1pPr marL="0" indent="0">
              <a:buNone/>
              <a:defRPr sz="18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5" name="Нижний колонтитул 4"/>
          <p:cNvSpPr>
            <a:spLocks noGrp="1"/>
          </p:cNvSpPr>
          <p:nvPr>
            <p:ph type="ftr" sz="quarter" idx="11"/>
          </p:nvPr>
        </p:nvSpPr>
        <p:spPr>
          <a:xfrm>
            <a:off x="800100" y="6172200"/>
            <a:ext cx="4000500" cy="457200"/>
          </a:xfrm>
          <a:prstGeom prst="rect">
            <a:avLst/>
          </a:prstGeom>
        </p:spPr>
        <p:txBody>
          <a:bodyPr/>
          <a:lstStyle/>
          <a:p>
            <a:endParaRPr lang="ru-RU"/>
          </a:p>
        </p:txBody>
      </p:sp>
      <p:sp>
        <p:nvSpPr>
          <p:cNvPr id="7" name="Прямоугольник 6"/>
          <p:cNvSpPr/>
          <p:nvPr/>
        </p:nvSpPr>
        <p:spPr>
          <a:xfrm flipV="1">
            <a:off x="6941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Прямоугольник 7"/>
          <p:cNvSpPr/>
          <p:nvPr/>
        </p:nvSpPr>
        <p:spPr>
          <a:xfrm>
            <a:off x="69147" y="2341477"/>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Прямоугольник 8"/>
          <p:cNvSpPr/>
          <p:nvPr/>
        </p:nvSpPr>
        <p:spPr>
          <a:xfrm>
            <a:off x="68307"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6" name="Номер слайда 5"/>
          <p:cNvSpPr>
            <a:spLocks noGrp="1"/>
          </p:cNvSpPr>
          <p:nvPr>
            <p:ph type="sldNum" sz="quarter" idx="12"/>
          </p:nvPr>
        </p:nvSpPr>
        <p:spPr>
          <a:xfrm>
            <a:off x="146304" y="6208776"/>
            <a:ext cx="457200" cy="457200"/>
          </a:xfrm>
        </p:spPr>
        <p:txBody>
          <a:bodyPr/>
          <a:lstStyle/>
          <a:p>
            <a:fld id="{5A2D2050-3B2B-44AD-81BC-EDC8774ACC2E}" type="slidenum">
              <a:rPr lang="ru-RU" smtClean="0"/>
              <a:t>‹#›</a:t>
            </a:fld>
            <a:endParaRPr lang="ru-RU"/>
          </a:p>
        </p:txBody>
      </p:sp>
    </p:spTree>
    <p:extLst>
      <p:ext uri="{BB962C8B-B14F-4D97-AF65-F5344CB8AC3E}">
        <p14:creationId xmlns:p14="http://schemas.microsoft.com/office/powerpoint/2010/main" val="27346343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5" name="Дата 4"/>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6" name="Нижний колонтитул 5"/>
          <p:cNvSpPr>
            <a:spLocks noGrp="1"/>
          </p:cNvSpPr>
          <p:nvPr>
            <p:ph type="ftr" sz="quarter" idx="11"/>
          </p:nvPr>
        </p:nvSpPr>
        <p:spPr>
          <a:xfrm>
            <a:off x="914400" y="6172200"/>
            <a:ext cx="3962400" cy="457200"/>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5A2D2050-3B2B-44AD-81BC-EDC8774ACC2E}" type="slidenum">
              <a:rPr lang="ru-RU" smtClean="0"/>
              <a:t>‹#›</a:t>
            </a:fld>
            <a:endParaRPr lang="ru-RU"/>
          </a:p>
        </p:txBody>
      </p:sp>
      <p:sp>
        <p:nvSpPr>
          <p:cNvPr id="9" name="Объект 8"/>
          <p:cNvSpPr>
            <a:spLocks noGrp="1"/>
          </p:cNvSpPr>
          <p:nvPr>
            <p:ph sz="quarter" idx="1"/>
          </p:nvPr>
        </p:nvSpPr>
        <p:spPr>
          <a:xfrm>
            <a:off x="914400" y="1447800"/>
            <a:ext cx="374904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Объект 10"/>
          <p:cNvSpPr>
            <a:spLocks noGrp="1"/>
          </p:cNvSpPr>
          <p:nvPr>
            <p:ph sz="quarter" idx="2"/>
          </p:nvPr>
        </p:nvSpPr>
        <p:spPr>
          <a:xfrm>
            <a:off x="4933950" y="1447800"/>
            <a:ext cx="374904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359877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3050"/>
            <a:ext cx="7772400" cy="1143000"/>
          </a:xfrm>
        </p:spPr>
        <p:txBody>
          <a:bodyPr anchor="b" anchorCtr="0"/>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ru-RU"/>
              <a:t>Образец текста</a:t>
            </a:r>
          </a:p>
        </p:txBody>
      </p:sp>
      <p:sp>
        <p:nvSpPr>
          <p:cNvPr id="7" name="Дата 6"/>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8" name="Нижний колонтитул 7"/>
          <p:cNvSpPr>
            <a:spLocks noGrp="1"/>
          </p:cNvSpPr>
          <p:nvPr>
            <p:ph type="ftr" sz="quarter" idx="11"/>
          </p:nvPr>
        </p:nvSpPr>
        <p:spPr>
          <a:xfrm>
            <a:off x="914400" y="6172200"/>
            <a:ext cx="3962400" cy="457200"/>
          </a:xfrm>
          <a:prstGeom prst="rect">
            <a:avLst/>
          </a:prstGeom>
        </p:spPr>
        <p:txBody>
          <a:bodyPr/>
          <a:lstStyle/>
          <a:p>
            <a:endParaRPr lang="ru-RU"/>
          </a:p>
        </p:txBody>
      </p:sp>
      <p:sp>
        <p:nvSpPr>
          <p:cNvPr id="9" name="Номер слайда 8"/>
          <p:cNvSpPr>
            <a:spLocks noGrp="1"/>
          </p:cNvSpPr>
          <p:nvPr>
            <p:ph type="sldNum" sz="quarter" idx="12"/>
          </p:nvPr>
        </p:nvSpPr>
        <p:spPr/>
        <p:txBody>
          <a:bodyPr/>
          <a:lstStyle/>
          <a:p>
            <a:fld id="{5A2D2050-3B2B-44AD-81BC-EDC8774ACC2E}" type="slidenum">
              <a:rPr lang="ru-RU" smtClean="0"/>
              <a:t>‹#›</a:t>
            </a:fld>
            <a:endParaRPr lang="ru-RU"/>
          </a:p>
        </p:txBody>
      </p:sp>
      <p:sp>
        <p:nvSpPr>
          <p:cNvPr id="11" name="Объект 10"/>
          <p:cNvSpPr>
            <a:spLocks noGrp="1"/>
          </p:cNvSpPr>
          <p:nvPr>
            <p:ph sz="half" idx="2"/>
          </p:nvPr>
        </p:nvSpPr>
        <p:spPr>
          <a:xfrm>
            <a:off x="914400" y="2247900"/>
            <a:ext cx="3733800" cy="38862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half" idx="4"/>
          </p:nvPr>
        </p:nvSpPr>
        <p:spPr>
          <a:xfrm>
            <a:off x="4953000" y="2247900"/>
            <a:ext cx="3733800" cy="38862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152312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4" name="Нижний колонтитул 3"/>
          <p:cNvSpPr>
            <a:spLocks noGrp="1"/>
          </p:cNvSpPr>
          <p:nvPr>
            <p:ph type="ftr" sz="quarter" idx="11"/>
          </p:nvPr>
        </p:nvSpPr>
        <p:spPr>
          <a:xfrm>
            <a:off x="914400" y="6172200"/>
            <a:ext cx="3962400" cy="457200"/>
          </a:xfrm>
          <a:prstGeom prst="rect">
            <a:avLst/>
          </a:prstGeom>
        </p:spPr>
        <p:txBody>
          <a:bodyPr/>
          <a:lstStyle/>
          <a:p>
            <a:endParaRPr lang="ru-RU"/>
          </a:p>
        </p:txBody>
      </p:sp>
      <p:sp>
        <p:nvSpPr>
          <p:cNvPr id="5" name="Номер слайда 4"/>
          <p:cNvSpPr>
            <a:spLocks noGrp="1"/>
          </p:cNvSpPr>
          <p:nvPr>
            <p:ph type="sldNum" sz="quarter" idx="12"/>
          </p:nvPr>
        </p:nvSpPr>
        <p:spPr/>
        <p:txBody>
          <a:bodyPr/>
          <a:lstStyle/>
          <a:p>
            <a:fld id="{5A2D2050-3B2B-44AD-81BC-EDC8774ACC2E}" type="slidenum">
              <a:rPr lang="ru-RU" smtClean="0"/>
              <a:t>‹#›</a:t>
            </a:fld>
            <a:endParaRPr lang="ru-RU"/>
          </a:p>
        </p:txBody>
      </p:sp>
    </p:spTree>
    <p:extLst>
      <p:ext uri="{BB962C8B-B14F-4D97-AF65-F5344CB8AC3E}">
        <p14:creationId xmlns:p14="http://schemas.microsoft.com/office/powerpoint/2010/main" val="385489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3" name="Нижний колонтитул 2"/>
          <p:cNvSpPr>
            <a:spLocks noGrp="1"/>
          </p:cNvSpPr>
          <p:nvPr>
            <p:ph type="ftr" sz="quarter" idx="11"/>
          </p:nvPr>
        </p:nvSpPr>
        <p:spPr>
          <a:xfrm>
            <a:off x="914400" y="6172200"/>
            <a:ext cx="3962400" cy="457200"/>
          </a:xfrm>
          <a:prstGeom prst="rect">
            <a:avLst/>
          </a:prstGeom>
        </p:spPr>
        <p:txBody>
          <a:bodyPr/>
          <a:lstStyle/>
          <a:p>
            <a:endParaRPr lang="ru-RU"/>
          </a:p>
        </p:txBody>
      </p:sp>
      <p:sp>
        <p:nvSpPr>
          <p:cNvPr id="4" name="Номер слайда 3"/>
          <p:cNvSpPr>
            <a:spLocks noGrp="1"/>
          </p:cNvSpPr>
          <p:nvPr>
            <p:ph type="sldNum" sz="quarter" idx="12"/>
          </p:nvPr>
        </p:nvSpPr>
        <p:spPr/>
        <p:txBody>
          <a:bodyPr/>
          <a:lstStyle/>
          <a:p>
            <a:fld id="{5A2D2050-3B2B-44AD-81BC-EDC8774ACC2E}" type="slidenum">
              <a:rPr lang="ru-RU" smtClean="0"/>
              <a:t>‹#›</a:t>
            </a:fld>
            <a:endParaRPr lang="ru-RU"/>
          </a:p>
        </p:txBody>
      </p:sp>
    </p:spTree>
    <p:extLst>
      <p:ext uri="{BB962C8B-B14F-4D97-AF65-F5344CB8AC3E}">
        <p14:creationId xmlns:p14="http://schemas.microsoft.com/office/powerpoint/2010/main" val="419299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Скругленный прямоугольник 8"/>
          <p:cNvSpPr/>
          <p:nvPr/>
        </p:nvSpPr>
        <p:spPr>
          <a:xfrm>
            <a:off x="64008" y="69755"/>
            <a:ext cx="9013372" cy="6693408"/>
          </a:xfrm>
          <a:prstGeom prst="roundRect">
            <a:avLst>
              <a:gd name="adj" fmla="val 2260"/>
            </a:avLst>
          </a:prstGeom>
          <a:ln w="19050" cap="sq" cmpd="sng" algn="ctr">
            <a:solidFill>
              <a:srgbClr val="4472C4"/>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solidFill>
                <a:srgbClr val="4472C4"/>
              </a:solidFill>
            </a:endParaRPr>
          </a:p>
        </p:txBody>
      </p:sp>
      <p:sp>
        <p:nvSpPr>
          <p:cNvPr id="2" name="Заголовок 1"/>
          <p:cNvSpPr>
            <a:spLocks noGrp="1"/>
          </p:cNvSpPr>
          <p:nvPr>
            <p:ph type="title"/>
          </p:nvPr>
        </p:nvSpPr>
        <p:spPr>
          <a:xfrm>
            <a:off x="914400" y="273050"/>
            <a:ext cx="7772400" cy="1143000"/>
          </a:xfrm>
        </p:spPr>
        <p:txBody>
          <a:bodyPr anchor="b" anchorCtr="0"/>
          <a:lstStyle>
            <a:lvl1pPr algn="l">
              <a:buNone/>
              <a:defRPr sz="3000" b="0"/>
            </a:lvl1pPr>
          </a:lstStyle>
          <a:p>
            <a:r>
              <a:rPr kumimoji="0" lang="ru-RU"/>
              <a:t>Образец заголовка</a:t>
            </a:r>
            <a:endParaRPr kumimoji="0" lang="en-US"/>
          </a:p>
        </p:txBody>
      </p:sp>
      <p:sp>
        <p:nvSpPr>
          <p:cNvPr id="3" name="Текст 2"/>
          <p:cNvSpPr>
            <a:spLocks noGrp="1"/>
          </p:cNvSpPr>
          <p:nvPr>
            <p:ph type="body" idx="2"/>
          </p:nvPr>
        </p:nvSpPr>
        <p:spPr>
          <a:xfrm>
            <a:off x="914400" y="1600200"/>
            <a:ext cx="1905000" cy="4495800"/>
          </a:xfrm>
        </p:spPr>
        <p:txBody>
          <a:bodyPr/>
          <a:lstStyle>
            <a:lvl1pPr marL="0" indent="0">
              <a:buNone/>
              <a:defRPr sz="1350"/>
            </a:lvl1pPr>
            <a:lvl2pPr>
              <a:buNone/>
              <a:defRPr sz="900"/>
            </a:lvl2pPr>
            <a:lvl3pPr>
              <a:buNone/>
              <a:defRPr sz="750"/>
            </a:lvl3pPr>
            <a:lvl4pPr>
              <a:buNone/>
              <a:defRPr sz="675"/>
            </a:lvl4pPr>
            <a:lvl5pPr>
              <a:buNone/>
              <a:defRPr sz="675"/>
            </a:lvl5pPr>
          </a:lstStyle>
          <a:p>
            <a:pPr lvl="0" eaLnBrk="1" latinLnBrk="0" hangingPunct="1"/>
            <a:r>
              <a:rPr kumimoji="0" lang="ru-RU"/>
              <a:t>Образец текста</a:t>
            </a:r>
          </a:p>
        </p:txBody>
      </p:sp>
      <p:sp>
        <p:nvSpPr>
          <p:cNvPr id="5" name="Дата 4"/>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6" name="Нижний колонтитул 5"/>
          <p:cNvSpPr>
            <a:spLocks noGrp="1"/>
          </p:cNvSpPr>
          <p:nvPr>
            <p:ph type="ftr" sz="quarter" idx="11"/>
          </p:nvPr>
        </p:nvSpPr>
        <p:spPr>
          <a:xfrm>
            <a:off x="914400" y="6172200"/>
            <a:ext cx="3962400" cy="457200"/>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5A2D2050-3B2B-44AD-81BC-EDC8774ACC2E}" type="slidenum">
              <a:rPr lang="ru-RU" smtClean="0"/>
              <a:t>‹#›</a:t>
            </a:fld>
            <a:endParaRPr lang="ru-RU"/>
          </a:p>
        </p:txBody>
      </p:sp>
      <p:sp>
        <p:nvSpPr>
          <p:cNvPr id="11" name="Объект 10"/>
          <p:cNvSpPr>
            <a:spLocks noGrp="1"/>
          </p:cNvSpPr>
          <p:nvPr>
            <p:ph sz="quarter" idx="1"/>
          </p:nvPr>
        </p:nvSpPr>
        <p:spPr>
          <a:xfrm>
            <a:off x="2971800" y="1600200"/>
            <a:ext cx="5715000" cy="44958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42772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900550"/>
            <a:ext cx="7315200" cy="522288"/>
          </a:xfrm>
        </p:spPr>
        <p:txBody>
          <a:bodyPr anchor="ctr">
            <a:noAutofit/>
          </a:bodyPr>
          <a:lstStyle>
            <a:lvl1pPr algn="l">
              <a:buNone/>
              <a:defRPr sz="2100" b="0"/>
            </a:lvl1pPr>
          </a:lstStyle>
          <a:p>
            <a:r>
              <a:rPr kumimoji="0" lang="ru-RU"/>
              <a:t>Образец заголовка</a:t>
            </a:r>
            <a:endParaRPr kumimoji="0" lang="en-US"/>
          </a:p>
        </p:txBody>
      </p:sp>
      <p:sp>
        <p:nvSpPr>
          <p:cNvPr id="4" name="Текст 3"/>
          <p:cNvSpPr>
            <a:spLocks noGrp="1"/>
          </p:cNvSpPr>
          <p:nvPr>
            <p:ph type="body" sz="half" idx="2"/>
          </p:nvPr>
        </p:nvSpPr>
        <p:spPr>
          <a:xfrm>
            <a:off x="914400" y="5445825"/>
            <a:ext cx="7315200" cy="685800"/>
          </a:xfrm>
        </p:spPr>
        <p:txBody>
          <a:bodyPr/>
          <a:lstStyle>
            <a:lvl1pPr marL="0" indent="0">
              <a:buFontTx/>
              <a:buNone/>
              <a:defRPr sz="1200"/>
            </a:lvl1pPr>
            <a:lvl2pPr>
              <a:defRPr sz="900"/>
            </a:lvl2pPr>
            <a:lvl3pPr>
              <a:defRPr sz="750"/>
            </a:lvl3pPr>
            <a:lvl4pPr>
              <a:defRPr sz="675"/>
            </a:lvl4pPr>
            <a:lvl5pPr>
              <a:defRPr sz="675"/>
            </a:lvl5pPr>
          </a:lstStyle>
          <a:p>
            <a:pPr lvl="0" eaLnBrk="1" latinLnBrk="0" hangingPunct="1"/>
            <a:r>
              <a:rPr kumimoji="0" lang="ru-RU"/>
              <a:t>Образец текста</a:t>
            </a:r>
          </a:p>
        </p:txBody>
      </p:sp>
      <p:sp>
        <p:nvSpPr>
          <p:cNvPr id="5" name="Дата 4"/>
          <p:cNvSpPr>
            <a:spLocks noGrp="1"/>
          </p:cNvSpPr>
          <p:nvPr>
            <p:ph type="dt" sz="half" idx="10"/>
          </p:nvPr>
        </p:nvSpPr>
        <p:spPr>
          <a:xfrm>
            <a:off x="6172200" y="6191250"/>
            <a:ext cx="2476500" cy="476250"/>
          </a:xfrm>
          <a:prstGeom prst="rect">
            <a:avLst/>
          </a:prstGeom>
        </p:spPr>
        <p:txBody>
          <a:bodyPr/>
          <a:lstStyle/>
          <a:p>
            <a:fld id="{6E72ED65-39B7-4AE2-9E94-8A7780FC022B}" type="datetimeFigureOut">
              <a:rPr lang="ru-RU" smtClean="0"/>
              <a:t>11.12.2019</a:t>
            </a:fld>
            <a:endParaRPr lang="ru-RU"/>
          </a:p>
        </p:txBody>
      </p:sp>
      <p:sp>
        <p:nvSpPr>
          <p:cNvPr id="6" name="Нижний колонтитул 5"/>
          <p:cNvSpPr>
            <a:spLocks noGrp="1"/>
          </p:cNvSpPr>
          <p:nvPr>
            <p:ph type="ftr" sz="quarter" idx="11"/>
          </p:nvPr>
        </p:nvSpPr>
        <p:spPr>
          <a:xfrm>
            <a:off x="914400" y="6172200"/>
            <a:ext cx="3886200" cy="457200"/>
          </a:xfrm>
          <a:prstGeom prst="rect">
            <a:avLst/>
          </a:prstGeom>
        </p:spPr>
        <p:txBody>
          <a:bodyPr/>
          <a:lstStyle/>
          <a:p>
            <a:endParaRPr lang="ru-RU"/>
          </a:p>
        </p:txBody>
      </p:sp>
      <p:sp>
        <p:nvSpPr>
          <p:cNvPr id="7" name="Номер слайда 6"/>
          <p:cNvSpPr>
            <a:spLocks noGrp="1"/>
          </p:cNvSpPr>
          <p:nvPr>
            <p:ph type="sldNum" sz="quarter" idx="12"/>
          </p:nvPr>
        </p:nvSpPr>
        <p:spPr>
          <a:xfrm>
            <a:off x="146304" y="6208776"/>
            <a:ext cx="457200" cy="457200"/>
          </a:xfrm>
        </p:spPr>
        <p:txBody>
          <a:bodyPr/>
          <a:lstStyle/>
          <a:p>
            <a:fld id="{5A2D2050-3B2B-44AD-81BC-EDC8774ACC2E}" type="slidenum">
              <a:rPr lang="ru-RU" smtClean="0"/>
              <a:t>‹#›</a:t>
            </a:fld>
            <a:endParaRPr lang="ru-RU"/>
          </a:p>
        </p:txBody>
      </p:sp>
      <p:sp>
        <p:nvSpPr>
          <p:cNvPr id="11" name="Прямоугольник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Прямоугольник 11"/>
          <p:cNvSpPr/>
          <p:nvPr/>
        </p:nvSpPr>
        <p:spPr>
          <a:xfrm>
            <a:off x="68509" y="4650476"/>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3" name="Прямоугольник 12"/>
          <p:cNvSpPr/>
          <p:nvPr/>
        </p:nvSpPr>
        <p:spPr>
          <a:xfrm>
            <a:off x="68511" y="4773226"/>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 name="Рисунок 2"/>
          <p:cNvSpPr>
            <a:spLocks noGrp="1"/>
          </p:cNvSpPr>
          <p:nvPr>
            <p:ph type="pic" idx="1"/>
          </p:nvPr>
        </p:nvSpPr>
        <p:spPr>
          <a:xfrm>
            <a:off x="68309" y="66677"/>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2400"/>
            </a:lvl1pPr>
          </a:lstStyle>
          <a:p>
            <a:r>
              <a:rPr kumimoji="0" lang="ru-RU"/>
              <a:t>Вставка рисунка</a:t>
            </a:r>
            <a:endParaRPr kumimoji="0" lang="en-US" dirty="0"/>
          </a:p>
        </p:txBody>
      </p:sp>
    </p:spTree>
    <p:extLst>
      <p:ext uri="{BB962C8B-B14F-4D97-AF65-F5344CB8AC3E}">
        <p14:creationId xmlns:p14="http://schemas.microsoft.com/office/powerpoint/2010/main" val="363545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8" name="Скругленный прямоугольник 7"/>
          <p:cNvSpPr/>
          <p:nvPr/>
        </p:nvSpPr>
        <p:spPr>
          <a:xfrm>
            <a:off x="64008" y="69755"/>
            <a:ext cx="9013372" cy="6693408"/>
          </a:xfrm>
          <a:prstGeom prst="roundRect">
            <a:avLst>
              <a:gd name="adj" fmla="val 4929"/>
            </a:avLst>
          </a:prstGeom>
          <a:ln w="6350" cap="sq" cmpd="sng" algn="ctr">
            <a:solidFill>
              <a:srgbClr val="4472C4"/>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350">
              <a:solidFill>
                <a:srgbClr val="4472C4"/>
              </a:solidFill>
            </a:endParaRPr>
          </a:p>
        </p:txBody>
      </p:sp>
      <p:sp>
        <p:nvSpPr>
          <p:cNvPr id="22" name="Заголовок 21"/>
          <p:cNvSpPr>
            <a:spLocks noGrp="1"/>
          </p:cNvSpPr>
          <p:nvPr>
            <p:ph type="title"/>
          </p:nvPr>
        </p:nvSpPr>
        <p:spPr>
          <a:xfrm>
            <a:off x="914400" y="274638"/>
            <a:ext cx="7772400" cy="1143000"/>
          </a:xfrm>
          <a:prstGeom prst="rect">
            <a:avLst/>
          </a:prstGeom>
        </p:spPr>
        <p:txBody>
          <a:bodyPr bIns="91440" anchor="b" anchorCtr="0">
            <a:normAutofit/>
          </a:bodyPr>
          <a:lstStyle/>
          <a:p>
            <a:r>
              <a:rPr kumimoji="0" lang="ru-RU" dirty="0"/>
              <a:t>Образец заголовка</a:t>
            </a:r>
            <a:endParaRPr kumimoji="0" lang="en-US" dirty="0"/>
          </a:p>
        </p:txBody>
      </p:sp>
      <p:sp>
        <p:nvSpPr>
          <p:cNvPr id="13" name="Текст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ru-RU" dirty="0"/>
              <a:t>Образец текста</a:t>
            </a:r>
          </a:p>
          <a:p>
            <a:pPr lvl="1" eaLnBrk="1" latinLnBrk="0" hangingPunct="1"/>
            <a:r>
              <a:rPr kumimoji="0" lang="ru-RU" dirty="0"/>
              <a:t>Второй уровень</a:t>
            </a:r>
          </a:p>
          <a:p>
            <a:pPr lvl="2" eaLnBrk="1" latinLnBrk="0" hangingPunct="1"/>
            <a:r>
              <a:rPr kumimoji="0" lang="ru-RU" dirty="0"/>
              <a:t>Третий уровень</a:t>
            </a:r>
          </a:p>
          <a:p>
            <a:pPr lvl="3" eaLnBrk="1" latinLnBrk="0" hangingPunct="1"/>
            <a:r>
              <a:rPr kumimoji="0" lang="ru-RU" dirty="0"/>
              <a:t>Четвертый уровень</a:t>
            </a:r>
          </a:p>
          <a:p>
            <a:pPr lvl="4" eaLnBrk="1" latinLnBrk="0" hangingPunct="1"/>
            <a:r>
              <a:rPr kumimoji="0" lang="ru-RU" dirty="0"/>
              <a:t>Пятый уровень</a:t>
            </a:r>
            <a:endParaRPr kumimoji="0" lang="en-US" dirty="0"/>
          </a:p>
        </p:txBody>
      </p:sp>
      <p:sp>
        <p:nvSpPr>
          <p:cNvPr id="23" name="Номер слайда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050">
                <a:solidFill>
                  <a:srgbClr val="FFFFFF"/>
                </a:solidFill>
                <a:latin typeface="+mj-lt"/>
                <a:ea typeface="+mj-ea"/>
                <a:cs typeface="+mj-cs"/>
              </a:defRPr>
            </a:lvl1pPr>
          </a:lstStyle>
          <a:p>
            <a:fld id="{5A2D2050-3B2B-44AD-81BC-EDC8774ACC2E}" type="slidenum">
              <a:rPr lang="ru-RU" smtClean="0"/>
              <a:t>‹#›</a:t>
            </a:fld>
            <a:endParaRPr lang="ru-RU"/>
          </a:p>
        </p:txBody>
      </p:sp>
    </p:spTree>
    <p:extLst>
      <p:ext uri="{BB962C8B-B14F-4D97-AF65-F5344CB8AC3E}">
        <p14:creationId xmlns:p14="http://schemas.microsoft.com/office/powerpoint/2010/main" val="407421067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sz="3000" kern="1200">
          <a:solidFill>
            <a:schemeClr val="tx2"/>
          </a:solidFill>
          <a:latin typeface="+mj-lt"/>
          <a:ea typeface="+mj-ea"/>
          <a:cs typeface="+mj-cs"/>
        </a:defRPr>
      </a:lvl1pPr>
    </p:titleStyle>
    <p:bodyStyle>
      <a:lvl1pPr marL="205740" indent="-205740" algn="l" rtl="0" eaLnBrk="1" latinLnBrk="0" hangingPunct="1">
        <a:spcBef>
          <a:spcPts val="435"/>
        </a:spcBef>
        <a:buClr>
          <a:schemeClr val="accent1"/>
        </a:buClr>
        <a:buSzPct val="85000"/>
        <a:buFont typeface="Wingdings 2"/>
        <a:buChar char=""/>
        <a:defRPr kumimoji="0" sz="1800" kern="1200">
          <a:solidFill>
            <a:schemeClr val="tx1"/>
          </a:solidFill>
          <a:latin typeface="Akrobat" panose="00000600000000000000" pitchFamily="50" charset="-52"/>
          <a:ea typeface="+mn-ea"/>
          <a:cs typeface="+mn-cs"/>
        </a:defRPr>
      </a:lvl1pPr>
      <a:lvl2pPr marL="411480" indent="-171450" algn="l" rtl="0" eaLnBrk="1" latinLnBrk="0" hangingPunct="1">
        <a:spcBef>
          <a:spcPts val="278"/>
        </a:spcBef>
        <a:buClr>
          <a:schemeClr val="accent2"/>
        </a:buClr>
        <a:buSzPct val="85000"/>
        <a:buFont typeface="Wingdings 2"/>
        <a:buChar char=""/>
        <a:defRPr kumimoji="0" sz="1800" kern="1200">
          <a:solidFill>
            <a:schemeClr val="tx1"/>
          </a:solidFill>
          <a:latin typeface="Akrobat" panose="00000600000000000000" pitchFamily="50" charset="-52"/>
          <a:ea typeface="+mn-ea"/>
          <a:cs typeface="+mn-cs"/>
        </a:defRPr>
      </a:lvl2pPr>
      <a:lvl3pPr marL="617220" indent="-171450" algn="l" rtl="0" eaLnBrk="1" latinLnBrk="0" hangingPunct="1">
        <a:spcBef>
          <a:spcPts val="278"/>
        </a:spcBef>
        <a:buClr>
          <a:schemeClr val="accent1">
            <a:tint val="60000"/>
          </a:schemeClr>
        </a:buClr>
        <a:buSzPct val="85000"/>
        <a:buFont typeface="Wingdings 2"/>
        <a:buChar char=""/>
        <a:defRPr kumimoji="0" sz="1800" kern="1200">
          <a:solidFill>
            <a:schemeClr val="tx1"/>
          </a:solidFill>
          <a:latin typeface="Akrobat" panose="00000600000000000000" pitchFamily="50" charset="-52"/>
          <a:ea typeface="+mn-ea"/>
          <a:cs typeface="+mn-cs"/>
        </a:defRPr>
      </a:lvl3pPr>
      <a:lvl4pPr marL="822960" indent="-171450" algn="l" rtl="0" eaLnBrk="1" latinLnBrk="0" hangingPunct="1">
        <a:spcBef>
          <a:spcPts val="278"/>
        </a:spcBef>
        <a:buClr>
          <a:schemeClr val="accent3"/>
        </a:buClr>
        <a:buSzPct val="80000"/>
        <a:buFont typeface="Wingdings 2"/>
        <a:buChar char=""/>
        <a:defRPr kumimoji="0" sz="1800" kern="1200">
          <a:solidFill>
            <a:schemeClr val="tx1"/>
          </a:solidFill>
          <a:latin typeface="Akrobat" panose="00000600000000000000" pitchFamily="50" charset="-52"/>
          <a:ea typeface="+mn-ea"/>
          <a:cs typeface="+mn-cs"/>
        </a:defRPr>
      </a:lvl4pPr>
      <a:lvl5pPr marL="1028700" indent="-171450" algn="l" rtl="0" eaLnBrk="1" latinLnBrk="0" hangingPunct="1">
        <a:spcBef>
          <a:spcPts val="278"/>
        </a:spcBef>
        <a:buClr>
          <a:schemeClr val="accent3"/>
        </a:buClr>
        <a:buFontTx/>
        <a:buChar char="o"/>
        <a:defRPr kumimoji="0" sz="1800" kern="1200">
          <a:solidFill>
            <a:schemeClr val="tx1"/>
          </a:solidFill>
          <a:latin typeface="Akrobat" panose="00000600000000000000" pitchFamily="50" charset="-52"/>
          <a:ea typeface="+mn-ea"/>
          <a:cs typeface="+mn-cs"/>
        </a:defRPr>
      </a:lvl5pPr>
      <a:lvl6pPr marL="1234440" indent="-171450" algn="l" rtl="0" eaLnBrk="1" latinLnBrk="0" hangingPunct="1">
        <a:spcBef>
          <a:spcPts val="278"/>
        </a:spcBef>
        <a:buClr>
          <a:schemeClr val="accent3"/>
        </a:buClr>
        <a:buChar char="•"/>
        <a:defRPr kumimoji="0" sz="1350" kern="1200" baseline="0">
          <a:solidFill>
            <a:schemeClr val="tx1"/>
          </a:solidFill>
          <a:latin typeface="+mn-lt"/>
          <a:ea typeface="+mn-ea"/>
          <a:cs typeface="+mn-cs"/>
        </a:defRPr>
      </a:lvl6pPr>
      <a:lvl7pPr marL="1440180" indent="-171450" algn="l" rtl="0" eaLnBrk="1" latinLnBrk="0" hangingPunct="1">
        <a:spcBef>
          <a:spcPts val="278"/>
        </a:spcBef>
        <a:buClr>
          <a:schemeClr val="accent2"/>
        </a:buClr>
        <a:buChar char="•"/>
        <a:defRPr kumimoji="0" sz="1350" kern="1200">
          <a:solidFill>
            <a:schemeClr val="tx1"/>
          </a:solidFill>
          <a:latin typeface="+mn-lt"/>
          <a:ea typeface="+mn-ea"/>
          <a:cs typeface="+mn-cs"/>
        </a:defRPr>
      </a:lvl7pPr>
      <a:lvl8pPr marL="1645920" indent="-171450" algn="l" rtl="0" eaLnBrk="1" latinLnBrk="0" hangingPunct="1">
        <a:spcBef>
          <a:spcPts val="278"/>
        </a:spcBef>
        <a:buClr>
          <a:schemeClr val="accent1">
            <a:tint val="60000"/>
          </a:schemeClr>
        </a:buClr>
        <a:buChar char="•"/>
        <a:defRPr kumimoji="0" sz="1350" kern="1200">
          <a:solidFill>
            <a:schemeClr val="tx1"/>
          </a:solidFill>
          <a:latin typeface="+mn-lt"/>
          <a:ea typeface="+mn-ea"/>
          <a:cs typeface="+mn-cs"/>
        </a:defRPr>
      </a:lvl8pPr>
      <a:lvl9pPr marL="1851660" indent="-171450" algn="l" rtl="0" eaLnBrk="1" latinLnBrk="0" hangingPunct="1">
        <a:spcBef>
          <a:spcPts val="278"/>
        </a:spcBef>
        <a:buClr>
          <a:schemeClr val="accent2">
            <a:tint val="60000"/>
          </a:schemeClr>
        </a:buClr>
        <a:buChar char="•"/>
        <a:defRPr kumimoji="0" sz="135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trizway.com/art/presentation/prezentaciya-triz-pedagogika.html" TargetMode="Externa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ru.wikipedia.org/wiki/%D0%9F%D1%80%D0%B8%D0%BD%D1%86%D0%B8%D0%BF_%D0%B4%D0%B5%D0%B9%D1%81%D1%82%D0%B2%D0%B8%D1%8F" TargetMode="External"/><Relationship Id="rId2" Type="http://schemas.openxmlformats.org/officeDocument/2006/relationships/hyperlink" Target="http://ru.wikipedia.org/wiki/%D0%A4%D1%83%D0%BD%D0%BA%D1%86%D0%B8%D0%BE%D0%BD%D0%B0%D0%BB%D1%8C%D0%BD%D0%BE-%D1%84%D0%B8%D0%B7%D0%B8%D1%87%D0%B5%D1%81%D0%BA%D0%B0%D1%8F_%D1%81%D1%85%D0%B5%D0%BC%D0%B0" TargetMode="External"/><Relationship Id="rId1" Type="http://schemas.openxmlformats.org/officeDocument/2006/relationships/slideLayout" Target="../slideLayouts/slideLayout7.xml"/><Relationship Id="rId5" Type="http://schemas.openxmlformats.org/officeDocument/2006/relationships/hyperlink" Target="http://ru.wikipedia.org/w/index.php?title=%D0%9C%D0%B5%D1%82%D0%BE%D0%B4%D1%8B_%D0%BF%D1%80%D0%BE%D0%B5%D0%BA%D1%82%D0%B8%D1%80%D0%BE%D0%B2%D0%B0%D0%BD%D0%B8%D1%8F&amp;action=edit&amp;redlink=1" TargetMode="External"/><Relationship Id="rId4" Type="http://schemas.openxmlformats.org/officeDocument/2006/relationships/hyperlink" Target="http://ru.wikipedia.org/wiki/%D0%A1%D1%82%D1%80%D1%83%D0%BA%D1%82%D1%83%D1%80%D0%BD%D0%B0%D1%8F_%D0%BC%D0%BE%D0%B4%D0%B5%D0%BB%D1%8C"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hyperlink" Target="https://www.trizland.ru/tasks/subject/23/" TargetMode="External"/><Relationship Id="rId3" Type="http://schemas.openxmlformats.org/officeDocument/2006/relationships/hyperlink" Target="https://4brain.ru/triz/vvedenie.php" TargetMode="External"/><Relationship Id="rId7" Type="http://schemas.openxmlformats.org/officeDocument/2006/relationships/hyperlink" Target="https://www.trizland.ru/tasks/subject/24/" TargetMode="External"/><Relationship Id="rId2" Type="http://schemas.openxmlformats.org/officeDocument/2006/relationships/hyperlink" Target="https://moluch.ru/archive/277/62630/" TargetMode="External"/><Relationship Id="rId1" Type="http://schemas.openxmlformats.org/officeDocument/2006/relationships/slideLayout" Target="../slideLayouts/slideLayout2.xml"/><Relationship Id="rId6" Type="http://schemas.openxmlformats.org/officeDocument/2006/relationships/hyperlink" Target="https://www.trizland.ru/" TargetMode="External"/><Relationship Id="rId5" Type="http://schemas.openxmlformats.org/officeDocument/2006/relationships/hyperlink" Target="https://triz-summit.ru/confer/tds-2015/paper/programms/300489/" TargetMode="External"/><Relationship Id="rId4" Type="http://schemas.openxmlformats.org/officeDocument/2006/relationships/hyperlink" Target="https://trizway.com/announcements/besplatnaya-lektsiya-evgenii-gin-znakomstvo-s-triz-pedagogikoj.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dkHorz">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xmlns="" id="{A73E8D15-5D10-4E74-AD70-26ABCA0122BF}"/>
              </a:ext>
            </a:extLst>
          </p:cNvPr>
          <p:cNvSpPr/>
          <p:nvPr/>
        </p:nvSpPr>
        <p:spPr>
          <a:xfrm>
            <a:off x="308344" y="0"/>
            <a:ext cx="8835656" cy="6858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dirty="0"/>
          </a:p>
        </p:txBody>
      </p:sp>
      <p:sp>
        <p:nvSpPr>
          <p:cNvPr id="8" name="Прямоугольник 7">
            <a:extLst>
              <a:ext uri="{FF2B5EF4-FFF2-40B4-BE49-F238E27FC236}">
                <a16:creationId xmlns:a16="http://schemas.microsoft.com/office/drawing/2014/main" xmlns="" id="{08AE61C0-3D76-42F8-9E31-1D1EA3049FC3}"/>
              </a:ext>
            </a:extLst>
          </p:cNvPr>
          <p:cNvSpPr/>
          <p:nvPr/>
        </p:nvSpPr>
        <p:spPr>
          <a:xfrm>
            <a:off x="0" y="0"/>
            <a:ext cx="591170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xmlns="" id="{A8645D0F-A988-4D5C-9259-44AB4B4D55F2}"/>
              </a:ext>
            </a:extLst>
          </p:cNvPr>
          <p:cNvSpPr/>
          <p:nvPr/>
        </p:nvSpPr>
        <p:spPr>
          <a:xfrm>
            <a:off x="417258" y="575009"/>
            <a:ext cx="909223" cy="4524315"/>
          </a:xfrm>
          <a:prstGeom prst="rect">
            <a:avLst/>
          </a:prstGeom>
          <a:noFill/>
        </p:spPr>
        <p:txBody>
          <a:bodyPr wrap="none" lIns="91440" tIns="45720" rIns="91440" bIns="45720">
            <a:spAutoFit/>
          </a:bodyPr>
          <a:lstStyle/>
          <a:p>
            <a:pPr algn="ctr"/>
            <a:r>
              <a:rPr lang="ru-RU" sz="7200" b="1" cap="none" spc="50" dirty="0">
                <a:ln w="9525" cmpd="sng">
                  <a:solidFill>
                    <a:schemeClr val="tx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Т</a:t>
            </a:r>
          </a:p>
          <a:p>
            <a:pPr algn="ctr"/>
            <a:r>
              <a:rPr lang="ru-RU" sz="7200" b="1" spc="50" dirty="0">
                <a:ln w="9525" cmpd="sng">
                  <a:solidFill>
                    <a:schemeClr val="tx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Р</a:t>
            </a:r>
          </a:p>
          <a:p>
            <a:pPr algn="ctr"/>
            <a:r>
              <a:rPr lang="ru-RU" sz="7200" b="1" cap="none" spc="50" dirty="0">
                <a:ln w="9525" cmpd="sng">
                  <a:solidFill>
                    <a:schemeClr val="tx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И</a:t>
            </a:r>
          </a:p>
          <a:p>
            <a:pPr algn="ctr"/>
            <a:r>
              <a:rPr lang="ru-RU" sz="7200" b="1" spc="50" dirty="0">
                <a:ln w="9525" cmpd="sng">
                  <a:solidFill>
                    <a:schemeClr val="tx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rPr>
              <a:t>З</a:t>
            </a:r>
            <a:endParaRPr lang="ru-RU" sz="5400" b="1" cap="none" spc="50" dirty="0">
              <a:ln w="9525" cmpd="sng">
                <a:solidFill>
                  <a:schemeClr val="tx1"/>
                </a:solidFill>
                <a:prstDash val="solid"/>
              </a:ln>
              <a:solidFill>
                <a:schemeClr val="bg1"/>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xmlns="" id="{80938903-CF0A-42AF-B1CB-DE1C84E5175B}"/>
              </a:ext>
            </a:extLst>
          </p:cNvPr>
          <p:cNvSpPr/>
          <p:nvPr/>
        </p:nvSpPr>
        <p:spPr>
          <a:xfrm>
            <a:off x="1042632" y="1032762"/>
            <a:ext cx="4625562" cy="3970318"/>
          </a:xfrm>
          <a:prstGeom prst="rect">
            <a:avLst/>
          </a:prstGeom>
        </p:spPr>
        <p:txBody>
          <a:bodyPr wrap="none">
            <a:spAutoFit/>
          </a:bodyPr>
          <a:lstStyle/>
          <a:p>
            <a:r>
              <a:rPr lang="ru-RU" sz="3600" dirty="0">
                <a:latin typeface="Times New Roman" panose="02020603050405020304" pitchFamily="18" charset="0"/>
                <a:cs typeface="Times New Roman" panose="02020603050405020304" pitchFamily="18" charset="0"/>
              </a:rPr>
              <a:t>ЕОРИЯ</a:t>
            </a:r>
          </a:p>
          <a:p>
            <a:r>
              <a:rPr lang="ru-RU" sz="3600" dirty="0">
                <a:latin typeface="Times New Roman" panose="02020603050405020304" pitchFamily="18" charset="0"/>
                <a:cs typeface="Times New Roman" panose="02020603050405020304" pitchFamily="18" charset="0"/>
              </a:rPr>
              <a:t> </a:t>
            </a:r>
          </a:p>
          <a:p>
            <a:r>
              <a:rPr lang="ru-RU" sz="3600" dirty="0">
                <a:latin typeface="Times New Roman" panose="02020603050405020304" pitchFamily="18" charset="0"/>
                <a:cs typeface="Times New Roman" panose="02020603050405020304" pitchFamily="18" charset="0"/>
              </a:rPr>
              <a:t>ЕШЕНИЯ</a:t>
            </a:r>
          </a:p>
          <a:p>
            <a:endParaRPr lang="ru-RU" sz="3600" dirty="0">
              <a:latin typeface="Times New Roman" panose="02020603050405020304" pitchFamily="18" charset="0"/>
              <a:cs typeface="Times New Roman" panose="02020603050405020304" pitchFamily="18" charset="0"/>
            </a:endParaRPr>
          </a:p>
          <a:p>
            <a:r>
              <a:rPr lang="ru-RU" sz="3600" dirty="0">
                <a:latin typeface="Times New Roman" panose="02020603050405020304" pitchFamily="18" charset="0"/>
                <a:cs typeface="Times New Roman" panose="02020603050405020304" pitchFamily="18" charset="0"/>
              </a:rPr>
              <a:t> ЗОБРЕТАТЕЛЬСКИХ</a:t>
            </a:r>
          </a:p>
          <a:p>
            <a:r>
              <a:rPr lang="ru-RU" sz="3600" dirty="0">
                <a:latin typeface="Times New Roman" panose="02020603050405020304" pitchFamily="18" charset="0"/>
                <a:cs typeface="Times New Roman" panose="02020603050405020304" pitchFamily="18" charset="0"/>
              </a:rPr>
              <a:t> </a:t>
            </a:r>
          </a:p>
          <a:p>
            <a:r>
              <a:rPr lang="ru-RU" sz="3600" dirty="0">
                <a:latin typeface="Times New Roman" panose="02020603050405020304" pitchFamily="18" charset="0"/>
                <a:cs typeface="Times New Roman" panose="02020603050405020304" pitchFamily="18" charset="0"/>
              </a:rPr>
              <a:t>АДАЧ </a:t>
            </a:r>
          </a:p>
        </p:txBody>
      </p:sp>
      <p:pic>
        <p:nvPicPr>
          <p:cNvPr id="11" name="Рисунок 10">
            <a:extLst>
              <a:ext uri="{FF2B5EF4-FFF2-40B4-BE49-F238E27FC236}">
                <a16:creationId xmlns:a16="http://schemas.microsoft.com/office/drawing/2014/main" xmlns="" id="{9445389A-E819-46ED-B74E-46082FE7B05E}"/>
              </a:ext>
            </a:extLst>
          </p:cNvPr>
          <p:cNvPicPr>
            <a:picLocks noChangeAspect="1"/>
          </p:cNvPicPr>
          <p:nvPr/>
        </p:nvPicPr>
        <p:blipFill>
          <a:blip r:embed="rId2">
            <a:clrChange>
              <a:clrFrom>
                <a:srgbClr val="9FB7E1"/>
              </a:clrFrom>
              <a:clrTo>
                <a:srgbClr val="9FB7E1">
                  <a:alpha val="0"/>
                </a:srgbClr>
              </a:clrTo>
            </a:clrChange>
          </a:blip>
          <a:stretch>
            <a:fillRect/>
          </a:stretch>
        </p:blipFill>
        <p:spPr>
          <a:xfrm>
            <a:off x="6293568" y="173020"/>
            <a:ext cx="2938982" cy="6684979"/>
          </a:xfrm>
          <a:prstGeom prst="rect">
            <a:avLst/>
          </a:prstGeom>
        </p:spPr>
      </p:pic>
    </p:spTree>
    <p:extLst>
      <p:ext uri="{BB962C8B-B14F-4D97-AF65-F5344CB8AC3E}">
        <p14:creationId xmlns:p14="http://schemas.microsoft.com/office/powerpoint/2010/main" val="479253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Таблица 4">
            <a:extLst>
              <a:ext uri="{FF2B5EF4-FFF2-40B4-BE49-F238E27FC236}">
                <a16:creationId xmlns:a16="http://schemas.microsoft.com/office/drawing/2014/main" xmlns="" id="{42F74A93-F54A-4BEC-9B33-FA5948814179}"/>
              </a:ext>
            </a:extLst>
          </p:cNvPr>
          <p:cNvGraphicFramePr>
            <a:graphicFrameLocks noGrp="1"/>
          </p:cNvGraphicFramePr>
          <p:nvPr>
            <p:extLst>
              <p:ext uri="{D42A27DB-BD31-4B8C-83A1-F6EECF244321}">
                <p14:modId xmlns:p14="http://schemas.microsoft.com/office/powerpoint/2010/main" val="4203164439"/>
              </p:ext>
            </p:extLst>
          </p:nvPr>
        </p:nvGraphicFramePr>
        <p:xfrm>
          <a:off x="0" y="0"/>
          <a:ext cx="9144000" cy="6858000"/>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xmlns="" val="3916046027"/>
                    </a:ext>
                  </a:extLst>
                </a:gridCol>
                <a:gridCol w="4572000">
                  <a:extLst>
                    <a:ext uri="{9D8B030D-6E8A-4147-A177-3AD203B41FA5}">
                      <a16:colId xmlns:a16="http://schemas.microsoft.com/office/drawing/2014/main" xmlns="" val="1940963238"/>
                    </a:ext>
                  </a:extLst>
                </a:gridCol>
              </a:tblGrid>
              <a:tr h="3429000">
                <a:tc>
                  <a:txBody>
                    <a:bodyPr/>
                    <a:lstStyle/>
                    <a:p>
                      <a:endParaRPr lang="ru-RU" dirty="0"/>
                    </a:p>
                  </a:txBody>
                  <a:tcPr/>
                </a:tc>
                <a:tc>
                  <a:txBody>
                    <a:bodyPr/>
                    <a:lstStyle/>
                    <a:p>
                      <a:endParaRPr lang="ru-RU" dirty="0"/>
                    </a:p>
                  </a:txBody>
                  <a:tcPr/>
                </a:tc>
                <a:extLst>
                  <a:ext uri="{0D108BD9-81ED-4DB2-BD59-A6C34878D82A}">
                    <a16:rowId xmlns:a16="http://schemas.microsoft.com/office/drawing/2014/main" xmlns="" val="329354809"/>
                  </a:ext>
                </a:extLst>
              </a:tr>
              <a:tr h="3429000">
                <a:tc>
                  <a:txBody>
                    <a:bodyPr/>
                    <a:lstStyle/>
                    <a:p>
                      <a:endParaRPr lang="ru-RU" dirty="0"/>
                    </a:p>
                  </a:txBody>
                  <a:tcPr/>
                </a:tc>
                <a:tc>
                  <a:txBody>
                    <a:bodyPr/>
                    <a:lstStyle/>
                    <a:p>
                      <a:endParaRPr lang="ru-RU" dirty="0"/>
                    </a:p>
                  </a:txBody>
                  <a:tcPr/>
                </a:tc>
                <a:extLst>
                  <a:ext uri="{0D108BD9-81ED-4DB2-BD59-A6C34878D82A}">
                    <a16:rowId xmlns:a16="http://schemas.microsoft.com/office/drawing/2014/main" xmlns="" val="675657903"/>
                  </a:ext>
                </a:extLst>
              </a:tr>
            </a:tbl>
          </a:graphicData>
        </a:graphic>
      </p:graphicFrame>
      <p:pic>
        <p:nvPicPr>
          <p:cNvPr id="6" name="Picture 2" descr="adress138 3">
            <a:extLst>
              <a:ext uri="{FF2B5EF4-FFF2-40B4-BE49-F238E27FC236}">
                <a16:creationId xmlns:a16="http://schemas.microsoft.com/office/drawing/2014/main" xmlns="" id="{B307C952-635D-4064-A61E-68E7F75470F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t="10230"/>
          <a:stretch/>
        </p:blipFill>
        <p:spPr bwMode="auto">
          <a:xfrm>
            <a:off x="0" y="0"/>
            <a:ext cx="4572000" cy="342900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7" name="Picture 2" descr="adress138 4">
            <a:extLst>
              <a:ext uri="{FF2B5EF4-FFF2-40B4-BE49-F238E27FC236}">
                <a16:creationId xmlns:a16="http://schemas.microsoft.com/office/drawing/2014/main" xmlns="" id="{B7FEB341-ABB2-446E-9D1E-39B6B335AF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t="9223"/>
          <a:stretch/>
        </p:blipFill>
        <p:spPr bwMode="auto">
          <a:xfrm>
            <a:off x="4572001" y="0"/>
            <a:ext cx="4572000" cy="342900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8" name="Picture 2" descr="adress138 5">
            <a:extLst>
              <a:ext uri="{FF2B5EF4-FFF2-40B4-BE49-F238E27FC236}">
                <a16:creationId xmlns:a16="http://schemas.microsoft.com/office/drawing/2014/main" xmlns="" id="{1962876C-D953-47E6-A7FB-FCD7A709705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l="8623" t="13444" r="6706"/>
          <a:stretch/>
        </p:blipFill>
        <p:spPr bwMode="auto">
          <a:xfrm>
            <a:off x="1" y="3429001"/>
            <a:ext cx="4571999" cy="342900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9" name="Picture 2" descr="adress138 6">
            <a:extLst>
              <a:ext uri="{FF2B5EF4-FFF2-40B4-BE49-F238E27FC236}">
                <a16:creationId xmlns:a16="http://schemas.microsoft.com/office/drawing/2014/main" xmlns="" id="{F535E3A4-47F4-4AFE-9701-0C0EF7B1F23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t="10768"/>
          <a:stretch/>
        </p:blipFill>
        <p:spPr bwMode="auto">
          <a:xfrm>
            <a:off x="4572000" y="3428999"/>
            <a:ext cx="4572000" cy="3429001"/>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059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86077E95-6EC6-4644-A4EF-FD806E9495C6}"/>
              </a:ext>
            </a:extLst>
          </p:cNvPr>
          <p:cNvSpPr/>
          <p:nvPr/>
        </p:nvSpPr>
        <p:spPr>
          <a:xfrm>
            <a:off x="88308" y="172818"/>
            <a:ext cx="8852492" cy="1015663"/>
          </a:xfrm>
          <a:prstGeom prst="rect">
            <a:avLst/>
          </a:prstGeom>
        </p:spPr>
        <p:txBody>
          <a:bodyPr wrap="square">
            <a:spAutoFit/>
          </a:bodyPr>
          <a:lstStyle/>
          <a:p>
            <a:pPr algn="ctr"/>
            <a:r>
              <a:rPr lang="ru-RU" sz="2000" b="1" dirty="0">
                <a:solidFill>
                  <a:srgbClr val="000000"/>
                </a:solidFill>
                <a:latin typeface="Times New Roman" panose="02020603050405020304" pitchFamily="18" charset="0"/>
                <a:cs typeface="Times New Roman" panose="02020603050405020304" pitchFamily="18" charset="0"/>
              </a:rPr>
              <a:t>Цель -  формирование сильного мышления и воспитание творческой личности, подготовленной к решению сложных проблем в различных областях деятельности</a:t>
            </a:r>
            <a:endParaRPr lang="ru-RU" sz="2000" b="1"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xmlns="" id="{C0676636-24B7-439E-BD7E-D452306AA387}"/>
              </a:ext>
            </a:extLst>
          </p:cNvPr>
          <p:cNvSpPr/>
          <p:nvPr/>
        </p:nvSpPr>
        <p:spPr>
          <a:xfrm>
            <a:off x="88308" y="2828836"/>
            <a:ext cx="8852492" cy="3877985"/>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ru-RU" sz="2000" b="1" spc="100" dirty="0">
                <a:solidFill>
                  <a:srgbClr val="009900"/>
                </a:solidFill>
                <a:latin typeface="Akrobat" panose="00000600000000000000" pitchFamily="50" charset="-52"/>
              </a:rPr>
              <a:t>формировать мыслительные операции</a:t>
            </a:r>
            <a:r>
              <a:rPr lang="ru-RU" b="1" spc="100" dirty="0">
                <a:solidFill>
                  <a:srgbClr val="009900"/>
                </a:solidFill>
                <a:latin typeface="Akrobat" panose="00000600000000000000" pitchFamily="50" charset="-52"/>
              </a:rPr>
              <a:t> </a:t>
            </a:r>
            <a:r>
              <a:rPr lang="ru-RU" spc="100" dirty="0">
                <a:solidFill>
                  <a:srgbClr val="000000"/>
                </a:solidFill>
                <a:latin typeface="Akrobat" panose="00000600000000000000" pitchFamily="50" charset="-52"/>
              </a:rPr>
              <a:t>(анализа, синтеза, сравнения, абстрагирования, классификации и др.);</a:t>
            </a:r>
            <a:endParaRPr lang="ru-RU" altLang="ru-RU" b="1" spc="100" dirty="0">
              <a:solidFill>
                <a:srgbClr val="000000"/>
              </a:solidFill>
              <a:latin typeface="Akrobat" panose="00000600000000000000" pitchFamily="50" charset="-52"/>
            </a:endParaRPr>
          </a:p>
          <a:p>
            <a:pPr marL="285750" lvl="0" indent="-285750" eaLnBrk="0" fontAlgn="base" hangingPunct="0">
              <a:spcBef>
                <a:spcPct val="0"/>
              </a:spcBef>
              <a:spcAft>
                <a:spcPct val="0"/>
              </a:spcAft>
              <a:buFont typeface="Arial" panose="020B0604020202020204" pitchFamily="34" charset="0"/>
              <a:buChar char="•"/>
            </a:pPr>
            <a:r>
              <a:rPr lang="ru-RU" altLang="ru-RU" sz="2000" b="1" spc="100" dirty="0">
                <a:solidFill>
                  <a:srgbClr val="009900"/>
                </a:solidFill>
                <a:latin typeface="Akrobat" panose="00000600000000000000" pitchFamily="50" charset="-52"/>
              </a:rPr>
              <a:t>научить решать открытые задачи</a:t>
            </a:r>
            <a:r>
              <a:rPr lang="ru-RU" altLang="ru-RU" b="1" spc="100" dirty="0">
                <a:solidFill>
                  <a:srgbClr val="009900"/>
                </a:solidFill>
                <a:latin typeface="Akrobat" panose="00000600000000000000" pitchFamily="50" charset="-52"/>
              </a:rPr>
              <a:t> </a:t>
            </a:r>
            <a:r>
              <a:rPr lang="ru-RU" altLang="ru-RU" spc="100" dirty="0">
                <a:solidFill>
                  <a:srgbClr val="000000"/>
                </a:solidFill>
                <a:latin typeface="Akrobat" panose="00000600000000000000" pitchFamily="50" charset="-52"/>
              </a:rPr>
              <a:t>(для этого собраны большие картотеки задач из разных областей знаний, разработаны методы обучения);</a:t>
            </a:r>
          </a:p>
          <a:p>
            <a:pPr marL="285750" lvl="0" indent="-285750" eaLnBrk="0" fontAlgn="base" hangingPunct="0">
              <a:spcBef>
                <a:spcPct val="0"/>
              </a:spcBef>
              <a:spcAft>
                <a:spcPct val="0"/>
              </a:spcAft>
              <a:buFont typeface="Arial" panose="020B0604020202020204" pitchFamily="34" charset="0"/>
              <a:buChar char="•"/>
            </a:pPr>
            <a:r>
              <a:rPr lang="ru-RU" altLang="ru-RU" sz="2000" b="1" spc="100" dirty="0">
                <a:solidFill>
                  <a:srgbClr val="009900"/>
                </a:solidFill>
                <a:latin typeface="Akrobat" panose="00000600000000000000" pitchFamily="50" charset="-52"/>
              </a:rPr>
              <a:t>научить видеть вокруг себя, формулировать и разрешать противоречия</a:t>
            </a:r>
            <a:r>
              <a:rPr lang="ru-RU" altLang="ru-RU" b="1" spc="100" dirty="0">
                <a:solidFill>
                  <a:srgbClr val="009900"/>
                </a:solidFill>
                <a:latin typeface="Akrobat" panose="00000600000000000000" pitchFamily="50" charset="-52"/>
              </a:rPr>
              <a:t> </a:t>
            </a:r>
            <a:r>
              <a:rPr lang="ru-RU" altLang="ru-RU" spc="100" dirty="0">
                <a:solidFill>
                  <a:srgbClr val="000000"/>
                </a:solidFill>
                <a:latin typeface="Akrobat" panose="00000600000000000000" pitchFamily="50" charset="-52"/>
              </a:rPr>
              <a:t>— потому что по-настоящему творческие задачи возникают тогда, когда в условии есть противоречие;</a:t>
            </a:r>
          </a:p>
          <a:p>
            <a:pPr marL="285750" lvl="0" indent="-285750" algn="just" eaLnBrk="0" fontAlgn="base" hangingPunct="0">
              <a:spcBef>
                <a:spcPct val="0"/>
              </a:spcBef>
              <a:spcAft>
                <a:spcPct val="0"/>
              </a:spcAft>
              <a:buFont typeface="Arial" panose="020B0604020202020204" pitchFamily="34" charset="0"/>
              <a:buChar char="•"/>
            </a:pPr>
            <a:r>
              <a:rPr lang="ru-RU" altLang="ru-RU" sz="2000" b="1" spc="100" dirty="0">
                <a:solidFill>
                  <a:srgbClr val="009900"/>
                </a:solidFill>
                <a:latin typeface="Akrobat" panose="00000600000000000000" pitchFamily="50" charset="-52"/>
              </a:rPr>
              <a:t>развить системное мышление</a:t>
            </a:r>
            <a:r>
              <a:rPr lang="ru-RU" altLang="ru-RU" b="1" spc="100" dirty="0">
                <a:solidFill>
                  <a:srgbClr val="000000"/>
                </a:solidFill>
                <a:latin typeface="Akrobat" panose="00000600000000000000" pitchFamily="50" charset="-52"/>
              </a:rPr>
              <a:t> </a:t>
            </a:r>
            <a:r>
              <a:rPr lang="ru-RU" altLang="ru-RU" spc="100" dirty="0">
                <a:solidFill>
                  <a:srgbClr val="000000"/>
                </a:solidFill>
                <a:latin typeface="Akrobat" panose="00000600000000000000" pitchFamily="50" charset="-52"/>
              </a:rPr>
              <a:t>— потому что решение творческих задач подразумевает понимание не только самой системы, но и ее окружения (надсистем), и ее частей (подсистем) во взаимодействии и во времени (в процессе рождения, существования, разрушения);</a:t>
            </a:r>
          </a:p>
          <a:p>
            <a:pPr marL="285750" lvl="0" indent="-285750" algn="just" eaLnBrk="0" fontAlgn="base" hangingPunct="0">
              <a:spcBef>
                <a:spcPct val="0"/>
              </a:spcBef>
              <a:spcAft>
                <a:spcPct val="0"/>
              </a:spcAft>
              <a:buFont typeface="Arial" panose="020B0604020202020204" pitchFamily="34" charset="0"/>
              <a:buChar char="•"/>
            </a:pPr>
            <a:r>
              <a:rPr lang="ru-RU" altLang="ru-RU" sz="2000" b="1" spc="100" dirty="0">
                <a:solidFill>
                  <a:srgbClr val="009900"/>
                </a:solidFill>
                <a:latin typeface="Akrobat" panose="00000600000000000000" pitchFamily="50" charset="-52"/>
              </a:rPr>
              <a:t>обучить методам креативного мышления, методам нахождения нового результата</a:t>
            </a:r>
            <a:endParaRPr lang="ru-RU" altLang="ru-RU" sz="2000" spc="100" dirty="0">
              <a:solidFill>
                <a:srgbClr val="009900"/>
              </a:solidFill>
              <a:latin typeface="Akrobat" panose="00000600000000000000" pitchFamily="50" charset="-52"/>
            </a:endParaRPr>
          </a:p>
        </p:txBody>
      </p:sp>
      <p:sp>
        <p:nvSpPr>
          <p:cNvPr id="8" name="Прямоугольник 7">
            <a:extLst>
              <a:ext uri="{FF2B5EF4-FFF2-40B4-BE49-F238E27FC236}">
                <a16:creationId xmlns:a16="http://schemas.microsoft.com/office/drawing/2014/main" xmlns="" id="{8272427C-0B0A-4B98-9BBA-F22FCE78721D}"/>
              </a:ext>
            </a:extLst>
          </p:cNvPr>
          <p:cNvSpPr/>
          <p:nvPr/>
        </p:nvSpPr>
        <p:spPr>
          <a:xfrm>
            <a:off x="0" y="1346939"/>
            <a:ext cx="9144000" cy="1323439"/>
          </a:xfrm>
          <a:prstGeom prst="rect">
            <a:avLst/>
          </a:prstGeom>
          <a:solidFill>
            <a:srgbClr val="4472C4"/>
          </a:solidFill>
        </p:spPr>
        <p:txBody>
          <a:bodyPr wrap="square">
            <a:spAutoFit/>
          </a:bodyPr>
          <a:lstStyle/>
          <a:p>
            <a:pPr algn="ctr"/>
            <a:r>
              <a:rPr lang="ru-RU" sz="2400" b="1" i="1" dirty="0">
                <a:solidFill>
                  <a:schemeClr val="bg1"/>
                </a:solidFill>
                <a:latin typeface="Akrobat" panose="00000600000000000000" pitchFamily="50" charset="-52"/>
              </a:rPr>
              <a:t>«</a:t>
            </a:r>
            <a:r>
              <a:rPr lang="ru-RU" sz="2800" b="1" i="1" dirty="0">
                <a:solidFill>
                  <a:schemeClr val="bg1"/>
                </a:solidFill>
                <a:latin typeface="+mj-lt"/>
              </a:rPr>
              <a:t>Мозг хорошо устроенный стоит больше, </a:t>
            </a:r>
          </a:p>
          <a:p>
            <a:pPr algn="ctr"/>
            <a:r>
              <a:rPr lang="ru-RU" sz="2800" b="1" i="1" dirty="0">
                <a:solidFill>
                  <a:schemeClr val="bg1"/>
                </a:solidFill>
                <a:latin typeface="+mj-lt"/>
              </a:rPr>
              <a:t>чем мозг хорошо наполненный»  </a:t>
            </a:r>
          </a:p>
          <a:p>
            <a:pPr algn="r"/>
            <a:r>
              <a:rPr lang="ru-RU" sz="2400" i="1" dirty="0">
                <a:solidFill>
                  <a:schemeClr val="bg1"/>
                </a:solidFill>
                <a:latin typeface="Times New Roman" panose="02020603050405020304" pitchFamily="18" charset="0"/>
              </a:rPr>
              <a:t>М. Монтень   </a:t>
            </a:r>
            <a:endParaRPr lang="ru-RU" sz="2400" b="1" i="1" dirty="0">
              <a:solidFill>
                <a:schemeClr val="bg1"/>
              </a:solidFill>
              <a:latin typeface="Akrobat" panose="00000600000000000000" pitchFamily="50" charset="-52"/>
            </a:endParaRPr>
          </a:p>
        </p:txBody>
      </p:sp>
    </p:spTree>
    <p:extLst>
      <p:ext uri="{BB962C8B-B14F-4D97-AF65-F5344CB8AC3E}">
        <p14:creationId xmlns:p14="http://schemas.microsoft.com/office/powerpoint/2010/main" val="299306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EE7BD298-1E00-4EFB-81C5-91EA16A00E46}"/>
              </a:ext>
            </a:extLst>
          </p:cNvPr>
          <p:cNvPicPr>
            <a:picLocks noChangeAspect="1"/>
          </p:cNvPicPr>
          <p:nvPr/>
        </p:nvPicPr>
        <p:blipFill>
          <a:blip r:embed="rId2"/>
          <a:stretch>
            <a:fillRect/>
          </a:stretch>
        </p:blipFill>
        <p:spPr>
          <a:xfrm>
            <a:off x="0" y="-19561"/>
            <a:ext cx="9144000" cy="1181837"/>
          </a:xfrm>
          <a:prstGeom prst="rect">
            <a:avLst/>
          </a:prstGeom>
        </p:spPr>
      </p:pic>
      <p:sp>
        <p:nvSpPr>
          <p:cNvPr id="4" name="Прямоугольник 3">
            <a:extLst>
              <a:ext uri="{FF2B5EF4-FFF2-40B4-BE49-F238E27FC236}">
                <a16:creationId xmlns:a16="http://schemas.microsoft.com/office/drawing/2014/main" xmlns="" id="{3E6B12E5-255F-4954-901D-653FC14FBE6A}"/>
              </a:ext>
            </a:extLst>
          </p:cNvPr>
          <p:cNvSpPr/>
          <p:nvPr/>
        </p:nvSpPr>
        <p:spPr>
          <a:xfrm>
            <a:off x="0" y="309748"/>
            <a:ext cx="9144000" cy="646331"/>
          </a:xfrm>
          <a:prstGeom prst="rect">
            <a:avLst/>
          </a:prstGeom>
        </p:spPr>
        <p:txBody>
          <a:bodyPr wrap="square">
            <a:spAutoFit/>
          </a:bodyPr>
          <a:lstStyle/>
          <a:p>
            <a:pPr algn="ctr"/>
            <a:r>
              <a:rPr lang="ru-RU" sz="3600" b="1" dirty="0">
                <a:solidFill>
                  <a:schemeClr val="bg1"/>
                </a:solidFill>
                <a:latin typeface="Times New Roman" panose="02020603050405020304" pitchFamily="18" charset="0"/>
                <a:cs typeface="Times New Roman" panose="02020603050405020304" pitchFamily="18" charset="0"/>
              </a:rPr>
              <a:t>Принципы педагогической техники</a:t>
            </a:r>
            <a:endParaRPr lang="ru-RU" sz="3600"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Схема 6">
            <a:extLst>
              <a:ext uri="{FF2B5EF4-FFF2-40B4-BE49-F238E27FC236}">
                <a16:creationId xmlns:a16="http://schemas.microsoft.com/office/drawing/2014/main" xmlns="" id="{248B0051-89A5-4A73-BA9E-C2C35A9BF82D}"/>
              </a:ext>
            </a:extLst>
          </p:cNvPr>
          <p:cNvGraphicFramePr/>
          <p:nvPr>
            <p:extLst>
              <p:ext uri="{D42A27DB-BD31-4B8C-83A1-F6EECF244321}">
                <p14:modId xmlns:p14="http://schemas.microsoft.com/office/powerpoint/2010/main" val="2436554720"/>
              </p:ext>
            </p:extLst>
          </p:nvPr>
        </p:nvGraphicFramePr>
        <p:xfrm>
          <a:off x="-129422" y="1681962"/>
          <a:ext cx="9402843" cy="4568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8851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Прямоугольник 43">
            <a:extLst>
              <a:ext uri="{FF2B5EF4-FFF2-40B4-BE49-F238E27FC236}">
                <a16:creationId xmlns:a16="http://schemas.microsoft.com/office/drawing/2014/main" xmlns="" id="{65952444-9A31-4FD6-BAB4-EEED58212CB8}"/>
              </a:ext>
            </a:extLst>
          </p:cNvPr>
          <p:cNvSpPr/>
          <p:nvPr/>
        </p:nvSpPr>
        <p:spPr>
          <a:xfrm>
            <a:off x="221951" y="285724"/>
            <a:ext cx="8916527" cy="800219"/>
          </a:xfrm>
          <a:prstGeom prst="rect">
            <a:avLst/>
          </a:prstGeom>
        </p:spPr>
        <p:txBody>
          <a:bodyPr wrap="square">
            <a:spAutoFit/>
          </a:bodyPr>
          <a:lstStyle/>
          <a:p>
            <a:pPr algn="ctr"/>
            <a:r>
              <a:rPr lang="ru-RU" altLang="ru-RU" sz="2800" b="1" dirty="0" smtClean="0">
                <a:solidFill>
                  <a:schemeClr val="bg1"/>
                </a:solidFill>
                <a:latin typeface="Times New Roman" panose="02020603050405020304" pitchFamily="18" charset="0"/>
                <a:cs typeface="Times New Roman" panose="02020603050405020304" pitchFamily="18" charset="0"/>
              </a:rPr>
              <a:t>ТРИЗ – </a:t>
            </a:r>
          </a:p>
          <a:p>
            <a:pPr algn="ctr"/>
            <a:r>
              <a:rPr lang="ru-RU" altLang="ru-RU" b="1" dirty="0" smtClean="0">
                <a:solidFill>
                  <a:schemeClr val="bg1"/>
                </a:solidFill>
                <a:latin typeface="Times New Roman" panose="02020603050405020304" pitchFamily="18" charset="0"/>
                <a:cs typeface="Times New Roman" panose="02020603050405020304" pitchFamily="18" charset="0"/>
              </a:rPr>
              <a:t>КОМПЛЕКС, СОСТОЯЩИЙ ИЗ ТРЕХ ВЗАИМОСВЯЗАННЫХ НАПРАВЛЕНИЙ</a:t>
            </a:r>
            <a:r>
              <a:rPr lang="ru-RU" altLang="ru-RU" dirty="0" smtClean="0">
                <a:solidFill>
                  <a:schemeClr val="bg1"/>
                </a:solidFill>
              </a:rPr>
              <a:t> </a:t>
            </a:r>
            <a:endParaRPr lang="ru-RU" dirty="0">
              <a:solidFill>
                <a:schemeClr val="bg1"/>
              </a:solidFill>
            </a:endParaRPr>
          </a:p>
        </p:txBody>
      </p:sp>
      <p:grpSp>
        <p:nvGrpSpPr>
          <p:cNvPr id="49" name="Группа 48">
            <a:extLst>
              <a:ext uri="{FF2B5EF4-FFF2-40B4-BE49-F238E27FC236}">
                <a16:creationId xmlns:a16="http://schemas.microsoft.com/office/drawing/2014/main" xmlns="" id="{2BC834E4-18DF-4EFF-A6F9-C4C7CB942CB8}"/>
              </a:ext>
            </a:extLst>
          </p:cNvPr>
          <p:cNvGrpSpPr/>
          <p:nvPr/>
        </p:nvGrpSpPr>
        <p:grpSpPr>
          <a:xfrm>
            <a:off x="412981" y="1571210"/>
            <a:ext cx="9160518" cy="5104461"/>
            <a:chOff x="338553" y="1369191"/>
            <a:chExt cx="9160518" cy="5104461"/>
          </a:xfrm>
        </p:grpSpPr>
        <p:sp>
          <p:nvSpPr>
            <p:cNvPr id="2" name="Oval 30">
              <a:extLst>
                <a:ext uri="{FF2B5EF4-FFF2-40B4-BE49-F238E27FC236}">
                  <a16:creationId xmlns:a16="http://schemas.microsoft.com/office/drawing/2014/main" xmlns="" id="{5B7D4CC0-ACA7-4CEF-84B0-0ECEAAF95F07}"/>
                </a:ext>
              </a:extLst>
            </p:cNvPr>
            <p:cNvSpPr>
              <a:spLocks noChangeArrowheads="1"/>
            </p:cNvSpPr>
            <p:nvPr/>
          </p:nvSpPr>
          <p:spPr bwMode="gray">
            <a:xfrm>
              <a:off x="2760663" y="2730327"/>
              <a:ext cx="3743325" cy="3743325"/>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2700000" scaled="1"/>
            </a:gradFill>
            <a:ln w="9525">
              <a:noFill/>
              <a:round/>
              <a:headEnd/>
              <a:tailEnd/>
            </a:ln>
            <a:effectLst/>
          </p:spPr>
          <p:txBody>
            <a:bodyPr wrap="none" anchor="ctr"/>
            <a:lstStyle/>
            <a:p>
              <a:endParaRPr lang="ru-RU"/>
            </a:p>
          </p:txBody>
        </p:sp>
        <p:sp>
          <p:nvSpPr>
            <p:cNvPr id="3" name="Oval 31">
              <a:extLst>
                <a:ext uri="{FF2B5EF4-FFF2-40B4-BE49-F238E27FC236}">
                  <a16:creationId xmlns:a16="http://schemas.microsoft.com/office/drawing/2014/main" xmlns="" id="{025EE18E-58E6-455E-B2D6-84DB74797DB2}"/>
                </a:ext>
              </a:extLst>
            </p:cNvPr>
            <p:cNvSpPr>
              <a:spLocks noChangeArrowheads="1"/>
            </p:cNvSpPr>
            <p:nvPr/>
          </p:nvSpPr>
          <p:spPr bwMode="gray">
            <a:xfrm>
              <a:off x="3254375" y="3209752"/>
              <a:ext cx="2749550" cy="2746375"/>
            </a:xfrm>
            <a:prstGeom prst="ellipse">
              <a:avLst/>
            </a:prstGeom>
            <a:gradFill rotWithShape="1">
              <a:gsLst>
                <a:gs pos="0">
                  <a:srgbClr val="FFFFFF">
                    <a:gamma/>
                    <a:shade val="63137"/>
                    <a:invGamma/>
                  </a:srgbClr>
                </a:gs>
                <a:gs pos="50000">
                  <a:srgbClr val="FFFFFF"/>
                </a:gs>
                <a:gs pos="100000">
                  <a:srgbClr val="FFFFFF">
                    <a:gamma/>
                    <a:shade val="63137"/>
                    <a:invGamma/>
                  </a:srgbClr>
                </a:gs>
              </a:gsLst>
              <a:lin ang="2700000" scaled="1"/>
            </a:gradFill>
            <a:ln w="9525">
              <a:noFill/>
              <a:round/>
              <a:headEnd/>
              <a:tailEnd/>
            </a:ln>
            <a:effectLst>
              <a:prstShdw prst="shdw17" dist="17961" dir="2700000">
                <a:srgbClr val="FFFFFF">
                  <a:gamma/>
                  <a:shade val="60000"/>
                  <a:invGamma/>
                </a:srgbClr>
              </a:prstShdw>
            </a:effectLst>
          </p:spPr>
          <p:txBody>
            <a:bodyPr wrap="none" anchor="ctr"/>
            <a:lstStyle/>
            <a:p>
              <a:endParaRPr lang="ru-RU"/>
            </a:p>
          </p:txBody>
        </p:sp>
        <p:sp>
          <p:nvSpPr>
            <p:cNvPr id="5" name="Text Box 33">
              <a:extLst>
                <a:ext uri="{FF2B5EF4-FFF2-40B4-BE49-F238E27FC236}">
                  <a16:creationId xmlns:a16="http://schemas.microsoft.com/office/drawing/2014/main" xmlns="" id="{9E893B0D-6CD9-4478-A94F-481574B389EF}"/>
                </a:ext>
              </a:extLst>
            </p:cNvPr>
            <p:cNvSpPr txBox="1">
              <a:spLocks noChangeArrowheads="1"/>
            </p:cNvSpPr>
            <p:nvPr/>
          </p:nvSpPr>
          <p:spPr bwMode="gray">
            <a:xfrm>
              <a:off x="3278518" y="1369191"/>
              <a:ext cx="5268726" cy="923330"/>
            </a:xfrm>
            <a:prstGeom prst="accentCallout1">
              <a:avLst>
                <a:gd name="adj1" fmla="val 110327"/>
                <a:gd name="adj2" fmla="val 1181"/>
                <a:gd name="adj3" fmla="val 209909"/>
                <a:gd name="adj4" fmla="val 19156"/>
              </a:avLst>
            </a:prstGeom>
            <a:noFill/>
            <a:ln w="9525" algn="ctr">
              <a:solidFill>
                <a:schemeClr val="accent6"/>
              </a:solidFill>
              <a:miter lim="800000"/>
              <a:headEnd/>
              <a:tailEnd/>
            </a:ln>
            <a:effectLst/>
          </p:spPr>
          <p:txBody>
            <a:bodyPr wrap="square">
              <a:spAutoFit/>
            </a:bodyPr>
            <a:lstStyle/>
            <a:p>
              <a:pPr algn="ctr"/>
              <a:r>
                <a:rPr lang="ru-RU" altLang="ru-RU" dirty="0">
                  <a:latin typeface="Akrobat" panose="00000600000000000000" pitchFamily="50" charset="-52"/>
                </a:rPr>
                <a:t>направлена на формирование умения ставить </a:t>
              </a:r>
            </a:p>
            <a:p>
              <a:pPr algn="ctr"/>
              <a:r>
                <a:rPr lang="ru-RU" altLang="ru-RU" dirty="0">
                  <a:latin typeface="Akrobat" panose="00000600000000000000" pitchFamily="50" charset="-52"/>
                </a:rPr>
                <a:t>и успешно решать творческие задачи  при помощи инструментов ТРИЗ.</a:t>
              </a:r>
              <a:endParaRPr lang="ru-RU" altLang="ru-RU" sz="1400" dirty="0">
                <a:latin typeface="Akrobat" panose="00000600000000000000" pitchFamily="50" charset="-52"/>
              </a:endParaRPr>
            </a:p>
          </p:txBody>
        </p:sp>
        <p:sp>
          <p:nvSpPr>
            <p:cNvPr id="6" name="Text Box 34">
              <a:extLst>
                <a:ext uri="{FF2B5EF4-FFF2-40B4-BE49-F238E27FC236}">
                  <a16:creationId xmlns:a16="http://schemas.microsoft.com/office/drawing/2014/main" xmlns="" id="{7A83F2C7-9278-4949-94A8-2509EC487189}"/>
                </a:ext>
              </a:extLst>
            </p:cNvPr>
            <p:cNvSpPr txBox="1">
              <a:spLocks noChangeArrowheads="1"/>
            </p:cNvSpPr>
            <p:nvPr/>
          </p:nvSpPr>
          <p:spPr bwMode="gray">
            <a:xfrm>
              <a:off x="338553" y="2232775"/>
              <a:ext cx="2496323" cy="2923877"/>
            </a:xfrm>
            <a:prstGeom prst="accentCallout1">
              <a:avLst>
                <a:gd name="adj1" fmla="val 104736"/>
                <a:gd name="adj2" fmla="val -1465"/>
                <a:gd name="adj3" fmla="val 130352"/>
                <a:gd name="adj4" fmla="val 100159"/>
              </a:avLst>
            </a:prstGeom>
            <a:noFill/>
            <a:ln w="9525" algn="ctr">
              <a:solidFill>
                <a:schemeClr val="accent2"/>
              </a:solidFill>
              <a:miter lim="800000"/>
              <a:headEnd/>
              <a:tailEnd/>
            </a:ln>
            <a:effectLst/>
          </p:spPr>
          <p:txBody>
            <a:bodyPr wrap="square">
              <a:spAutoFit/>
            </a:bodyPr>
            <a:lstStyle/>
            <a:p>
              <a:r>
                <a:rPr lang="ru-RU" altLang="ru-RU" sz="2000" b="1" i="1" dirty="0">
                  <a:solidFill>
                    <a:schemeClr val="accent2">
                      <a:lumMod val="75000"/>
                    </a:schemeClr>
                  </a:solidFill>
                  <a:latin typeface="Akrobat" panose="00000600000000000000" pitchFamily="50" charset="-52"/>
                </a:rPr>
                <a:t>теория развития творческой личности :</a:t>
              </a:r>
              <a:r>
                <a:rPr lang="ru-RU" altLang="ru-RU" dirty="0">
                  <a:latin typeface="Akrobat" panose="00000600000000000000" pitchFamily="50" charset="-52"/>
                </a:rPr>
                <a:t> </a:t>
              </a:r>
            </a:p>
            <a:p>
              <a:r>
                <a:rPr lang="ru-RU" altLang="ru-RU" dirty="0">
                  <a:latin typeface="Akrobat" panose="00000600000000000000" pitchFamily="50" charset="-52"/>
                </a:rPr>
                <a:t>направлена на формирование в </a:t>
              </a:r>
            </a:p>
            <a:p>
              <a:r>
                <a:rPr lang="ru-RU" altLang="ru-RU" dirty="0">
                  <a:latin typeface="Akrobat" panose="00000600000000000000" pitchFamily="50" charset="-52"/>
                </a:rPr>
                <a:t>человеке активной творческой позиции, предусматривающей постановку достойной цели и успешного продвижения к ней</a:t>
              </a:r>
              <a:endParaRPr lang="en-US" dirty="0">
                <a:latin typeface="Akrobat" panose="00000600000000000000" pitchFamily="50" charset="-52"/>
              </a:endParaRPr>
            </a:p>
          </p:txBody>
        </p:sp>
        <p:sp>
          <p:nvSpPr>
            <p:cNvPr id="7" name="Text Box 35">
              <a:extLst>
                <a:ext uri="{FF2B5EF4-FFF2-40B4-BE49-F238E27FC236}">
                  <a16:creationId xmlns:a16="http://schemas.microsoft.com/office/drawing/2014/main" xmlns="" id="{4C39673C-D94A-46A7-9C86-F5958F961A9E}"/>
                </a:ext>
              </a:extLst>
            </p:cNvPr>
            <p:cNvSpPr txBox="1">
              <a:spLocks noChangeArrowheads="1"/>
            </p:cNvSpPr>
            <p:nvPr/>
          </p:nvSpPr>
          <p:spPr bwMode="gray">
            <a:xfrm>
              <a:off x="7135283" y="2923167"/>
              <a:ext cx="2363788" cy="2400657"/>
            </a:xfrm>
            <a:prstGeom prst="accentCallout1">
              <a:avLst>
                <a:gd name="adj1" fmla="val 103828"/>
                <a:gd name="adj2" fmla="val -5109"/>
                <a:gd name="adj3" fmla="val 122146"/>
                <a:gd name="adj4" fmla="val -31886"/>
              </a:avLst>
            </a:prstGeom>
            <a:noFill/>
            <a:ln w="9525" algn="ctr">
              <a:solidFill>
                <a:srgbClr val="7030A0"/>
              </a:solidFill>
              <a:miter lim="800000"/>
              <a:headEnd/>
              <a:tailEnd/>
            </a:ln>
            <a:effectLst/>
          </p:spPr>
          <p:txBody>
            <a:bodyPr>
              <a:spAutoFit/>
            </a:bodyPr>
            <a:lstStyle/>
            <a:p>
              <a:r>
                <a:rPr lang="ru-RU" altLang="ru-RU" sz="2000" b="1" i="1" dirty="0">
                  <a:solidFill>
                    <a:srgbClr val="4472C4"/>
                  </a:solidFill>
                  <a:latin typeface="Akrobat" panose="00000600000000000000" pitchFamily="50" charset="-52"/>
                </a:rPr>
                <a:t>развитие </a:t>
              </a:r>
            </a:p>
            <a:p>
              <a:r>
                <a:rPr lang="ru-RU" altLang="ru-RU" sz="2000" b="1" i="1" dirty="0">
                  <a:solidFill>
                    <a:srgbClr val="4472C4"/>
                  </a:solidFill>
                  <a:latin typeface="Akrobat" panose="00000600000000000000" pitchFamily="50" charset="-52"/>
                </a:rPr>
                <a:t>творческого воображения: </a:t>
              </a:r>
            </a:p>
            <a:p>
              <a:r>
                <a:rPr lang="ru-RU" altLang="ru-RU" dirty="0">
                  <a:latin typeface="Akrobat" panose="00000600000000000000" pitchFamily="50" charset="-52"/>
                </a:rPr>
                <a:t>направлено на управление воображением </a:t>
              </a:r>
            </a:p>
            <a:p>
              <a:r>
                <a:rPr lang="ru-RU" altLang="ru-RU" dirty="0">
                  <a:latin typeface="Akrobat" panose="00000600000000000000" pitchFamily="50" charset="-52"/>
                </a:rPr>
                <a:t>с целью создания</a:t>
              </a:r>
            </a:p>
            <a:p>
              <a:r>
                <a:rPr lang="ru-RU" altLang="ru-RU" dirty="0">
                  <a:latin typeface="Akrobat" panose="00000600000000000000" pitchFamily="50" charset="-52"/>
                </a:rPr>
                <a:t> новых образов.</a:t>
              </a:r>
            </a:p>
          </p:txBody>
        </p:sp>
        <p:grpSp>
          <p:nvGrpSpPr>
            <p:cNvPr id="8" name="Group 36">
              <a:extLst>
                <a:ext uri="{FF2B5EF4-FFF2-40B4-BE49-F238E27FC236}">
                  <a16:creationId xmlns:a16="http://schemas.microsoft.com/office/drawing/2014/main" xmlns="" id="{F1B38859-F25A-4207-AA70-6C73BFC9D244}"/>
                </a:ext>
              </a:extLst>
            </p:cNvPr>
            <p:cNvGrpSpPr>
              <a:grpSpLocks/>
            </p:cNvGrpSpPr>
            <p:nvPr/>
          </p:nvGrpSpPr>
          <p:grpSpPr bwMode="auto">
            <a:xfrm>
              <a:off x="3797300" y="2204864"/>
              <a:ext cx="1631950" cy="1612900"/>
              <a:chOff x="437" y="1700"/>
              <a:chExt cx="1110" cy="1096"/>
            </a:xfrm>
          </p:grpSpPr>
          <p:grpSp>
            <p:nvGrpSpPr>
              <p:cNvPr id="9" name="Group 37">
                <a:extLst>
                  <a:ext uri="{FF2B5EF4-FFF2-40B4-BE49-F238E27FC236}">
                    <a16:creationId xmlns:a16="http://schemas.microsoft.com/office/drawing/2014/main" xmlns="" id="{C1C244EC-418D-40AC-91A9-EA4CF2AB9D01}"/>
                  </a:ext>
                </a:extLst>
              </p:cNvPr>
              <p:cNvGrpSpPr>
                <a:grpSpLocks/>
              </p:cNvGrpSpPr>
              <p:nvPr/>
            </p:nvGrpSpPr>
            <p:grpSpPr bwMode="auto">
              <a:xfrm>
                <a:off x="437" y="1700"/>
                <a:ext cx="1110" cy="1096"/>
                <a:chOff x="437" y="1700"/>
                <a:chExt cx="1110" cy="1096"/>
              </a:xfrm>
            </p:grpSpPr>
            <p:sp>
              <p:nvSpPr>
                <p:cNvPr id="13" name="Oval 38">
                  <a:extLst>
                    <a:ext uri="{FF2B5EF4-FFF2-40B4-BE49-F238E27FC236}">
                      <a16:creationId xmlns:a16="http://schemas.microsoft.com/office/drawing/2014/main" xmlns="" id="{CD010933-2CE6-4173-8485-7C51475C84AB}"/>
                    </a:ext>
                  </a:extLst>
                </p:cNvPr>
                <p:cNvSpPr>
                  <a:spLocks noChangeArrowheads="1"/>
                </p:cNvSpPr>
                <p:nvPr/>
              </p:nvSpPr>
              <p:spPr bwMode="gray">
                <a:xfrm>
                  <a:off x="437" y="1700"/>
                  <a:ext cx="1110" cy="1096"/>
                </a:xfrm>
                <a:prstGeom prst="ellipse">
                  <a:avLst/>
                </a:prstGeom>
                <a:solidFill>
                  <a:srgbClr val="3333CC">
                    <a:alpha val="10001"/>
                  </a:srgbClr>
                </a:solidFill>
                <a:ln w="57150">
                  <a:noFill/>
                  <a:round/>
                  <a:headEnd/>
                  <a:tailEnd/>
                </a:ln>
                <a:effectLst/>
              </p:spPr>
              <p:txBody>
                <a:bodyPr wrap="none" anchor="ctr"/>
                <a:lstStyle/>
                <a:p>
                  <a:endParaRPr lang="ru-RU"/>
                </a:p>
              </p:txBody>
            </p:sp>
            <p:sp>
              <p:nvSpPr>
                <p:cNvPr id="14" name="Oval 39">
                  <a:extLst>
                    <a:ext uri="{FF2B5EF4-FFF2-40B4-BE49-F238E27FC236}">
                      <a16:creationId xmlns:a16="http://schemas.microsoft.com/office/drawing/2014/main" xmlns="" id="{9C486180-3A20-4AED-B8C7-0D3620632FDE}"/>
                    </a:ext>
                  </a:extLst>
                </p:cNvPr>
                <p:cNvSpPr>
                  <a:spLocks noChangeArrowheads="1"/>
                </p:cNvSpPr>
                <p:nvPr/>
              </p:nvSpPr>
              <p:spPr bwMode="gray">
                <a:xfrm>
                  <a:off x="462" y="1725"/>
                  <a:ext cx="1062" cy="1048"/>
                </a:xfrm>
                <a:prstGeom prst="ellipse">
                  <a:avLst/>
                </a:prstGeom>
                <a:solidFill>
                  <a:schemeClr val="accent1">
                    <a:alpha val="10001"/>
                  </a:schemeClr>
                </a:solidFill>
                <a:ln w="57150">
                  <a:noFill/>
                  <a:round/>
                  <a:headEnd/>
                  <a:tailEnd/>
                </a:ln>
                <a:effectLst/>
              </p:spPr>
              <p:txBody>
                <a:bodyPr wrap="none" anchor="ctr"/>
                <a:lstStyle/>
                <a:p>
                  <a:endParaRPr lang="ru-RU"/>
                </a:p>
              </p:txBody>
            </p:sp>
          </p:grpSp>
          <p:grpSp>
            <p:nvGrpSpPr>
              <p:cNvPr id="10" name="Group 40">
                <a:extLst>
                  <a:ext uri="{FF2B5EF4-FFF2-40B4-BE49-F238E27FC236}">
                    <a16:creationId xmlns:a16="http://schemas.microsoft.com/office/drawing/2014/main" xmlns="" id="{CA08CDD4-6C9B-4F6D-9862-BC7F82A6FBF3}"/>
                  </a:ext>
                </a:extLst>
              </p:cNvPr>
              <p:cNvGrpSpPr>
                <a:grpSpLocks/>
              </p:cNvGrpSpPr>
              <p:nvPr/>
            </p:nvGrpSpPr>
            <p:grpSpPr bwMode="auto">
              <a:xfrm>
                <a:off x="486" y="1748"/>
                <a:ext cx="1026" cy="1014"/>
                <a:chOff x="437" y="1700"/>
                <a:chExt cx="1110" cy="1096"/>
              </a:xfrm>
            </p:grpSpPr>
            <p:sp>
              <p:nvSpPr>
                <p:cNvPr id="11" name="Oval 41">
                  <a:extLst>
                    <a:ext uri="{FF2B5EF4-FFF2-40B4-BE49-F238E27FC236}">
                      <a16:creationId xmlns:a16="http://schemas.microsoft.com/office/drawing/2014/main" xmlns="" id="{31B521E0-1C21-4376-BE93-33403DF60874}"/>
                    </a:ext>
                  </a:extLst>
                </p:cNvPr>
                <p:cNvSpPr>
                  <a:spLocks noChangeArrowheads="1"/>
                </p:cNvSpPr>
                <p:nvPr/>
              </p:nvSpPr>
              <p:spPr bwMode="gray">
                <a:xfrm>
                  <a:off x="437" y="1700"/>
                  <a:ext cx="1110" cy="1096"/>
                </a:xfrm>
                <a:prstGeom prst="ellipse">
                  <a:avLst/>
                </a:prstGeom>
                <a:solidFill>
                  <a:schemeClr val="accent1">
                    <a:alpha val="10001"/>
                  </a:schemeClr>
                </a:solidFill>
                <a:ln w="57150">
                  <a:noFill/>
                  <a:round/>
                  <a:headEnd/>
                  <a:tailEnd/>
                </a:ln>
                <a:effectLst/>
              </p:spPr>
              <p:txBody>
                <a:bodyPr wrap="none" anchor="ctr"/>
                <a:lstStyle/>
                <a:p>
                  <a:endParaRPr lang="ru-RU"/>
                </a:p>
              </p:txBody>
            </p:sp>
            <p:sp>
              <p:nvSpPr>
                <p:cNvPr id="12" name="Oval 42">
                  <a:extLst>
                    <a:ext uri="{FF2B5EF4-FFF2-40B4-BE49-F238E27FC236}">
                      <a16:creationId xmlns:a16="http://schemas.microsoft.com/office/drawing/2014/main" xmlns="" id="{85232857-61A2-4010-B2C0-C9643139A683}"/>
                    </a:ext>
                  </a:extLst>
                </p:cNvPr>
                <p:cNvSpPr>
                  <a:spLocks noChangeArrowheads="1"/>
                </p:cNvSpPr>
                <p:nvPr/>
              </p:nvSpPr>
              <p:spPr bwMode="gray">
                <a:xfrm>
                  <a:off x="462" y="1725"/>
                  <a:ext cx="1062" cy="1048"/>
                </a:xfrm>
                <a:prstGeom prst="ellipse">
                  <a:avLst/>
                </a:prstGeom>
                <a:solidFill>
                  <a:srgbClr val="3333CC">
                    <a:alpha val="10001"/>
                  </a:srgbClr>
                </a:solidFill>
                <a:ln w="57150">
                  <a:noFill/>
                  <a:round/>
                  <a:headEnd/>
                  <a:tailEnd/>
                </a:ln>
                <a:effectLst/>
              </p:spPr>
              <p:txBody>
                <a:bodyPr wrap="none" anchor="ctr"/>
                <a:lstStyle/>
                <a:p>
                  <a:endParaRPr lang="ru-RU"/>
                </a:p>
              </p:txBody>
            </p:sp>
          </p:grpSp>
        </p:grpSp>
        <p:grpSp>
          <p:nvGrpSpPr>
            <p:cNvPr id="15" name="Group 43">
              <a:extLst>
                <a:ext uri="{FF2B5EF4-FFF2-40B4-BE49-F238E27FC236}">
                  <a16:creationId xmlns:a16="http://schemas.microsoft.com/office/drawing/2014/main" xmlns="" id="{09ADBF31-ED2D-43F8-A70C-9B70A8FC6CF3}"/>
                </a:ext>
              </a:extLst>
            </p:cNvPr>
            <p:cNvGrpSpPr>
              <a:grpSpLocks/>
            </p:cNvGrpSpPr>
            <p:nvPr/>
          </p:nvGrpSpPr>
          <p:grpSpPr bwMode="auto">
            <a:xfrm>
              <a:off x="2387600" y="4608339"/>
              <a:ext cx="1631950" cy="1612900"/>
              <a:chOff x="437" y="1700"/>
              <a:chExt cx="1110" cy="1096"/>
            </a:xfrm>
          </p:grpSpPr>
          <p:grpSp>
            <p:nvGrpSpPr>
              <p:cNvPr id="16" name="Group 44">
                <a:extLst>
                  <a:ext uri="{FF2B5EF4-FFF2-40B4-BE49-F238E27FC236}">
                    <a16:creationId xmlns:a16="http://schemas.microsoft.com/office/drawing/2014/main" xmlns="" id="{73DDF273-9D1C-4308-9006-33F34B96510A}"/>
                  </a:ext>
                </a:extLst>
              </p:cNvPr>
              <p:cNvGrpSpPr>
                <a:grpSpLocks/>
              </p:cNvGrpSpPr>
              <p:nvPr/>
            </p:nvGrpSpPr>
            <p:grpSpPr bwMode="auto">
              <a:xfrm>
                <a:off x="437" y="1700"/>
                <a:ext cx="1110" cy="1096"/>
                <a:chOff x="437" y="1700"/>
                <a:chExt cx="1110" cy="1096"/>
              </a:xfrm>
            </p:grpSpPr>
            <p:sp>
              <p:nvSpPr>
                <p:cNvPr id="20" name="Oval 45">
                  <a:extLst>
                    <a:ext uri="{FF2B5EF4-FFF2-40B4-BE49-F238E27FC236}">
                      <a16:creationId xmlns:a16="http://schemas.microsoft.com/office/drawing/2014/main" xmlns="" id="{A9E89953-DE21-4F99-B8E2-785A06DC3669}"/>
                    </a:ext>
                  </a:extLst>
                </p:cNvPr>
                <p:cNvSpPr>
                  <a:spLocks noChangeArrowheads="1"/>
                </p:cNvSpPr>
                <p:nvPr/>
              </p:nvSpPr>
              <p:spPr bwMode="gray">
                <a:xfrm>
                  <a:off x="437" y="1700"/>
                  <a:ext cx="1110" cy="1096"/>
                </a:xfrm>
                <a:prstGeom prst="ellipse">
                  <a:avLst/>
                </a:prstGeom>
                <a:solidFill>
                  <a:schemeClr val="accent2">
                    <a:alpha val="10001"/>
                  </a:schemeClr>
                </a:solidFill>
                <a:ln w="57150">
                  <a:noFill/>
                  <a:round/>
                  <a:headEnd/>
                  <a:tailEnd/>
                </a:ln>
                <a:effectLst/>
              </p:spPr>
              <p:txBody>
                <a:bodyPr wrap="none" anchor="ctr"/>
                <a:lstStyle/>
                <a:p>
                  <a:endParaRPr lang="ru-RU"/>
                </a:p>
              </p:txBody>
            </p:sp>
            <p:sp>
              <p:nvSpPr>
                <p:cNvPr id="21" name="Oval 46">
                  <a:extLst>
                    <a:ext uri="{FF2B5EF4-FFF2-40B4-BE49-F238E27FC236}">
                      <a16:creationId xmlns:a16="http://schemas.microsoft.com/office/drawing/2014/main" xmlns="" id="{7EDE3922-9BF4-428D-8DDE-F15C2ABADAB6}"/>
                    </a:ext>
                  </a:extLst>
                </p:cNvPr>
                <p:cNvSpPr>
                  <a:spLocks noChangeArrowheads="1"/>
                </p:cNvSpPr>
                <p:nvPr/>
              </p:nvSpPr>
              <p:spPr bwMode="gray">
                <a:xfrm>
                  <a:off x="462" y="1725"/>
                  <a:ext cx="1062" cy="1048"/>
                </a:xfrm>
                <a:prstGeom prst="ellipse">
                  <a:avLst/>
                </a:prstGeom>
                <a:solidFill>
                  <a:schemeClr val="accent2">
                    <a:alpha val="10001"/>
                  </a:schemeClr>
                </a:solidFill>
                <a:ln w="57150">
                  <a:noFill/>
                  <a:round/>
                  <a:headEnd/>
                  <a:tailEnd/>
                </a:ln>
                <a:effectLst/>
              </p:spPr>
              <p:txBody>
                <a:bodyPr wrap="none" anchor="ctr"/>
                <a:lstStyle/>
                <a:p>
                  <a:endParaRPr lang="ru-RU"/>
                </a:p>
              </p:txBody>
            </p:sp>
          </p:grpSp>
          <p:grpSp>
            <p:nvGrpSpPr>
              <p:cNvPr id="17" name="Group 47">
                <a:extLst>
                  <a:ext uri="{FF2B5EF4-FFF2-40B4-BE49-F238E27FC236}">
                    <a16:creationId xmlns:a16="http://schemas.microsoft.com/office/drawing/2014/main" xmlns="" id="{84B93258-C41B-44ED-A955-AB5FE720B567}"/>
                  </a:ext>
                </a:extLst>
              </p:cNvPr>
              <p:cNvGrpSpPr>
                <a:grpSpLocks/>
              </p:cNvGrpSpPr>
              <p:nvPr/>
            </p:nvGrpSpPr>
            <p:grpSpPr bwMode="auto">
              <a:xfrm>
                <a:off x="486" y="1748"/>
                <a:ext cx="1026" cy="1014"/>
                <a:chOff x="437" y="1700"/>
                <a:chExt cx="1110" cy="1096"/>
              </a:xfrm>
            </p:grpSpPr>
            <p:sp>
              <p:nvSpPr>
                <p:cNvPr id="18" name="Oval 48">
                  <a:extLst>
                    <a:ext uri="{FF2B5EF4-FFF2-40B4-BE49-F238E27FC236}">
                      <a16:creationId xmlns:a16="http://schemas.microsoft.com/office/drawing/2014/main" xmlns="" id="{4F05063C-BA32-41EB-8D13-45CA421D0136}"/>
                    </a:ext>
                  </a:extLst>
                </p:cNvPr>
                <p:cNvSpPr>
                  <a:spLocks noChangeArrowheads="1"/>
                </p:cNvSpPr>
                <p:nvPr/>
              </p:nvSpPr>
              <p:spPr bwMode="gray">
                <a:xfrm>
                  <a:off x="437" y="1700"/>
                  <a:ext cx="1110" cy="1096"/>
                </a:xfrm>
                <a:prstGeom prst="ellipse">
                  <a:avLst/>
                </a:prstGeom>
                <a:solidFill>
                  <a:schemeClr val="accent2">
                    <a:alpha val="10001"/>
                  </a:schemeClr>
                </a:solidFill>
                <a:ln w="57150">
                  <a:noFill/>
                  <a:round/>
                  <a:headEnd/>
                  <a:tailEnd/>
                </a:ln>
                <a:effectLst/>
              </p:spPr>
              <p:txBody>
                <a:bodyPr wrap="none" anchor="ctr"/>
                <a:lstStyle/>
                <a:p>
                  <a:endParaRPr lang="ru-RU"/>
                </a:p>
              </p:txBody>
            </p:sp>
            <p:sp>
              <p:nvSpPr>
                <p:cNvPr id="19" name="Oval 49">
                  <a:extLst>
                    <a:ext uri="{FF2B5EF4-FFF2-40B4-BE49-F238E27FC236}">
                      <a16:creationId xmlns:a16="http://schemas.microsoft.com/office/drawing/2014/main" xmlns="" id="{CD993EED-F639-4723-BCBC-76C2A9D82B7B}"/>
                    </a:ext>
                  </a:extLst>
                </p:cNvPr>
                <p:cNvSpPr>
                  <a:spLocks noChangeArrowheads="1"/>
                </p:cNvSpPr>
                <p:nvPr/>
              </p:nvSpPr>
              <p:spPr bwMode="gray">
                <a:xfrm>
                  <a:off x="462" y="1725"/>
                  <a:ext cx="1062" cy="1048"/>
                </a:xfrm>
                <a:prstGeom prst="ellipse">
                  <a:avLst/>
                </a:prstGeom>
                <a:solidFill>
                  <a:schemeClr val="accent2">
                    <a:alpha val="10001"/>
                  </a:schemeClr>
                </a:solidFill>
                <a:ln w="57150">
                  <a:noFill/>
                  <a:round/>
                  <a:headEnd/>
                  <a:tailEnd/>
                </a:ln>
                <a:effectLst/>
              </p:spPr>
              <p:txBody>
                <a:bodyPr wrap="none" anchor="ctr"/>
                <a:lstStyle/>
                <a:p>
                  <a:endParaRPr lang="ru-RU"/>
                </a:p>
              </p:txBody>
            </p:sp>
          </p:grpSp>
        </p:grpSp>
        <p:grpSp>
          <p:nvGrpSpPr>
            <p:cNvPr id="22" name="Group 50">
              <a:extLst>
                <a:ext uri="{FF2B5EF4-FFF2-40B4-BE49-F238E27FC236}">
                  <a16:creationId xmlns:a16="http://schemas.microsoft.com/office/drawing/2014/main" xmlns="" id="{0FFCA384-AFC6-44CC-9AD5-5D5C2084EFAB}"/>
                </a:ext>
              </a:extLst>
            </p:cNvPr>
            <p:cNvGrpSpPr>
              <a:grpSpLocks/>
            </p:cNvGrpSpPr>
            <p:nvPr/>
          </p:nvGrpSpPr>
          <p:grpSpPr bwMode="auto">
            <a:xfrm>
              <a:off x="5118100" y="4608339"/>
              <a:ext cx="1631950" cy="1612900"/>
              <a:chOff x="437" y="1700"/>
              <a:chExt cx="1110" cy="1096"/>
            </a:xfrm>
          </p:grpSpPr>
          <p:grpSp>
            <p:nvGrpSpPr>
              <p:cNvPr id="23" name="Group 51">
                <a:extLst>
                  <a:ext uri="{FF2B5EF4-FFF2-40B4-BE49-F238E27FC236}">
                    <a16:creationId xmlns:a16="http://schemas.microsoft.com/office/drawing/2014/main" xmlns="" id="{BECB6384-8675-4DF1-8669-2F2363351AC7}"/>
                  </a:ext>
                </a:extLst>
              </p:cNvPr>
              <p:cNvGrpSpPr>
                <a:grpSpLocks/>
              </p:cNvGrpSpPr>
              <p:nvPr/>
            </p:nvGrpSpPr>
            <p:grpSpPr bwMode="auto">
              <a:xfrm>
                <a:off x="437" y="1700"/>
                <a:ext cx="1110" cy="1096"/>
                <a:chOff x="437" y="1700"/>
                <a:chExt cx="1110" cy="1096"/>
              </a:xfrm>
            </p:grpSpPr>
            <p:sp>
              <p:nvSpPr>
                <p:cNvPr id="27" name="Oval 52">
                  <a:extLst>
                    <a:ext uri="{FF2B5EF4-FFF2-40B4-BE49-F238E27FC236}">
                      <a16:creationId xmlns:a16="http://schemas.microsoft.com/office/drawing/2014/main" xmlns="" id="{53D23FA0-A24F-4799-AA60-59A10F2337E3}"/>
                    </a:ext>
                  </a:extLst>
                </p:cNvPr>
                <p:cNvSpPr>
                  <a:spLocks noChangeArrowheads="1"/>
                </p:cNvSpPr>
                <p:nvPr/>
              </p:nvSpPr>
              <p:spPr bwMode="gray">
                <a:xfrm>
                  <a:off x="437" y="1700"/>
                  <a:ext cx="1110" cy="1096"/>
                </a:xfrm>
                <a:prstGeom prst="ellipse">
                  <a:avLst/>
                </a:prstGeom>
                <a:solidFill>
                  <a:schemeClr val="hlink">
                    <a:alpha val="10001"/>
                  </a:schemeClr>
                </a:solidFill>
                <a:ln w="57150">
                  <a:noFill/>
                  <a:round/>
                  <a:headEnd/>
                  <a:tailEnd/>
                </a:ln>
                <a:effectLst/>
              </p:spPr>
              <p:txBody>
                <a:bodyPr wrap="none" anchor="ctr"/>
                <a:lstStyle/>
                <a:p>
                  <a:endParaRPr lang="ru-RU"/>
                </a:p>
              </p:txBody>
            </p:sp>
            <p:sp>
              <p:nvSpPr>
                <p:cNvPr id="28" name="Oval 53">
                  <a:extLst>
                    <a:ext uri="{FF2B5EF4-FFF2-40B4-BE49-F238E27FC236}">
                      <a16:creationId xmlns:a16="http://schemas.microsoft.com/office/drawing/2014/main" xmlns="" id="{7E4DE2FE-8665-4A40-BEA6-964852DC76B9}"/>
                    </a:ext>
                  </a:extLst>
                </p:cNvPr>
                <p:cNvSpPr>
                  <a:spLocks noChangeArrowheads="1"/>
                </p:cNvSpPr>
                <p:nvPr/>
              </p:nvSpPr>
              <p:spPr bwMode="gray">
                <a:xfrm>
                  <a:off x="462" y="1725"/>
                  <a:ext cx="1062" cy="1048"/>
                </a:xfrm>
                <a:prstGeom prst="ellipse">
                  <a:avLst/>
                </a:prstGeom>
                <a:solidFill>
                  <a:srgbClr val="817E00">
                    <a:alpha val="10001"/>
                  </a:srgbClr>
                </a:solidFill>
                <a:ln w="57150">
                  <a:noFill/>
                  <a:round/>
                  <a:headEnd/>
                  <a:tailEnd/>
                </a:ln>
                <a:effectLst/>
              </p:spPr>
              <p:txBody>
                <a:bodyPr wrap="none" anchor="ctr"/>
                <a:lstStyle/>
                <a:p>
                  <a:endParaRPr lang="ru-RU"/>
                </a:p>
              </p:txBody>
            </p:sp>
          </p:grpSp>
          <p:grpSp>
            <p:nvGrpSpPr>
              <p:cNvPr id="24" name="Group 54">
                <a:extLst>
                  <a:ext uri="{FF2B5EF4-FFF2-40B4-BE49-F238E27FC236}">
                    <a16:creationId xmlns:a16="http://schemas.microsoft.com/office/drawing/2014/main" xmlns="" id="{A3E514B6-D18C-4487-81CC-4274E71A4E3E}"/>
                  </a:ext>
                </a:extLst>
              </p:cNvPr>
              <p:cNvGrpSpPr>
                <a:grpSpLocks/>
              </p:cNvGrpSpPr>
              <p:nvPr/>
            </p:nvGrpSpPr>
            <p:grpSpPr bwMode="auto">
              <a:xfrm>
                <a:off x="486" y="1748"/>
                <a:ext cx="1026" cy="1014"/>
                <a:chOff x="437" y="1700"/>
                <a:chExt cx="1110" cy="1096"/>
              </a:xfrm>
            </p:grpSpPr>
            <p:sp>
              <p:nvSpPr>
                <p:cNvPr id="25" name="Oval 55">
                  <a:extLst>
                    <a:ext uri="{FF2B5EF4-FFF2-40B4-BE49-F238E27FC236}">
                      <a16:creationId xmlns:a16="http://schemas.microsoft.com/office/drawing/2014/main" xmlns="" id="{1FB54837-7DF7-4201-8739-1BE9BB169D9B}"/>
                    </a:ext>
                  </a:extLst>
                </p:cNvPr>
                <p:cNvSpPr>
                  <a:spLocks noChangeArrowheads="1"/>
                </p:cNvSpPr>
                <p:nvPr/>
              </p:nvSpPr>
              <p:spPr bwMode="gray">
                <a:xfrm>
                  <a:off x="437" y="1700"/>
                  <a:ext cx="1110" cy="1096"/>
                </a:xfrm>
                <a:prstGeom prst="ellipse">
                  <a:avLst/>
                </a:prstGeom>
                <a:solidFill>
                  <a:srgbClr val="817E00">
                    <a:alpha val="10001"/>
                  </a:srgbClr>
                </a:solidFill>
                <a:ln w="57150">
                  <a:noFill/>
                  <a:round/>
                  <a:headEnd/>
                  <a:tailEnd/>
                </a:ln>
                <a:effectLst/>
              </p:spPr>
              <p:txBody>
                <a:bodyPr wrap="none" anchor="ctr"/>
                <a:lstStyle/>
                <a:p>
                  <a:endParaRPr lang="ru-RU"/>
                </a:p>
              </p:txBody>
            </p:sp>
            <p:sp>
              <p:nvSpPr>
                <p:cNvPr id="26" name="Oval 56">
                  <a:extLst>
                    <a:ext uri="{FF2B5EF4-FFF2-40B4-BE49-F238E27FC236}">
                      <a16:creationId xmlns:a16="http://schemas.microsoft.com/office/drawing/2014/main" xmlns="" id="{2094762D-9D30-40FD-B405-CF842E9E29F3}"/>
                    </a:ext>
                  </a:extLst>
                </p:cNvPr>
                <p:cNvSpPr>
                  <a:spLocks noChangeArrowheads="1"/>
                </p:cNvSpPr>
                <p:nvPr/>
              </p:nvSpPr>
              <p:spPr bwMode="gray">
                <a:xfrm>
                  <a:off x="462" y="1725"/>
                  <a:ext cx="1062" cy="1048"/>
                </a:xfrm>
                <a:prstGeom prst="ellipse">
                  <a:avLst/>
                </a:prstGeom>
                <a:solidFill>
                  <a:srgbClr val="817E00">
                    <a:alpha val="10001"/>
                  </a:srgbClr>
                </a:solidFill>
                <a:ln w="57150">
                  <a:noFill/>
                  <a:round/>
                  <a:headEnd/>
                  <a:tailEnd/>
                </a:ln>
                <a:effectLst/>
              </p:spPr>
              <p:txBody>
                <a:bodyPr wrap="none" anchor="ctr"/>
                <a:lstStyle/>
                <a:p>
                  <a:endParaRPr lang="ru-RU"/>
                </a:p>
              </p:txBody>
            </p:sp>
          </p:grpSp>
        </p:grpSp>
        <p:grpSp>
          <p:nvGrpSpPr>
            <p:cNvPr id="29" name="Group 57">
              <a:extLst>
                <a:ext uri="{FF2B5EF4-FFF2-40B4-BE49-F238E27FC236}">
                  <a16:creationId xmlns:a16="http://schemas.microsoft.com/office/drawing/2014/main" xmlns="" id="{E82289D9-AD21-4A85-A154-2D589275971E}"/>
                </a:ext>
              </a:extLst>
            </p:cNvPr>
            <p:cNvGrpSpPr>
              <a:grpSpLocks/>
            </p:cNvGrpSpPr>
            <p:nvPr/>
          </p:nvGrpSpPr>
          <p:grpSpPr bwMode="auto">
            <a:xfrm>
              <a:off x="3879850" y="2271472"/>
              <a:ext cx="1466850" cy="1443892"/>
              <a:chOff x="708" y="2205"/>
              <a:chExt cx="751" cy="739"/>
            </a:xfrm>
          </p:grpSpPr>
          <p:sp>
            <p:nvSpPr>
              <p:cNvPr id="30" name="Oval 58">
                <a:extLst>
                  <a:ext uri="{FF2B5EF4-FFF2-40B4-BE49-F238E27FC236}">
                    <a16:creationId xmlns:a16="http://schemas.microsoft.com/office/drawing/2014/main" xmlns="" id="{19E2E5F0-5082-4965-88E2-18C33F142FC7}"/>
                  </a:ext>
                </a:extLst>
              </p:cNvPr>
              <p:cNvSpPr>
                <a:spLocks noChangeArrowheads="1"/>
              </p:cNvSpPr>
              <p:nvPr/>
            </p:nvSpPr>
            <p:spPr bwMode="gray">
              <a:xfrm>
                <a:off x="728" y="2235"/>
                <a:ext cx="716" cy="709"/>
              </a:xfrm>
              <a:prstGeom prst="ellipse">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endParaRPr lang="ru-RU"/>
              </a:p>
            </p:txBody>
          </p:sp>
          <p:pic>
            <p:nvPicPr>
              <p:cNvPr id="31" name="Picture 59" descr="cir_lighteffect0">
                <a:extLst>
                  <a:ext uri="{FF2B5EF4-FFF2-40B4-BE49-F238E27FC236}">
                    <a16:creationId xmlns:a16="http://schemas.microsoft.com/office/drawing/2014/main" xmlns="" id="{A6F7AB4C-C358-4035-9550-E5D74513EB54}"/>
                  </a:ext>
                </a:extLst>
              </p:cNvPr>
              <p:cNvPicPr>
                <a:picLocks noChangeAspect="1" noChangeArrowheads="1"/>
              </p:cNvPicPr>
              <p:nvPr/>
            </p:nvPicPr>
            <p:blipFill>
              <a:blip r:embed="rId2" cstate="print">
                <a:lum bright="18000" contrast="-12000"/>
              </a:blip>
              <a:srcRect/>
              <a:stretch>
                <a:fillRect/>
              </a:stretch>
            </p:blipFill>
            <p:spPr bwMode="gray">
              <a:xfrm>
                <a:off x="708" y="2205"/>
                <a:ext cx="751" cy="644"/>
              </a:xfrm>
              <a:prstGeom prst="rect">
                <a:avLst/>
              </a:prstGeom>
              <a:noFill/>
            </p:spPr>
          </p:pic>
        </p:grpSp>
        <p:sp>
          <p:nvSpPr>
            <p:cNvPr id="32" name="Rectangle 60">
              <a:extLst>
                <a:ext uri="{FF2B5EF4-FFF2-40B4-BE49-F238E27FC236}">
                  <a16:creationId xmlns:a16="http://schemas.microsoft.com/office/drawing/2014/main" xmlns="" id="{68CD9E2D-D358-4EF3-ABED-41C9EBA3C6D2}"/>
                </a:ext>
              </a:extLst>
            </p:cNvPr>
            <p:cNvSpPr>
              <a:spLocks noChangeArrowheads="1"/>
            </p:cNvSpPr>
            <p:nvPr/>
          </p:nvSpPr>
          <p:spPr bwMode="gray">
            <a:xfrm>
              <a:off x="3906401" y="2605016"/>
              <a:ext cx="1499543" cy="1200329"/>
            </a:xfrm>
            <a:prstGeom prst="rect">
              <a:avLst/>
            </a:prstGeom>
            <a:noFill/>
            <a:ln w="9525" algn="ctr">
              <a:noFill/>
              <a:miter lim="800000"/>
              <a:headEnd/>
              <a:tailEnd/>
            </a:ln>
            <a:effectLst/>
          </p:spPr>
          <p:txBody>
            <a:bodyPr wrap="square">
              <a:spAutoFit/>
            </a:bodyPr>
            <a:lstStyle/>
            <a:p>
              <a:pPr algn="ctr"/>
              <a:r>
                <a:rPr lang="ru-RU" altLang="ru-RU" sz="2800" b="1" dirty="0">
                  <a:solidFill>
                    <a:srgbClr val="002060"/>
                  </a:solidFill>
                  <a:latin typeface="Times New Roman" panose="02020603050405020304" pitchFamily="18" charset="0"/>
                  <a:cs typeface="Times New Roman" panose="02020603050405020304" pitchFamily="18" charset="0"/>
                </a:rPr>
                <a:t>ТРИЗ</a:t>
              </a:r>
            </a:p>
            <a:p>
              <a:pPr algn="ctr"/>
              <a:r>
                <a:rPr lang="ru-RU" altLang="ru-RU" sz="1600" i="1" dirty="0">
                  <a:solidFill>
                    <a:srgbClr val="002060"/>
                  </a:solidFill>
                  <a:latin typeface="Times New Roman" panose="02020603050405020304" pitchFamily="18" charset="0"/>
                  <a:cs typeface="Times New Roman" panose="02020603050405020304" pitchFamily="18" charset="0"/>
                </a:rPr>
                <a:t>классическая</a:t>
              </a:r>
              <a:r>
                <a:rPr lang="ru-RU" altLang="ru-RU" sz="1200" i="1" dirty="0">
                  <a:solidFill>
                    <a:srgbClr val="002060"/>
                  </a:solidFill>
                  <a:latin typeface="Times New Roman" panose="02020603050405020304" pitchFamily="18" charset="0"/>
                  <a:cs typeface="Times New Roman" panose="02020603050405020304" pitchFamily="18" charset="0"/>
                </a:rPr>
                <a:t> </a:t>
              </a:r>
            </a:p>
            <a:p>
              <a:pPr algn="ct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33" name="Group 61">
              <a:extLst>
                <a:ext uri="{FF2B5EF4-FFF2-40B4-BE49-F238E27FC236}">
                  <a16:creationId xmlns:a16="http://schemas.microsoft.com/office/drawing/2014/main" xmlns="" id="{73BCC963-54A2-4866-A9B8-44F4C043F13D}"/>
                </a:ext>
              </a:extLst>
            </p:cNvPr>
            <p:cNvGrpSpPr>
              <a:grpSpLocks/>
            </p:cNvGrpSpPr>
            <p:nvPr/>
          </p:nvGrpSpPr>
          <p:grpSpPr bwMode="auto">
            <a:xfrm>
              <a:off x="2447319" y="4693698"/>
              <a:ext cx="1466850" cy="1424354"/>
              <a:chOff x="702" y="2215"/>
              <a:chExt cx="751" cy="729"/>
            </a:xfrm>
          </p:grpSpPr>
          <p:sp>
            <p:nvSpPr>
              <p:cNvPr id="34" name="Oval 62">
                <a:extLst>
                  <a:ext uri="{FF2B5EF4-FFF2-40B4-BE49-F238E27FC236}">
                    <a16:creationId xmlns:a16="http://schemas.microsoft.com/office/drawing/2014/main" xmlns="" id="{FF6927E0-015A-4E75-9B6A-77F492399D07}"/>
                  </a:ext>
                </a:extLst>
              </p:cNvPr>
              <p:cNvSpPr>
                <a:spLocks noChangeArrowheads="1"/>
              </p:cNvSpPr>
              <p:nvPr/>
            </p:nvSpPr>
            <p:spPr bwMode="gray">
              <a:xfrm>
                <a:off x="728" y="2235"/>
                <a:ext cx="716" cy="709"/>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ru-RU"/>
              </a:p>
            </p:txBody>
          </p:sp>
          <p:pic>
            <p:nvPicPr>
              <p:cNvPr id="35" name="Picture 63" descr="cir_lighteffect0">
                <a:extLst>
                  <a:ext uri="{FF2B5EF4-FFF2-40B4-BE49-F238E27FC236}">
                    <a16:creationId xmlns:a16="http://schemas.microsoft.com/office/drawing/2014/main" xmlns="" id="{0E030B79-FF31-46C9-9BC8-B247ADB867EE}"/>
                  </a:ext>
                </a:extLst>
              </p:cNvPr>
              <p:cNvPicPr>
                <a:picLocks noChangeAspect="1" noChangeArrowheads="1"/>
              </p:cNvPicPr>
              <p:nvPr/>
            </p:nvPicPr>
            <p:blipFill>
              <a:blip r:embed="rId2" cstate="print">
                <a:lum bright="18000" contrast="-12000"/>
              </a:blip>
              <a:srcRect/>
              <a:stretch>
                <a:fillRect/>
              </a:stretch>
            </p:blipFill>
            <p:spPr bwMode="gray">
              <a:xfrm>
                <a:off x="702" y="2215"/>
                <a:ext cx="751" cy="644"/>
              </a:xfrm>
              <a:prstGeom prst="rect">
                <a:avLst/>
              </a:prstGeom>
              <a:noFill/>
            </p:spPr>
          </p:pic>
        </p:grpSp>
        <p:sp>
          <p:nvSpPr>
            <p:cNvPr id="36" name="Rectangle 64">
              <a:extLst>
                <a:ext uri="{FF2B5EF4-FFF2-40B4-BE49-F238E27FC236}">
                  <a16:creationId xmlns:a16="http://schemas.microsoft.com/office/drawing/2014/main" xmlns="" id="{3B8F9684-45CF-40B8-BCE4-AFA974AC929D}"/>
                </a:ext>
              </a:extLst>
            </p:cNvPr>
            <p:cNvSpPr>
              <a:spLocks noChangeArrowheads="1"/>
            </p:cNvSpPr>
            <p:nvPr/>
          </p:nvSpPr>
          <p:spPr bwMode="gray">
            <a:xfrm>
              <a:off x="2330760" y="5100364"/>
              <a:ext cx="1721296" cy="584775"/>
            </a:xfrm>
            <a:prstGeom prst="rect">
              <a:avLst/>
            </a:prstGeom>
            <a:noFill/>
            <a:ln w="9525" algn="ctr">
              <a:noFill/>
              <a:miter lim="800000"/>
              <a:headEnd/>
              <a:tailEnd/>
            </a:ln>
            <a:effectLst/>
          </p:spPr>
          <p:txBody>
            <a:bodyPr wrap="square">
              <a:spAutoFit/>
            </a:bodyPr>
            <a:lstStyle/>
            <a:p>
              <a:pPr algn="ctr"/>
              <a:r>
                <a:rPr lang="ru-RU" altLang="ru-RU" sz="3200" b="1" dirty="0">
                  <a:solidFill>
                    <a:srgbClr val="002060"/>
                  </a:solidFill>
                  <a:latin typeface="Times New Roman" panose="02020603050405020304" pitchFamily="18" charset="0"/>
                  <a:cs typeface="Times New Roman" panose="02020603050405020304" pitchFamily="18" charset="0"/>
                </a:rPr>
                <a:t>ТРТЛ</a:t>
              </a:r>
              <a:endParaRPr lang="en-US" sz="3200" b="1" dirty="0">
                <a:solidFill>
                  <a:srgbClr val="F8F8F8"/>
                </a:solidFill>
                <a:latin typeface="Arial" charset="0"/>
              </a:endParaRPr>
            </a:p>
          </p:txBody>
        </p:sp>
        <p:grpSp>
          <p:nvGrpSpPr>
            <p:cNvPr id="37" name="Group 65">
              <a:extLst>
                <a:ext uri="{FF2B5EF4-FFF2-40B4-BE49-F238E27FC236}">
                  <a16:creationId xmlns:a16="http://schemas.microsoft.com/office/drawing/2014/main" xmlns="" id="{6D4CCE8B-E3DE-4434-8594-FE06C0ED5351}"/>
                </a:ext>
              </a:extLst>
            </p:cNvPr>
            <p:cNvGrpSpPr>
              <a:grpSpLocks/>
            </p:cNvGrpSpPr>
            <p:nvPr/>
          </p:nvGrpSpPr>
          <p:grpSpPr bwMode="auto">
            <a:xfrm>
              <a:off x="5219700" y="4670252"/>
              <a:ext cx="1466850" cy="1447800"/>
              <a:chOff x="708" y="2203"/>
              <a:chExt cx="751" cy="741"/>
            </a:xfrm>
          </p:grpSpPr>
          <p:sp>
            <p:nvSpPr>
              <p:cNvPr id="38" name="Oval 66">
                <a:extLst>
                  <a:ext uri="{FF2B5EF4-FFF2-40B4-BE49-F238E27FC236}">
                    <a16:creationId xmlns:a16="http://schemas.microsoft.com/office/drawing/2014/main" xmlns="" id="{1785FF3B-DE43-492E-9FB3-4C67F78002BF}"/>
                  </a:ext>
                </a:extLst>
              </p:cNvPr>
              <p:cNvSpPr>
                <a:spLocks noChangeArrowheads="1"/>
              </p:cNvSpPr>
              <p:nvPr/>
            </p:nvSpPr>
            <p:spPr bwMode="gray">
              <a:xfrm>
                <a:off x="728" y="2235"/>
                <a:ext cx="716" cy="709"/>
              </a:xfrm>
              <a:prstGeom prst="ellipse">
                <a:avLst/>
              </a:prstGeom>
              <a:gradFill rotWithShape="1">
                <a:gsLst>
                  <a:gs pos="0">
                    <a:srgbClr val="0099CC"/>
                  </a:gs>
                  <a:gs pos="100000">
                    <a:srgbClr val="0099CC">
                      <a:gamma/>
                      <a:shade val="31765"/>
                      <a:invGamma/>
                    </a:srgbClr>
                  </a:gs>
                </a:gsLst>
                <a:lin ang="5400000" scaled="1"/>
              </a:gradFill>
              <a:ln w="38100" algn="ctr">
                <a:solidFill>
                  <a:srgbClr val="F8F8F8">
                    <a:alpha val="80000"/>
                  </a:srgbClr>
                </a:solidFill>
                <a:round/>
                <a:headEnd/>
                <a:tailEnd/>
              </a:ln>
              <a:effectLst/>
            </p:spPr>
            <p:txBody>
              <a:bodyPr wrap="none" anchor="ctr"/>
              <a:lstStyle/>
              <a:p>
                <a:endParaRPr lang="ru-RU"/>
              </a:p>
            </p:txBody>
          </p:sp>
          <p:pic>
            <p:nvPicPr>
              <p:cNvPr id="39" name="Picture 67" descr="cir_lighteffect0">
                <a:extLst>
                  <a:ext uri="{FF2B5EF4-FFF2-40B4-BE49-F238E27FC236}">
                    <a16:creationId xmlns:a16="http://schemas.microsoft.com/office/drawing/2014/main" xmlns="" id="{FA191B13-57EB-4AA7-AF66-21E65687EAEA}"/>
                  </a:ext>
                </a:extLst>
              </p:cNvPr>
              <p:cNvPicPr>
                <a:picLocks noChangeAspect="1" noChangeArrowheads="1"/>
              </p:cNvPicPr>
              <p:nvPr/>
            </p:nvPicPr>
            <p:blipFill>
              <a:blip r:embed="rId2" cstate="print">
                <a:lum bright="18000" contrast="-12000"/>
              </a:blip>
              <a:srcRect/>
              <a:stretch>
                <a:fillRect/>
              </a:stretch>
            </p:blipFill>
            <p:spPr bwMode="gray">
              <a:xfrm>
                <a:off x="708" y="2203"/>
                <a:ext cx="751" cy="644"/>
              </a:xfrm>
              <a:prstGeom prst="rect">
                <a:avLst/>
              </a:prstGeom>
              <a:noFill/>
            </p:spPr>
          </p:pic>
        </p:grpSp>
        <p:grpSp>
          <p:nvGrpSpPr>
            <p:cNvPr id="40" name="Group 68">
              <a:extLst>
                <a:ext uri="{FF2B5EF4-FFF2-40B4-BE49-F238E27FC236}">
                  <a16:creationId xmlns:a16="http://schemas.microsoft.com/office/drawing/2014/main" xmlns="" id="{AE3034CA-F8CF-4906-AC0A-24458E076E0D}"/>
                </a:ext>
              </a:extLst>
            </p:cNvPr>
            <p:cNvGrpSpPr>
              <a:grpSpLocks/>
            </p:cNvGrpSpPr>
            <p:nvPr/>
          </p:nvGrpSpPr>
          <p:grpSpPr bwMode="auto">
            <a:xfrm>
              <a:off x="5224583" y="4671561"/>
              <a:ext cx="1466850" cy="1434123"/>
              <a:chOff x="708" y="2210"/>
              <a:chExt cx="751" cy="734"/>
            </a:xfrm>
          </p:grpSpPr>
          <p:sp>
            <p:nvSpPr>
              <p:cNvPr id="41" name="Oval 69">
                <a:extLst>
                  <a:ext uri="{FF2B5EF4-FFF2-40B4-BE49-F238E27FC236}">
                    <a16:creationId xmlns:a16="http://schemas.microsoft.com/office/drawing/2014/main" xmlns="" id="{74EF85DC-A0E3-43E3-B4EF-B1B5DF4B0B60}"/>
                  </a:ext>
                </a:extLst>
              </p:cNvPr>
              <p:cNvSpPr>
                <a:spLocks noChangeArrowheads="1"/>
              </p:cNvSpPr>
              <p:nvPr/>
            </p:nvSpPr>
            <p:spPr bwMode="gray">
              <a:xfrm>
                <a:off x="728" y="2235"/>
                <a:ext cx="716" cy="709"/>
              </a:xfrm>
              <a:prstGeom prst="ellipse">
                <a:avLst/>
              </a:prstGeom>
              <a:noFill/>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ru-RU"/>
              </a:p>
            </p:txBody>
          </p:sp>
          <p:pic>
            <p:nvPicPr>
              <p:cNvPr id="42" name="Picture 70" descr="cir_lighteffect0">
                <a:extLst>
                  <a:ext uri="{FF2B5EF4-FFF2-40B4-BE49-F238E27FC236}">
                    <a16:creationId xmlns:a16="http://schemas.microsoft.com/office/drawing/2014/main" xmlns="" id="{77063B46-B74D-4808-8F28-94A0F7AC1D98}"/>
                  </a:ext>
                </a:extLst>
              </p:cNvPr>
              <p:cNvPicPr>
                <a:picLocks noChangeAspect="1" noChangeArrowheads="1"/>
              </p:cNvPicPr>
              <p:nvPr/>
            </p:nvPicPr>
            <p:blipFill>
              <a:blip r:embed="rId2" cstate="print">
                <a:lum bright="18000" contrast="-12000"/>
              </a:blip>
              <a:srcRect/>
              <a:stretch>
                <a:fillRect/>
              </a:stretch>
            </p:blipFill>
            <p:spPr bwMode="gray">
              <a:xfrm>
                <a:off x="708" y="2210"/>
                <a:ext cx="751" cy="644"/>
              </a:xfrm>
              <a:prstGeom prst="rect">
                <a:avLst/>
              </a:prstGeom>
              <a:noFill/>
            </p:spPr>
          </p:pic>
        </p:grpSp>
        <p:sp>
          <p:nvSpPr>
            <p:cNvPr id="43" name="Rectangle 71">
              <a:extLst>
                <a:ext uri="{FF2B5EF4-FFF2-40B4-BE49-F238E27FC236}">
                  <a16:creationId xmlns:a16="http://schemas.microsoft.com/office/drawing/2014/main" xmlns="" id="{2A5C2739-AE71-4122-9730-65CCF9EA3D5D}"/>
                </a:ext>
              </a:extLst>
            </p:cNvPr>
            <p:cNvSpPr>
              <a:spLocks noChangeArrowheads="1"/>
            </p:cNvSpPr>
            <p:nvPr/>
          </p:nvSpPr>
          <p:spPr bwMode="gray">
            <a:xfrm>
              <a:off x="5219700" y="5083295"/>
              <a:ext cx="1562496" cy="646331"/>
            </a:xfrm>
            <a:prstGeom prst="rect">
              <a:avLst/>
            </a:prstGeom>
            <a:noFill/>
            <a:ln w="9525" algn="ctr">
              <a:noFill/>
              <a:miter lim="800000"/>
              <a:headEnd/>
              <a:tailEnd/>
            </a:ln>
            <a:effectLst/>
          </p:spPr>
          <p:txBody>
            <a:bodyPr wrap="square">
              <a:spAutoFit/>
            </a:bodyPr>
            <a:lstStyle/>
            <a:p>
              <a:pPr algn="ctr"/>
              <a:r>
                <a:rPr lang="ru-RU" altLang="ru-RU" sz="3600" b="1" dirty="0">
                  <a:solidFill>
                    <a:srgbClr val="002060"/>
                  </a:solidFill>
                  <a:latin typeface="Times New Roman" panose="02020603050405020304" pitchFamily="18" charset="0"/>
                  <a:cs typeface="Times New Roman" panose="02020603050405020304" pitchFamily="18" charset="0"/>
                </a:rPr>
                <a:t>РТВ</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47" name="Рисунок 46">
              <a:extLst>
                <a:ext uri="{FF2B5EF4-FFF2-40B4-BE49-F238E27FC236}">
                  <a16:creationId xmlns:a16="http://schemas.microsoft.com/office/drawing/2014/main" xmlns="" id="{B7E0133E-3F74-41FF-BDC1-6368240FF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440" y="4046774"/>
              <a:ext cx="2991779" cy="1196711"/>
            </a:xfrm>
            <a:prstGeom prst="rect">
              <a:avLst/>
            </a:prstGeom>
          </p:spPr>
        </p:pic>
      </p:grpSp>
    </p:spTree>
    <p:extLst>
      <p:ext uri="{BB962C8B-B14F-4D97-AF65-F5344CB8AC3E}">
        <p14:creationId xmlns:p14="http://schemas.microsoft.com/office/powerpoint/2010/main" val="2664931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Прямоугольник 19">
            <a:extLst>
              <a:ext uri="{FF2B5EF4-FFF2-40B4-BE49-F238E27FC236}">
                <a16:creationId xmlns:a16="http://schemas.microsoft.com/office/drawing/2014/main" xmlns="" id="{75BCAAFE-9610-47D7-B6C3-85ECEFC282BE}"/>
              </a:ext>
            </a:extLst>
          </p:cNvPr>
          <p:cNvSpPr/>
          <p:nvPr/>
        </p:nvSpPr>
        <p:spPr>
          <a:xfrm>
            <a:off x="0" y="981242"/>
            <a:ext cx="9144000" cy="553956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2" name="AutoShape 3">
            <a:extLst>
              <a:ext uri="{FF2B5EF4-FFF2-40B4-BE49-F238E27FC236}">
                <a16:creationId xmlns:a16="http://schemas.microsoft.com/office/drawing/2014/main" xmlns="" id="{9A6EECCD-0DD6-4FA2-9FC9-58E61B43B276}"/>
              </a:ext>
            </a:extLst>
          </p:cNvPr>
          <p:cNvSpPr>
            <a:spLocks noChangeArrowheads="1"/>
          </p:cNvSpPr>
          <p:nvPr/>
        </p:nvSpPr>
        <p:spPr bwMode="gray">
          <a:xfrm>
            <a:off x="1357423" y="1738146"/>
            <a:ext cx="6653213" cy="1144587"/>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endParaRPr lang="ru-RU"/>
          </a:p>
        </p:txBody>
      </p:sp>
      <p:sp>
        <p:nvSpPr>
          <p:cNvPr id="3" name="AutoShape 4">
            <a:extLst>
              <a:ext uri="{FF2B5EF4-FFF2-40B4-BE49-F238E27FC236}">
                <a16:creationId xmlns:a16="http://schemas.microsoft.com/office/drawing/2014/main" xmlns="" id="{26223E7D-0F70-4BE7-B843-5A6D4EE06A5E}"/>
              </a:ext>
            </a:extLst>
          </p:cNvPr>
          <p:cNvSpPr>
            <a:spLocks noChangeArrowheads="1"/>
          </p:cNvSpPr>
          <p:nvPr/>
        </p:nvSpPr>
        <p:spPr bwMode="gray">
          <a:xfrm>
            <a:off x="1360598" y="3328821"/>
            <a:ext cx="6653213" cy="1019175"/>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endParaRPr lang="ru-RU"/>
          </a:p>
        </p:txBody>
      </p:sp>
      <p:sp>
        <p:nvSpPr>
          <p:cNvPr id="4" name="AutoShape 5">
            <a:extLst>
              <a:ext uri="{FF2B5EF4-FFF2-40B4-BE49-F238E27FC236}">
                <a16:creationId xmlns:a16="http://schemas.microsoft.com/office/drawing/2014/main" xmlns="" id="{BAE15794-4E74-487F-A4A6-397EACE03CDB}"/>
              </a:ext>
            </a:extLst>
          </p:cNvPr>
          <p:cNvSpPr>
            <a:spLocks noChangeArrowheads="1"/>
          </p:cNvSpPr>
          <p:nvPr/>
        </p:nvSpPr>
        <p:spPr bwMode="gray">
          <a:xfrm>
            <a:off x="1368536" y="4844883"/>
            <a:ext cx="6653212" cy="1031875"/>
          </a:xfrm>
          <a:prstGeom prst="roundRect">
            <a:avLst>
              <a:gd name="adj" fmla="val 11921"/>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endParaRPr lang="ru-RU"/>
          </a:p>
        </p:txBody>
      </p:sp>
      <p:sp>
        <p:nvSpPr>
          <p:cNvPr id="5" name="AutoShape 6">
            <a:extLst>
              <a:ext uri="{FF2B5EF4-FFF2-40B4-BE49-F238E27FC236}">
                <a16:creationId xmlns:a16="http://schemas.microsoft.com/office/drawing/2014/main" xmlns="" id="{07F4AE3B-460D-4979-951C-FDA286E07792}"/>
              </a:ext>
            </a:extLst>
          </p:cNvPr>
          <p:cNvSpPr>
            <a:spLocks noChangeArrowheads="1"/>
          </p:cNvSpPr>
          <p:nvPr/>
        </p:nvSpPr>
        <p:spPr bwMode="gray">
          <a:xfrm flipV="1">
            <a:off x="1532048" y="2658896"/>
            <a:ext cx="6397625" cy="661987"/>
          </a:xfrm>
          <a:custGeom>
            <a:avLst/>
            <a:gdLst>
              <a:gd name="G0" fmla="+- 3813 0 0"/>
              <a:gd name="G1" fmla="+- 21600 0 3813"/>
              <a:gd name="G2" fmla="*/ 3813 1 2"/>
              <a:gd name="G3" fmla="+- 21600 0 G2"/>
              <a:gd name="G4" fmla="+/ 3813 21600 2"/>
              <a:gd name="G5" fmla="+/ G1 0 2"/>
              <a:gd name="G6" fmla="*/ 21600 21600 3813"/>
              <a:gd name="G7" fmla="*/ G6 1 2"/>
              <a:gd name="G8" fmla="+- 21600 0 G7"/>
              <a:gd name="G9" fmla="*/ 21600 1 2"/>
              <a:gd name="G10" fmla="+- 3813 0 G9"/>
              <a:gd name="G11" fmla="?: G10 G8 0"/>
              <a:gd name="G12" fmla="?: G10 G7 21600"/>
              <a:gd name="T0" fmla="*/ 19693 w 21600"/>
              <a:gd name="T1" fmla="*/ 10800 h 21600"/>
              <a:gd name="T2" fmla="*/ 10800 w 21600"/>
              <a:gd name="T3" fmla="*/ 21600 h 21600"/>
              <a:gd name="T4" fmla="*/ 1907 w 21600"/>
              <a:gd name="T5" fmla="*/ 10800 h 21600"/>
              <a:gd name="T6" fmla="*/ 10800 w 21600"/>
              <a:gd name="T7" fmla="*/ 0 h 21600"/>
              <a:gd name="T8" fmla="*/ 3707 w 21600"/>
              <a:gd name="T9" fmla="*/ 3707 h 21600"/>
              <a:gd name="T10" fmla="*/ 17893 w 21600"/>
              <a:gd name="T11" fmla="*/ 17893 h 21600"/>
            </a:gdLst>
            <a:ahLst/>
            <a:cxnLst>
              <a:cxn ang="0">
                <a:pos x="T0" y="T1"/>
              </a:cxn>
              <a:cxn ang="0">
                <a:pos x="T2" y="T3"/>
              </a:cxn>
              <a:cxn ang="0">
                <a:pos x="T4" y="T5"/>
              </a:cxn>
              <a:cxn ang="0">
                <a:pos x="T6" y="T7"/>
              </a:cxn>
            </a:cxnLst>
            <a:rect l="T8" t="T9" r="T10" b="T11"/>
            <a:pathLst>
              <a:path w="21600" h="21600">
                <a:moveTo>
                  <a:pt x="0" y="0"/>
                </a:moveTo>
                <a:lnTo>
                  <a:pt x="3813" y="21600"/>
                </a:lnTo>
                <a:lnTo>
                  <a:pt x="17787" y="21600"/>
                </a:lnTo>
                <a:lnTo>
                  <a:pt x="21600" y="0"/>
                </a:lnTo>
                <a:close/>
              </a:path>
            </a:pathLst>
          </a:custGeom>
          <a:gradFill rotWithShape="1">
            <a:gsLst>
              <a:gs pos="0">
                <a:schemeClr val="accent2">
                  <a:alpha val="39999"/>
                </a:schemeClr>
              </a:gs>
              <a:gs pos="100000">
                <a:schemeClr val="accent2">
                  <a:gamma/>
                  <a:tint val="0"/>
                  <a:invGamma/>
                  <a:alpha val="0"/>
                </a:schemeClr>
              </a:gs>
            </a:gsLst>
            <a:lin ang="5400000" scaled="1"/>
          </a:gradFill>
          <a:ln w="9525" algn="ctr">
            <a:noFill/>
            <a:miter lim="800000"/>
            <a:headEnd/>
            <a:tailEnd/>
          </a:ln>
          <a:effectLst>
            <a:softEdge rad="635000"/>
          </a:effectLst>
        </p:spPr>
        <p:txBody>
          <a:bodyPr wrap="none" anchor="ctr"/>
          <a:lstStyle/>
          <a:p>
            <a:endParaRPr lang="ru-RU"/>
          </a:p>
        </p:txBody>
      </p:sp>
      <p:sp>
        <p:nvSpPr>
          <p:cNvPr id="6" name="AutoShape 8">
            <a:extLst>
              <a:ext uri="{FF2B5EF4-FFF2-40B4-BE49-F238E27FC236}">
                <a16:creationId xmlns:a16="http://schemas.microsoft.com/office/drawing/2014/main" xmlns="" id="{EA16DFA5-01A4-4863-851F-D77E64F59449}"/>
              </a:ext>
            </a:extLst>
          </p:cNvPr>
          <p:cNvSpPr>
            <a:spLocks noChangeArrowheads="1"/>
          </p:cNvSpPr>
          <p:nvPr/>
        </p:nvSpPr>
        <p:spPr bwMode="gray">
          <a:xfrm flipV="1">
            <a:off x="1487598" y="4178133"/>
            <a:ext cx="6475413" cy="665163"/>
          </a:xfrm>
          <a:custGeom>
            <a:avLst/>
            <a:gdLst>
              <a:gd name="G0" fmla="+- 3813 0 0"/>
              <a:gd name="G1" fmla="+- 21600 0 3813"/>
              <a:gd name="G2" fmla="*/ 3813 1 2"/>
              <a:gd name="G3" fmla="+- 21600 0 G2"/>
              <a:gd name="G4" fmla="+/ 3813 21600 2"/>
              <a:gd name="G5" fmla="+/ G1 0 2"/>
              <a:gd name="G6" fmla="*/ 21600 21600 3813"/>
              <a:gd name="G7" fmla="*/ G6 1 2"/>
              <a:gd name="G8" fmla="+- 21600 0 G7"/>
              <a:gd name="G9" fmla="*/ 21600 1 2"/>
              <a:gd name="G10" fmla="+- 3813 0 G9"/>
              <a:gd name="G11" fmla="?: G10 G8 0"/>
              <a:gd name="G12" fmla="?: G10 G7 21600"/>
              <a:gd name="T0" fmla="*/ 19693 w 21600"/>
              <a:gd name="T1" fmla="*/ 10800 h 21600"/>
              <a:gd name="T2" fmla="*/ 10800 w 21600"/>
              <a:gd name="T3" fmla="*/ 21600 h 21600"/>
              <a:gd name="T4" fmla="*/ 1907 w 21600"/>
              <a:gd name="T5" fmla="*/ 10800 h 21600"/>
              <a:gd name="T6" fmla="*/ 10800 w 21600"/>
              <a:gd name="T7" fmla="*/ 0 h 21600"/>
              <a:gd name="T8" fmla="*/ 3707 w 21600"/>
              <a:gd name="T9" fmla="*/ 3707 h 21600"/>
              <a:gd name="T10" fmla="*/ 17893 w 21600"/>
              <a:gd name="T11" fmla="*/ 17893 h 21600"/>
            </a:gdLst>
            <a:ahLst/>
            <a:cxnLst>
              <a:cxn ang="0">
                <a:pos x="T0" y="T1"/>
              </a:cxn>
              <a:cxn ang="0">
                <a:pos x="T2" y="T3"/>
              </a:cxn>
              <a:cxn ang="0">
                <a:pos x="T4" y="T5"/>
              </a:cxn>
              <a:cxn ang="0">
                <a:pos x="T6" y="T7"/>
              </a:cxn>
            </a:cxnLst>
            <a:rect l="T8" t="T9" r="T10" b="T11"/>
            <a:pathLst>
              <a:path w="21600" h="21600">
                <a:moveTo>
                  <a:pt x="0" y="0"/>
                </a:moveTo>
                <a:lnTo>
                  <a:pt x="3813" y="21600"/>
                </a:lnTo>
                <a:lnTo>
                  <a:pt x="17787" y="21600"/>
                </a:lnTo>
                <a:lnTo>
                  <a:pt x="21600" y="0"/>
                </a:lnTo>
                <a:close/>
              </a:path>
            </a:pathLst>
          </a:custGeom>
          <a:solidFill>
            <a:schemeClr val="accent6">
              <a:lumMod val="60000"/>
              <a:lumOff val="40000"/>
            </a:schemeClr>
          </a:solidFill>
          <a:ln w="9525" algn="ctr">
            <a:noFill/>
            <a:miter lim="800000"/>
            <a:headEnd/>
            <a:tailEnd/>
          </a:ln>
          <a:effectLst>
            <a:softEdge rad="635000"/>
          </a:effectLst>
        </p:spPr>
        <p:txBody>
          <a:bodyPr wrap="none" anchor="ctr"/>
          <a:lstStyle/>
          <a:p>
            <a:endParaRPr lang="ru-RU"/>
          </a:p>
        </p:txBody>
      </p:sp>
      <p:pic>
        <p:nvPicPr>
          <p:cNvPr id="7" name="Picture 9" descr="Picture4">
            <a:extLst>
              <a:ext uri="{FF2B5EF4-FFF2-40B4-BE49-F238E27FC236}">
                <a16:creationId xmlns:a16="http://schemas.microsoft.com/office/drawing/2014/main" xmlns="" id="{1D9A2F74-53FE-4209-A5FE-A33B060C19DA}"/>
              </a:ext>
            </a:extLst>
          </p:cNvPr>
          <p:cNvPicPr>
            <a:picLocks noChangeAspect="1" noChangeArrowheads="1"/>
          </p:cNvPicPr>
          <p:nvPr/>
        </p:nvPicPr>
        <p:blipFill>
          <a:blip r:embed="rId2" cstate="print"/>
          <a:srcRect/>
          <a:stretch>
            <a:fillRect/>
          </a:stretch>
        </p:blipFill>
        <p:spPr bwMode="gray">
          <a:xfrm>
            <a:off x="1414573" y="1781008"/>
            <a:ext cx="674688" cy="574675"/>
          </a:xfrm>
          <a:prstGeom prst="rect">
            <a:avLst/>
          </a:prstGeom>
          <a:noFill/>
        </p:spPr>
      </p:pic>
      <p:pic>
        <p:nvPicPr>
          <p:cNvPr id="8" name="Picture 10" descr="Picture4">
            <a:extLst>
              <a:ext uri="{FF2B5EF4-FFF2-40B4-BE49-F238E27FC236}">
                <a16:creationId xmlns:a16="http://schemas.microsoft.com/office/drawing/2014/main" xmlns="" id="{BDEEBD09-0047-4435-A2CD-794972EA7D3A}"/>
              </a:ext>
            </a:extLst>
          </p:cNvPr>
          <p:cNvPicPr>
            <a:picLocks noChangeAspect="1" noChangeArrowheads="1"/>
          </p:cNvPicPr>
          <p:nvPr/>
        </p:nvPicPr>
        <p:blipFill>
          <a:blip r:embed="rId2" cstate="print"/>
          <a:srcRect/>
          <a:stretch>
            <a:fillRect/>
          </a:stretch>
        </p:blipFill>
        <p:spPr bwMode="gray">
          <a:xfrm>
            <a:off x="1411398" y="3374858"/>
            <a:ext cx="676275" cy="573088"/>
          </a:xfrm>
          <a:prstGeom prst="rect">
            <a:avLst/>
          </a:prstGeom>
          <a:noFill/>
        </p:spPr>
      </p:pic>
      <p:pic>
        <p:nvPicPr>
          <p:cNvPr id="9" name="Picture 11" descr="Picture4">
            <a:extLst>
              <a:ext uri="{FF2B5EF4-FFF2-40B4-BE49-F238E27FC236}">
                <a16:creationId xmlns:a16="http://schemas.microsoft.com/office/drawing/2014/main" xmlns="" id="{6D423355-7B58-458E-9C55-AF0A2F5B17AF}"/>
              </a:ext>
            </a:extLst>
          </p:cNvPr>
          <p:cNvPicPr>
            <a:picLocks noChangeAspect="1" noChangeArrowheads="1"/>
          </p:cNvPicPr>
          <p:nvPr/>
        </p:nvPicPr>
        <p:blipFill>
          <a:blip r:embed="rId2" cstate="print"/>
          <a:srcRect/>
          <a:stretch>
            <a:fillRect/>
          </a:stretch>
        </p:blipFill>
        <p:spPr bwMode="gray">
          <a:xfrm>
            <a:off x="1416161" y="4886158"/>
            <a:ext cx="674687" cy="573088"/>
          </a:xfrm>
          <a:prstGeom prst="rect">
            <a:avLst/>
          </a:prstGeom>
          <a:noFill/>
        </p:spPr>
      </p:pic>
      <p:sp>
        <p:nvSpPr>
          <p:cNvPr id="10" name="AutoShape 12">
            <a:extLst>
              <a:ext uri="{FF2B5EF4-FFF2-40B4-BE49-F238E27FC236}">
                <a16:creationId xmlns:a16="http://schemas.microsoft.com/office/drawing/2014/main" xmlns="" id="{50D30437-8C74-422C-BD72-606954F3EB24}"/>
              </a:ext>
            </a:extLst>
          </p:cNvPr>
          <p:cNvSpPr>
            <a:spLocks noChangeArrowheads="1"/>
          </p:cNvSpPr>
          <p:nvPr/>
        </p:nvSpPr>
        <p:spPr bwMode="gray">
          <a:xfrm>
            <a:off x="1844786" y="1511133"/>
            <a:ext cx="5791200" cy="457200"/>
          </a:xfrm>
          <a:prstGeom prst="roundRect">
            <a:avLst>
              <a:gd name="adj" fmla="val 16667"/>
            </a:avLst>
          </a:prstGeom>
          <a:solidFill>
            <a:srgbClr val="FEFFFF"/>
          </a:solidFill>
          <a:ln w="28575">
            <a:solidFill>
              <a:schemeClr val="accent1"/>
            </a:solidFill>
            <a:round/>
            <a:headEnd/>
            <a:tailEnd/>
          </a:ln>
          <a:effectLst/>
        </p:spPr>
        <p:txBody>
          <a:bodyPr wrap="none" anchor="ctr"/>
          <a:lstStyle/>
          <a:p>
            <a:endParaRPr lang="ru-RU"/>
          </a:p>
        </p:txBody>
      </p:sp>
      <p:sp>
        <p:nvSpPr>
          <p:cNvPr id="11" name="AutoShape 13">
            <a:extLst>
              <a:ext uri="{FF2B5EF4-FFF2-40B4-BE49-F238E27FC236}">
                <a16:creationId xmlns:a16="http://schemas.microsoft.com/office/drawing/2014/main" xmlns="" id="{D95DBD8D-BB08-446B-B896-053B1FEFE55D}"/>
              </a:ext>
            </a:extLst>
          </p:cNvPr>
          <p:cNvSpPr>
            <a:spLocks noChangeArrowheads="1"/>
          </p:cNvSpPr>
          <p:nvPr/>
        </p:nvSpPr>
        <p:spPr bwMode="gray">
          <a:xfrm>
            <a:off x="1844786" y="3120858"/>
            <a:ext cx="5791200" cy="457200"/>
          </a:xfrm>
          <a:prstGeom prst="roundRect">
            <a:avLst>
              <a:gd name="adj" fmla="val 16667"/>
            </a:avLst>
          </a:prstGeom>
          <a:solidFill>
            <a:srgbClr val="FEFFFF"/>
          </a:solidFill>
          <a:ln w="28575">
            <a:solidFill>
              <a:schemeClr val="accent2"/>
            </a:solidFill>
            <a:round/>
            <a:headEnd/>
            <a:tailEnd/>
          </a:ln>
          <a:effectLst/>
        </p:spPr>
        <p:txBody>
          <a:bodyPr wrap="none" anchor="ctr"/>
          <a:lstStyle/>
          <a:p>
            <a:endParaRPr lang="ru-RU"/>
          </a:p>
        </p:txBody>
      </p:sp>
      <p:sp>
        <p:nvSpPr>
          <p:cNvPr id="12" name="AutoShape 14">
            <a:extLst>
              <a:ext uri="{FF2B5EF4-FFF2-40B4-BE49-F238E27FC236}">
                <a16:creationId xmlns:a16="http://schemas.microsoft.com/office/drawing/2014/main" xmlns="" id="{01AF7D14-51BC-4012-8C88-225C277B1F5C}"/>
              </a:ext>
            </a:extLst>
          </p:cNvPr>
          <p:cNvSpPr>
            <a:spLocks noChangeArrowheads="1"/>
          </p:cNvSpPr>
          <p:nvPr/>
        </p:nvSpPr>
        <p:spPr bwMode="gray">
          <a:xfrm>
            <a:off x="1844786" y="4622633"/>
            <a:ext cx="5791200" cy="457200"/>
          </a:xfrm>
          <a:prstGeom prst="roundRect">
            <a:avLst>
              <a:gd name="adj" fmla="val 16667"/>
            </a:avLst>
          </a:prstGeom>
          <a:solidFill>
            <a:srgbClr val="FEFFFF"/>
          </a:solidFill>
          <a:ln w="28575">
            <a:solidFill>
              <a:schemeClr val="accent6"/>
            </a:solidFill>
            <a:round/>
            <a:headEnd/>
            <a:tailEnd/>
          </a:ln>
          <a:effectLst/>
        </p:spPr>
        <p:txBody>
          <a:bodyPr wrap="none" anchor="ctr"/>
          <a:lstStyle/>
          <a:p>
            <a:endParaRPr lang="ru-RU"/>
          </a:p>
        </p:txBody>
      </p:sp>
      <p:sp>
        <p:nvSpPr>
          <p:cNvPr id="13" name="Text Box 15">
            <a:extLst>
              <a:ext uri="{FF2B5EF4-FFF2-40B4-BE49-F238E27FC236}">
                <a16:creationId xmlns:a16="http://schemas.microsoft.com/office/drawing/2014/main" xmlns="" id="{CCEE7E2F-C474-4286-B711-8C2A52D98617}"/>
              </a:ext>
            </a:extLst>
          </p:cNvPr>
          <p:cNvSpPr txBox="1">
            <a:spLocks noChangeArrowheads="1"/>
          </p:cNvSpPr>
          <p:nvPr/>
        </p:nvSpPr>
        <p:spPr bwMode="gray">
          <a:xfrm>
            <a:off x="1768586" y="2120733"/>
            <a:ext cx="6019800" cy="584775"/>
          </a:xfrm>
          <a:prstGeom prst="rect">
            <a:avLst/>
          </a:prstGeom>
          <a:noFill/>
          <a:ln w="9525" algn="ctr">
            <a:noFill/>
            <a:miter lim="800000"/>
            <a:headEnd/>
            <a:tailEnd/>
          </a:ln>
          <a:effectLst/>
        </p:spPr>
        <p:txBody>
          <a:bodyPr>
            <a:spAutoFit/>
          </a:bodyPr>
          <a:lstStyle/>
          <a:p>
            <a:pPr eaLnBrk="0" hangingPunct="0"/>
            <a:r>
              <a:rPr lang="en-US" sz="1600" b="1" dirty="0">
                <a:solidFill>
                  <a:srgbClr val="FEFFFF"/>
                </a:solidFill>
              </a:rPr>
              <a:t>- </a:t>
            </a:r>
            <a:r>
              <a:rPr lang="ru-RU" sz="1600" b="1" dirty="0">
                <a:solidFill>
                  <a:srgbClr val="FEFFFF"/>
                </a:solidFill>
              </a:rPr>
              <a:t>Подробное </a:t>
            </a:r>
            <a:r>
              <a:rPr lang="ru-RU" sz="1600" dirty="0">
                <a:solidFill>
                  <a:srgbClr val="FEFFFF"/>
                </a:solidFill>
              </a:rPr>
              <a:t>описание блока информации, детализация представленной позиции</a:t>
            </a:r>
            <a:r>
              <a:rPr lang="en-US" sz="1600" dirty="0">
                <a:solidFill>
                  <a:srgbClr val="FEFFFF"/>
                </a:solidFill>
              </a:rPr>
              <a:t>.</a:t>
            </a:r>
          </a:p>
        </p:txBody>
      </p:sp>
      <p:sp>
        <p:nvSpPr>
          <p:cNvPr id="14" name="Text Box 16">
            <a:extLst>
              <a:ext uri="{FF2B5EF4-FFF2-40B4-BE49-F238E27FC236}">
                <a16:creationId xmlns:a16="http://schemas.microsoft.com/office/drawing/2014/main" xmlns="" id="{B2C11DDE-748D-495A-9C50-F7ABB24E6F54}"/>
              </a:ext>
            </a:extLst>
          </p:cNvPr>
          <p:cNvSpPr txBox="1">
            <a:spLocks noChangeArrowheads="1"/>
          </p:cNvSpPr>
          <p:nvPr/>
        </p:nvSpPr>
        <p:spPr bwMode="gray">
          <a:xfrm>
            <a:off x="1768586" y="3657433"/>
            <a:ext cx="6019800" cy="581025"/>
          </a:xfrm>
          <a:prstGeom prst="rect">
            <a:avLst/>
          </a:prstGeom>
          <a:noFill/>
          <a:ln w="9525" algn="ctr">
            <a:noFill/>
            <a:miter lim="800000"/>
            <a:headEnd/>
            <a:tailEnd/>
          </a:ln>
          <a:effectLst/>
        </p:spPr>
        <p:txBody>
          <a:bodyPr>
            <a:spAutoFit/>
          </a:bodyPr>
          <a:lstStyle/>
          <a:p>
            <a:pPr eaLnBrk="0" hangingPunct="0"/>
            <a:r>
              <a:rPr lang="en-US" sz="1600" b="1" dirty="0">
                <a:solidFill>
                  <a:srgbClr val="FEFFFF"/>
                </a:solidFill>
              </a:rPr>
              <a:t>- </a:t>
            </a:r>
            <a:r>
              <a:rPr lang="ru-RU" sz="1600" b="1" dirty="0">
                <a:solidFill>
                  <a:srgbClr val="FEFFFF"/>
                </a:solidFill>
              </a:rPr>
              <a:t>Подробное </a:t>
            </a:r>
            <a:r>
              <a:rPr lang="ru-RU" sz="1600" dirty="0">
                <a:solidFill>
                  <a:srgbClr val="FEFFFF"/>
                </a:solidFill>
              </a:rPr>
              <a:t>описание блока информации, детализация представленной позиции</a:t>
            </a:r>
            <a:r>
              <a:rPr lang="en-US" sz="1600" dirty="0">
                <a:solidFill>
                  <a:srgbClr val="FEFFFF"/>
                </a:solidFill>
              </a:rPr>
              <a:t>.</a:t>
            </a:r>
          </a:p>
        </p:txBody>
      </p:sp>
      <p:sp>
        <p:nvSpPr>
          <p:cNvPr id="15" name="Text Box 17">
            <a:extLst>
              <a:ext uri="{FF2B5EF4-FFF2-40B4-BE49-F238E27FC236}">
                <a16:creationId xmlns:a16="http://schemas.microsoft.com/office/drawing/2014/main" xmlns="" id="{029FA0A7-0BB2-4E8D-B558-F8125F5214B8}"/>
              </a:ext>
            </a:extLst>
          </p:cNvPr>
          <p:cNvSpPr txBox="1">
            <a:spLocks noChangeArrowheads="1"/>
          </p:cNvSpPr>
          <p:nvPr/>
        </p:nvSpPr>
        <p:spPr bwMode="gray">
          <a:xfrm>
            <a:off x="1768586" y="5135396"/>
            <a:ext cx="6019800" cy="581025"/>
          </a:xfrm>
          <a:prstGeom prst="rect">
            <a:avLst/>
          </a:prstGeom>
          <a:noFill/>
          <a:ln w="9525" algn="ctr">
            <a:noFill/>
            <a:miter lim="800000"/>
            <a:headEnd/>
            <a:tailEnd/>
          </a:ln>
          <a:effectLst/>
        </p:spPr>
        <p:txBody>
          <a:bodyPr>
            <a:spAutoFit/>
          </a:bodyPr>
          <a:lstStyle/>
          <a:p>
            <a:pPr eaLnBrk="0" hangingPunct="0"/>
            <a:r>
              <a:rPr lang="en-US" sz="1600" b="1" dirty="0">
                <a:solidFill>
                  <a:srgbClr val="FEFFFF"/>
                </a:solidFill>
              </a:rPr>
              <a:t>- </a:t>
            </a:r>
            <a:r>
              <a:rPr lang="ru-RU" sz="1600" b="1" dirty="0">
                <a:solidFill>
                  <a:srgbClr val="FEFFFF"/>
                </a:solidFill>
              </a:rPr>
              <a:t>Подробное </a:t>
            </a:r>
            <a:r>
              <a:rPr lang="ru-RU" sz="1600" dirty="0">
                <a:solidFill>
                  <a:srgbClr val="FEFFFF"/>
                </a:solidFill>
              </a:rPr>
              <a:t>описание блока информации, детализация представленной позиции</a:t>
            </a:r>
            <a:r>
              <a:rPr lang="en-US" sz="1600" dirty="0">
                <a:solidFill>
                  <a:srgbClr val="FEFFFF"/>
                </a:solidFill>
              </a:rPr>
              <a:t>.</a:t>
            </a:r>
          </a:p>
        </p:txBody>
      </p:sp>
      <p:sp>
        <p:nvSpPr>
          <p:cNvPr id="16" name="Rectangle 18">
            <a:extLst>
              <a:ext uri="{FF2B5EF4-FFF2-40B4-BE49-F238E27FC236}">
                <a16:creationId xmlns:a16="http://schemas.microsoft.com/office/drawing/2014/main" xmlns="" id="{44DE950D-D1FD-4746-8AB5-C668A1A62D49}"/>
              </a:ext>
            </a:extLst>
          </p:cNvPr>
          <p:cNvSpPr>
            <a:spLocks noChangeArrowheads="1"/>
          </p:cNvSpPr>
          <p:nvPr/>
        </p:nvSpPr>
        <p:spPr bwMode="gray">
          <a:xfrm>
            <a:off x="1997186" y="1513276"/>
            <a:ext cx="5562600" cy="369332"/>
          </a:xfrm>
          <a:prstGeom prst="rect">
            <a:avLst/>
          </a:prstGeom>
          <a:noFill/>
          <a:ln w="9525">
            <a:noFill/>
            <a:miter lim="800000"/>
            <a:headEnd/>
            <a:tailEnd/>
          </a:ln>
          <a:effectLst/>
        </p:spPr>
        <p:txBody>
          <a:bodyPr wrap="square">
            <a:spAutoFit/>
          </a:bodyPr>
          <a:lstStyle/>
          <a:p>
            <a:r>
              <a:rPr lang="ru-RU" b="1" dirty="0"/>
              <a:t>Обучение методам решения творческих задач</a:t>
            </a:r>
            <a:endParaRPr lang="ru-RU" b="1" dirty="0">
              <a:effectLst/>
            </a:endParaRPr>
          </a:p>
        </p:txBody>
      </p:sp>
      <p:sp>
        <p:nvSpPr>
          <p:cNvPr id="17" name="Rectangle 19">
            <a:extLst>
              <a:ext uri="{FF2B5EF4-FFF2-40B4-BE49-F238E27FC236}">
                <a16:creationId xmlns:a16="http://schemas.microsoft.com/office/drawing/2014/main" xmlns="" id="{C0705BCF-1A4B-485E-9205-1DE112090CE8}"/>
              </a:ext>
            </a:extLst>
          </p:cNvPr>
          <p:cNvSpPr>
            <a:spLocks noChangeArrowheads="1"/>
          </p:cNvSpPr>
          <p:nvPr/>
        </p:nvSpPr>
        <p:spPr bwMode="gray">
          <a:xfrm>
            <a:off x="2225786" y="3130383"/>
            <a:ext cx="5029200" cy="369332"/>
          </a:xfrm>
          <a:prstGeom prst="rect">
            <a:avLst/>
          </a:prstGeom>
          <a:noFill/>
          <a:ln w="9525">
            <a:noFill/>
            <a:miter lim="800000"/>
            <a:headEnd/>
            <a:tailEnd/>
          </a:ln>
          <a:effectLst/>
        </p:spPr>
        <p:txBody>
          <a:bodyPr>
            <a:spAutoFit/>
          </a:bodyPr>
          <a:lstStyle/>
          <a:p>
            <a:r>
              <a:rPr lang="ru-RU" b="1" dirty="0"/>
              <a:t>Обучение организации творческого труда</a:t>
            </a:r>
            <a:endParaRPr lang="ru-RU" b="1" dirty="0">
              <a:effectLst/>
            </a:endParaRPr>
          </a:p>
        </p:txBody>
      </p:sp>
      <p:sp>
        <p:nvSpPr>
          <p:cNvPr id="18" name="Rectangle 20">
            <a:extLst>
              <a:ext uri="{FF2B5EF4-FFF2-40B4-BE49-F238E27FC236}">
                <a16:creationId xmlns:a16="http://schemas.microsoft.com/office/drawing/2014/main" xmlns="" id="{FB7982E0-690D-4341-B1CF-28F394E60BB4}"/>
              </a:ext>
            </a:extLst>
          </p:cNvPr>
          <p:cNvSpPr>
            <a:spLocks noChangeArrowheads="1"/>
          </p:cNvSpPr>
          <p:nvPr/>
        </p:nvSpPr>
        <p:spPr bwMode="gray">
          <a:xfrm>
            <a:off x="2225786" y="4633746"/>
            <a:ext cx="5029200" cy="369332"/>
          </a:xfrm>
          <a:prstGeom prst="rect">
            <a:avLst/>
          </a:prstGeom>
          <a:noFill/>
          <a:ln w="9525">
            <a:noFill/>
            <a:miter lim="800000"/>
            <a:headEnd/>
            <a:tailEnd/>
          </a:ln>
          <a:effectLst/>
        </p:spPr>
        <p:txBody>
          <a:bodyPr>
            <a:spAutoFit/>
          </a:bodyPr>
          <a:lstStyle/>
          <a:p>
            <a:pPr algn="ctr"/>
            <a:r>
              <a:rPr lang="ru-RU" b="1" dirty="0"/>
              <a:t>Развитие творческой интуиции</a:t>
            </a:r>
            <a:endParaRPr lang="ru-RU" b="1" dirty="0">
              <a:effectLst/>
            </a:endParaRPr>
          </a:p>
        </p:txBody>
      </p:sp>
      <p:sp>
        <p:nvSpPr>
          <p:cNvPr id="19" name="TextBox 18">
            <a:extLst>
              <a:ext uri="{FF2B5EF4-FFF2-40B4-BE49-F238E27FC236}">
                <a16:creationId xmlns:a16="http://schemas.microsoft.com/office/drawing/2014/main" xmlns="" id="{ED7351F0-8919-4CA3-958C-3368D56B1CBE}"/>
              </a:ext>
            </a:extLst>
          </p:cNvPr>
          <p:cNvSpPr txBox="1"/>
          <p:nvPr/>
        </p:nvSpPr>
        <p:spPr>
          <a:xfrm>
            <a:off x="1545231" y="176115"/>
            <a:ext cx="6476517" cy="707886"/>
          </a:xfrm>
          <a:prstGeom prst="rect">
            <a:avLst/>
          </a:prstGeom>
          <a:noFill/>
        </p:spPr>
        <p:txBody>
          <a:bodyPr wrap="none" rtlCol="0">
            <a:spAutoFit/>
          </a:bodyPr>
          <a:lstStyle/>
          <a:p>
            <a:r>
              <a:rPr lang="ru-RU" sz="4000" b="1" dirty="0">
                <a:solidFill>
                  <a:schemeClr val="accent1">
                    <a:lumMod val="75000"/>
                  </a:schemeClr>
                </a:solidFill>
                <a:latin typeface="Times New Roman" panose="02020603050405020304" pitchFamily="18" charset="0"/>
                <a:cs typeface="Times New Roman" panose="02020603050405020304" pitchFamily="18" charset="0"/>
              </a:rPr>
              <a:t>Функции ТРИЗ -</a:t>
            </a:r>
            <a:r>
              <a:rPr lang="ru-RU" sz="3600" b="1" dirty="0">
                <a:solidFill>
                  <a:schemeClr val="accent1">
                    <a:lumMod val="75000"/>
                  </a:schemeClr>
                </a:solidFill>
                <a:latin typeface="Times New Roman" panose="02020603050405020304" pitchFamily="18" charset="0"/>
                <a:cs typeface="Times New Roman" panose="02020603050405020304" pitchFamily="18" charset="0"/>
              </a:rPr>
              <a:t>педагогики</a:t>
            </a:r>
            <a:endParaRPr lang="ru-RU" sz="40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84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DBC920-E816-44BD-9E8E-BB81C95FE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234982"/>
            <a:ext cx="8134350" cy="308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D0A80595-6CB6-4651-83CC-C712DAB8EE50}"/>
              </a:ext>
            </a:extLst>
          </p:cNvPr>
          <p:cNvSpPr txBox="1"/>
          <p:nvPr/>
        </p:nvSpPr>
        <p:spPr>
          <a:xfrm>
            <a:off x="504825" y="3323159"/>
            <a:ext cx="3888432" cy="1292662"/>
          </a:xfrm>
          <a:prstGeom prst="rect">
            <a:avLst/>
          </a:prstGeom>
          <a:solidFill>
            <a:schemeClr val="bg2"/>
          </a:solidFill>
        </p:spPr>
        <p:txBody>
          <a:bodyPr wrap="square" rtlCol="0">
            <a:spAutoFit/>
          </a:bodyPr>
          <a:lstStyle/>
          <a:p>
            <a:r>
              <a:rPr lang="ru-RU" sz="2400" b="1" dirty="0">
                <a:latin typeface="Times New Roman" panose="02020603050405020304" pitchFamily="18" charset="0"/>
                <a:cs typeface="Times New Roman" panose="02020603050405020304" pitchFamily="18" charset="0"/>
              </a:rPr>
              <a:t>Закрытая задача:</a:t>
            </a:r>
          </a:p>
          <a:p>
            <a:pPr marL="285750" indent="-285750">
              <a:buFont typeface="Arial" pitchFamily="34" charset="0"/>
              <a:buChar char="•"/>
            </a:pPr>
            <a:r>
              <a:rPr lang="ru-RU" dirty="0">
                <a:latin typeface="Akrobat" panose="00000600000000000000" pitchFamily="50" charset="-52"/>
              </a:rPr>
              <a:t>Условие однозначно</a:t>
            </a:r>
          </a:p>
          <a:p>
            <a:pPr marL="285750" indent="-285750">
              <a:buFont typeface="Arial" pitchFamily="34" charset="0"/>
              <a:buChar char="•"/>
            </a:pPr>
            <a:r>
              <a:rPr lang="ru-RU" dirty="0">
                <a:latin typeface="Akrobat" panose="00000600000000000000" pitchFamily="50" charset="-52"/>
              </a:rPr>
              <a:t>Способ решения алгоритмичен</a:t>
            </a:r>
          </a:p>
          <a:p>
            <a:pPr marL="285750" indent="-285750">
              <a:buFont typeface="Arial" pitchFamily="34" charset="0"/>
              <a:buChar char="•"/>
            </a:pPr>
            <a:r>
              <a:rPr lang="ru-RU" dirty="0">
                <a:latin typeface="Akrobat" panose="00000600000000000000" pitchFamily="50" charset="-52"/>
              </a:rPr>
              <a:t>Правильный ответ один</a:t>
            </a:r>
          </a:p>
        </p:txBody>
      </p:sp>
      <p:sp>
        <p:nvSpPr>
          <p:cNvPr id="5" name="TextBox 4">
            <a:extLst>
              <a:ext uri="{FF2B5EF4-FFF2-40B4-BE49-F238E27FC236}">
                <a16:creationId xmlns:a16="http://schemas.microsoft.com/office/drawing/2014/main" xmlns="" id="{AB560C95-2C9E-49FF-A6EB-9C2558DDCF34}"/>
              </a:ext>
            </a:extLst>
          </p:cNvPr>
          <p:cNvSpPr txBox="1"/>
          <p:nvPr/>
        </p:nvSpPr>
        <p:spPr>
          <a:xfrm>
            <a:off x="4825305" y="3339108"/>
            <a:ext cx="3813870" cy="1292662"/>
          </a:xfrm>
          <a:prstGeom prst="rect">
            <a:avLst/>
          </a:prstGeom>
          <a:solidFill>
            <a:srgbClr val="4472C4"/>
          </a:solidFill>
        </p:spPr>
        <p:txBody>
          <a:bodyPr wrap="squar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Открытая задача:</a:t>
            </a:r>
          </a:p>
          <a:p>
            <a:pPr marL="285750" indent="-285750">
              <a:buFont typeface="Arial" pitchFamily="34" charset="0"/>
              <a:buChar char="•"/>
            </a:pPr>
            <a:r>
              <a:rPr lang="ru-RU" dirty="0">
                <a:solidFill>
                  <a:schemeClr val="bg1"/>
                </a:solidFill>
                <a:latin typeface="Akrobat" panose="00000600000000000000" pitchFamily="50" charset="-52"/>
              </a:rPr>
              <a:t>Условие размыто</a:t>
            </a:r>
          </a:p>
          <a:p>
            <a:pPr marL="285750" indent="-285750">
              <a:buFont typeface="Arial" pitchFamily="34" charset="0"/>
              <a:buChar char="•"/>
            </a:pPr>
            <a:r>
              <a:rPr lang="ru-RU" dirty="0">
                <a:solidFill>
                  <a:schemeClr val="bg1"/>
                </a:solidFill>
                <a:latin typeface="Akrobat" panose="00000600000000000000" pitchFamily="50" charset="-52"/>
              </a:rPr>
              <a:t>Способов решения несколько</a:t>
            </a:r>
          </a:p>
          <a:p>
            <a:pPr marL="285750" indent="-285750">
              <a:buFont typeface="Arial" pitchFamily="34" charset="0"/>
              <a:buChar char="•"/>
            </a:pPr>
            <a:r>
              <a:rPr lang="ru-RU" dirty="0">
                <a:solidFill>
                  <a:schemeClr val="bg1"/>
                </a:solidFill>
                <a:latin typeface="Akrobat" panose="00000600000000000000" pitchFamily="50" charset="-52"/>
              </a:rPr>
              <a:t>Правильные ответы разные</a:t>
            </a:r>
          </a:p>
        </p:txBody>
      </p:sp>
      <p:pic>
        <p:nvPicPr>
          <p:cNvPr id="2" name="Рисунок 1">
            <a:extLst>
              <a:ext uri="{FF2B5EF4-FFF2-40B4-BE49-F238E27FC236}">
                <a16:creationId xmlns:a16="http://schemas.microsoft.com/office/drawing/2014/main" xmlns="" id="{9A0D57D8-97B7-4A16-97A8-6880479EC765}"/>
              </a:ext>
            </a:extLst>
          </p:cNvPr>
          <p:cNvPicPr>
            <a:picLocks noChangeAspect="1"/>
          </p:cNvPicPr>
          <p:nvPr/>
        </p:nvPicPr>
        <p:blipFill>
          <a:blip r:embed="rId4"/>
          <a:stretch>
            <a:fillRect/>
          </a:stretch>
        </p:blipFill>
        <p:spPr>
          <a:xfrm>
            <a:off x="1494982" y="4966291"/>
            <a:ext cx="6877050" cy="1752600"/>
          </a:xfrm>
          <a:prstGeom prst="rect">
            <a:avLst/>
          </a:prstGeom>
        </p:spPr>
      </p:pic>
      <p:cxnSp>
        <p:nvCxnSpPr>
          <p:cNvPr id="9" name="Прямая соединительная линия 8">
            <a:extLst>
              <a:ext uri="{FF2B5EF4-FFF2-40B4-BE49-F238E27FC236}">
                <a16:creationId xmlns:a16="http://schemas.microsoft.com/office/drawing/2014/main" xmlns="" id="{C767A2A2-1EEE-48F5-B650-1BA3F550BE25}"/>
              </a:ext>
            </a:extLst>
          </p:cNvPr>
          <p:cNvCxnSpPr>
            <a:cxnSpLocks/>
          </p:cNvCxnSpPr>
          <p:nvPr/>
        </p:nvCxnSpPr>
        <p:spPr>
          <a:xfrm flipV="1">
            <a:off x="5007935" y="4631770"/>
            <a:ext cx="0" cy="450594"/>
          </a:xfrm>
          <a:prstGeom prst="line">
            <a:avLst/>
          </a:prstGeom>
          <a:ln w="28575">
            <a:solidFill>
              <a:srgbClr val="8CA1C6"/>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7767379" y="2506160"/>
            <a:ext cx="604653" cy="1862048"/>
          </a:xfrm>
          <a:prstGeom prst="rect">
            <a:avLst/>
          </a:prstGeom>
          <a:noFill/>
        </p:spPr>
        <p:txBody>
          <a:bodyPr wrap="none" lIns="91440" tIns="45720" rIns="91440" bIns="45720">
            <a:spAutoFit/>
          </a:bodyPr>
          <a:lstStyle/>
          <a:p>
            <a:pPr algn="ctr"/>
            <a:r>
              <a:rPr lang="ru-RU" sz="11500" b="1" cap="none" spc="50" dirty="0" smtClean="0">
                <a:ln w="9525" cmpd="sng">
                  <a:noFill/>
                  <a:prstDash val="solid"/>
                </a:ln>
                <a:solidFill>
                  <a:srgbClr val="C00000"/>
                </a:solidFill>
                <a:effectLst>
                  <a:glow rad="38100">
                    <a:schemeClr val="accent1">
                      <a:alpha val="40000"/>
                    </a:schemeClr>
                  </a:glow>
                </a:effectLst>
                <a:latin typeface="Monotype Corsiva" panose="03010101010201010101" pitchFamily="66" charset="0"/>
              </a:rPr>
              <a:t>!</a:t>
            </a:r>
            <a:endParaRPr lang="ru-RU" sz="11500" b="1" cap="none" spc="50" dirty="0">
              <a:ln w="9525" cmpd="sng">
                <a:noFill/>
                <a:prstDash val="solid"/>
              </a:ln>
              <a:solidFill>
                <a:srgbClr val="C00000"/>
              </a:solidFill>
              <a:effectLst>
                <a:glow rad="38100">
                  <a:schemeClr val="accent1">
                    <a:alpha val="40000"/>
                  </a:schemeClr>
                </a:glow>
              </a:effectLst>
              <a:latin typeface="Monotype Corsiva" panose="03010101010201010101" pitchFamily="66" charset="0"/>
            </a:endParaRPr>
          </a:p>
        </p:txBody>
      </p:sp>
      <p:pic>
        <p:nvPicPr>
          <p:cNvPr id="1026" name="Picture 2" descr="https://fixnds.ru/wp-content/uploads/2019/06/vver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7112" y="3726296"/>
            <a:ext cx="709840" cy="70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891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5AB36A6-DC57-4898-BDD8-E581E830B7BF}"/>
              </a:ext>
            </a:extLst>
          </p:cNvPr>
          <p:cNvSpPr/>
          <p:nvPr/>
        </p:nvSpPr>
        <p:spPr>
          <a:xfrm>
            <a:off x="318977" y="307987"/>
            <a:ext cx="8686800" cy="671915"/>
          </a:xfrm>
          <a:prstGeom prst="rect">
            <a:avLst/>
          </a:prstGeom>
        </p:spPr>
        <p:txBody>
          <a:bodyPr wrap="square">
            <a:spAutoFit/>
          </a:bodyPr>
          <a:lstStyle/>
          <a:p>
            <a:pPr algn="just">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Задача становится изобретательской только в том случае, если для ее решения необходимо преодолеть противоречие.</a:t>
            </a:r>
          </a:p>
        </p:txBody>
      </p:sp>
      <p:sp>
        <p:nvSpPr>
          <p:cNvPr id="3" name="Прямоугольник 2">
            <a:extLst>
              <a:ext uri="{FF2B5EF4-FFF2-40B4-BE49-F238E27FC236}">
                <a16:creationId xmlns:a16="http://schemas.microsoft.com/office/drawing/2014/main" xmlns="" id="{E0893A0A-DCBF-4204-BAF0-EBF9FC1E61AB}"/>
              </a:ext>
            </a:extLst>
          </p:cNvPr>
          <p:cNvSpPr/>
          <p:nvPr/>
        </p:nvSpPr>
        <p:spPr>
          <a:xfrm>
            <a:off x="595423" y="1201502"/>
            <a:ext cx="8410353" cy="1477328"/>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Открытая задача имеет «открытое» условие, то есть в нем есть неопределенности — как в любой реальной жизненной ситуации. Открытая задача имеет несколько путей решения и, обычно, не единственно возможный контрольный ответ. Это задачи, способ решения которых неизвестен, и, прежде чем решать задачу, его надо найти.</a:t>
            </a:r>
            <a:endParaRPr lang="ru-RU" dirty="0"/>
          </a:p>
        </p:txBody>
      </p:sp>
      <p:sp>
        <p:nvSpPr>
          <p:cNvPr id="4" name="Прямоугольник 3">
            <a:extLst>
              <a:ext uri="{FF2B5EF4-FFF2-40B4-BE49-F238E27FC236}">
                <a16:creationId xmlns:a16="http://schemas.microsoft.com/office/drawing/2014/main" xmlns="" id="{1B4C171C-CF36-4756-9D08-1D53E0E099EE}"/>
              </a:ext>
            </a:extLst>
          </p:cNvPr>
          <p:cNvSpPr/>
          <p:nvPr/>
        </p:nvSpPr>
        <p:spPr>
          <a:xfrm>
            <a:off x="595423" y="2023266"/>
            <a:ext cx="8410352" cy="369332"/>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 </a:t>
            </a:r>
            <a:endParaRPr lang="ru-RU" dirty="0"/>
          </a:p>
        </p:txBody>
      </p:sp>
      <p:sp>
        <p:nvSpPr>
          <p:cNvPr id="5" name="Прямоугольник 4">
            <a:extLst>
              <a:ext uri="{FF2B5EF4-FFF2-40B4-BE49-F238E27FC236}">
                <a16:creationId xmlns:a16="http://schemas.microsoft.com/office/drawing/2014/main" xmlns="" id="{D9021922-0889-496B-8309-4D59D14324CF}"/>
              </a:ext>
            </a:extLst>
          </p:cNvPr>
          <p:cNvSpPr/>
          <p:nvPr/>
        </p:nvSpPr>
        <p:spPr>
          <a:xfrm>
            <a:off x="595422" y="2946596"/>
            <a:ext cx="8282763" cy="2031325"/>
          </a:xfrm>
          <a:prstGeom prst="rect">
            <a:avLst/>
          </a:prstGeom>
        </p:spPr>
        <p:txBody>
          <a:bodyPr wrap="square">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Изобретательские задачи  — это задачи, в которых требуется найти выход из нестандартной (проблемной) ситуации. Изобретательская задача возникает, когда не существует стандартных, традиционных способов решения или использование таких способов в поставленных условиях невозможно. Изобретательская задача ставит перед решателем вопрос: «Как быть?». При решении изобретательской задачи грамотного применения традиционных знаний, умений и навыков, как правило, недостаточно.</a:t>
            </a:r>
            <a:endParaRPr lang="ru-RU" dirty="0"/>
          </a:p>
        </p:txBody>
      </p:sp>
    </p:spTree>
    <p:extLst>
      <p:ext uri="{BB962C8B-B14F-4D97-AF65-F5344CB8AC3E}">
        <p14:creationId xmlns:p14="http://schemas.microsoft.com/office/powerpoint/2010/main" val="132704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52D71D21-805B-4248-B03F-76C7E6E10F8C}"/>
              </a:ext>
            </a:extLst>
          </p:cNvPr>
          <p:cNvSpPr/>
          <p:nvPr/>
        </p:nvSpPr>
        <p:spPr>
          <a:xfrm>
            <a:off x="3461935" y="6509826"/>
            <a:ext cx="6879771" cy="469359"/>
          </a:xfrm>
          <a:prstGeom prst="rect">
            <a:avLst/>
          </a:prstGeom>
        </p:spPr>
        <p:txBody>
          <a:bodyPr wrap="square">
            <a:spAutoFit/>
          </a:bodyPr>
          <a:lstStyle/>
          <a:p>
            <a:r>
              <a:rPr lang="ru-RU" sz="1100" dirty="0" err="1"/>
              <a:t>Source</a:t>
            </a:r>
            <a:r>
              <a:rPr lang="ru-RU" sz="1100" dirty="0"/>
              <a:t>: </a:t>
            </a:r>
            <a:r>
              <a:rPr lang="ru-RU" sz="1100" dirty="0">
                <a:hlinkClick r:id="rId2"/>
              </a:rPr>
              <a:t>https://trizway.com/art/presentation/prezentaciya-triz-pedagogika.html</a:t>
            </a:r>
            <a:endParaRPr lang="ru-RU" sz="1100" dirty="0"/>
          </a:p>
          <a:p>
            <a:endParaRPr lang="ru-RU" sz="1350" dirty="0"/>
          </a:p>
        </p:txBody>
      </p:sp>
      <p:pic>
        <p:nvPicPr>
          <p:cNvPr id="5122" name="Picture 2" descr="adress138 7">
            <a:extLst>
              <a:ext uri="{FF2B5EF4-FFF2-40B4-BE49-F238E27FC236}">
                <a16:creationId xmlns:a16="http://schemas.microsoft.com/office/drawing/2014/main" xmlns="" id="{8E41D882-7CA6-48F0-872B-65F1A2FEAD89}"/>
              </a:ext>
            </a:extLst>
          </p:cNvPr>
          <p:cNvPicPr>
            <a:picLocks noChangeAspect="1" noChangeArrowheads="1"/>
          </p:cNvPicPr>
          <p:nvPr/>
        </p:nvPicPr>
        <p:blipFill rotWithShape="1">
          <a:blip r:embed="rId3">
            <a:clrChange>
              <a:clrFrom>
                <a:srgbClr val="DAEEE3"/>
              </a:clrFrom>
              <a:clrTo>
                <a:srgbClr val="DAEEE3">
                  <a:alpha val="0"/>
                </a:srgbClr>
              </a:clrTo>
            </a:clrChange>
            <a:extLst>
              <a:ext uri="{28A0092B-C50C-407E-A947-70E740481C1C}">
                <a14:useLocalDpi xmlns:a14="http://schemas.microsoft.com/office/drawing/2010/main" val="0"/>
              </a:ext>
            </a:extLst>
          </a:blip>
          <a:srcRect l="19976" t="36517" r="20807" b="6183"/>
          <a:stretch/>
        </p:blipFill>
        <p:spPr bwMode="auto">
          <a:xfrm>
            <a:off x="4338697" y="3747854"/>
            <a:ext cx="4674674" cy="29573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91257F70-6303-4288-BFBB-ED988C15B65C}"/>
              </a:ext>
            </a:extLst>
          </p:cNvPr>
          <p:cNvSpPr/>
          <p:nvPr/>
        </p:nvSpPr>
        <p:spPr>
          <a:xfrm>
            <a:off x="299357" y="421892"/>
            <a:ext cx="8048171" cy="2246769"/>
          </a:xfrm>
          <a:prstGeom prst="rect">
            <a:avLst/>
          </a:prstGeom>
        </p:spPr>
        <p:txBody>
          <a:bodyPr wrap="square">
            <a:spAutoFit/>
          </a:bodyPr>
          <a:lstStyle/>
          <a:p>
            <a:r>
              <a:rPr lang="ru-RU" sz="2800" b="1" u="sng" dirty="0" smtClean="0">
                <a:solidFill>
                  <a:srgbClr val="009900"/>
                </a:solidFill>
                <a:latin typeface="Times New Roman" panose="02020603050405020304" pitchFamily="18" charset="0"/>
              </a:rPr>
              <a:t>Задачи</a:t>
            </a:r>
          </a:p>
          <a:p>
            <a:endParaRPr lang="ru-RU" sz="2800" b="1" u="sng" dirty="0" smtClean="0">
              <a:solidFill>
                <a:srgbClr val="009900"/>
              </a:solidFill>
              <a:latin typeface="Times New Roman" panose="02020603050405020304" pitchFamily="18" charset="0"/>
            </a:endParaRPr>
          </a:p>
          <a:p>
            <a:r>
              <a:rPr lang="ru-RU" sz="2800" b="1" dirty="0" smtClean="0">
                <a:solidFill>
                  <a:srgbClr val="000000"/>
                </a:solidFill>
                <a:latin typeface="Times New Roman" panose="02020603050405020304" pitchFamily="18" charset="0"/>
              </a:rPr>
              <a:t>Смотреть </a:t>
            </a:r>
            <a:r>
              <a:rPr lang="ru-RU" sz="2800" b="1" dirty="0">
                <a:solidFill>
                  <a:srgbClr val="000000"/>
                </a:solidFill>
                <a:latin typeface="Times New Roman" panose="02020603050405020304" pitchFamily="18" charset="0"/>
              </a:rPr>
              <a:t>нельзя, а видеть надо! </a:t>
            </a:r>
            <a:endParaRPr lang="ru-RU" sz="2800" b="1" dirty="0" smtClean="0">
              <a:solidFill>
                <a:srgbClr val="000000"/>
              </a:solidFill>
              <a:latin typeface="Times New Roman" panose="02020603050405020304" pitchFamily="18" charset="0"/>
            </a:endParaRPr>
          </a:p>
          <a:p>
            <a:r>
              <a:rPr lang="ru-RU" sz="2800" b="1" dirty="0" smtClean="0">
                <a:solidFill>
                  <a:srgbClr val="000000"/>
                </a:solidFill>
                <a:latin typeface="Times New Roman" panose="02020603050405020304" pitchFamily="18" charset="0"/>
              </a:rPr>
              <a:t>Как </a:t>
            </a:r>
            <a:r>
              <a:rPr lang="ru-RU" sz="2800" b="1" dirty="0">
                <a:solidFill>
                  <a:srgbClr val="000000"/>
                </a:solidFill>
                <a:latin typeface="Times New Roman" panose="02020603050405020304" pitchFamily="18" charset="0"/>
              </a:rPr>
              <a:t>Гераклу удалось решить </a:t>
            </a:r>
            <a:endParaRPr lang="ru-RU" sz="2800" b="1" dirty="0" smtClean="0">
              <a:solidFill>
                <a:srgbClr val="000000"/>
              </a:solidFill>
              <a:latin typeface="Times New Roman" panose="02020603050405020304" pitchFamily="18" charset="0"/>
            </a:endParaRPr>
          </a:p>
          <a:p>
            <a:r>
              <a:rPr lang="ru-RU" sz="2800" b="1" dirty="0" smtClean="0">
                <a:solidFill>
                  <a:srgbClr val="000000"/>
                </a:solidFill>
                <a:latin typeface="Times New Roman" panose="02020603050405020304" pitchFamily="18" charset="0"/>
              </a:rPr>
              <a:t>эту </a:t>
            </a:r>
            <a:r>
              <a:rPr lang="ru-RU" sz="2800" b="1" dirty="0">
                <a:solidFill>
                  <a:srgbClr val="000000"/>
                </a:solidFill>
                <a:latin typeface="Times New Roman" panose="02020603050405020304" pitchFamily="18" charset="0"/>
              </a:rPr>
              <a:t>проблему.</a:t>
            </a:r>
            <a:endParaRPr lang="ru-RU" sz="2800" dirty="0"/>
          </a:p>
        </p:txBody>
      </p:sp>
      <p:pic>
        <p:nvPicPr>
          <p:cNvPr id="2050" name="Picture 2" descr="http://data16.i.gallery.ru/albums/gallery/122338-45850-48152599-m750x740-ubd7d6.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35" t="16490" r="3068" b="23047"/>
          <a:stretch/>
        </p:blipFill>
        <p:spPr bwMode="auto">
          <a:xfrm>
            <a:off x="5780314" y="226846"/>
            <a:ext cx="3233057" cy="30390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adress138 7">
            <a:extLst>
              <a:ext uri="{FF2B5EF4-FFF2-40B4-BE49-F238E27FC236}">
                <a16:creationId xmlns:a16="http://schemas.microsoft.com/office/drawing/2014/main" xmlns="" id="{8E41D882-7CA6-48F0-872B-65F1A2FEAD89}"/>
              </a:ext>
            </a:extLst>
          </p:cNvPr>
          <p:cNvPicPr>
            <a:picLocks noChangeAspect="1" noChangeArrowheads="1"/>
          </p:cNvPicPr>
          <p:nvPr/>
        </p:nvPicPr>
        <p:blipFill rotWithShape="1">
          <a:blip r:embed="rId5">
            <a:clrChange>
              <a:clrFrom>
                <a:srgbClr val="D8EEE2"/>
              </a:clrFrom>
              <a:clrTo>
                <a:srgbClr val="D8EEE2">
                  <a:alpha val="0"/>
                </a:srgbClr>
              </a:clrTo>
            </a:clrChange>
            <a:extLst>
              <a:ext uri="{28A0092B-C50C-407E-A947-70E740481C1C}">
                <a14:useLocalDpi xmlns:a14="http://schemas.microsoft.com/office/drawing/2010/main" val="0"/>
              </a:ext>
            </a:extLst>
          </a:blip>
          <a:srcRect l="15052" t="10038" r="15061" b="71248"/>
          <a:stretch/>
        </p:blipFill>
        <p:spPr bwMode="auto">
          <a:xfrm>
            <a:off x="150047" y="2939705"/>
            <a:ext cx="6163967" cy="173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642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adress138 12">
            <a:extLst>
              <a:ext uri="{FF2B5EF4-FFF2-40B4-BE49-F238E27FC236}">
                <a16:creationId xmlns:a16="http://schemas.microsoft.com/office/drawing/2014/main" xmlns="" id="{59E68BE9-8BD0-426E-AC94-489659E56D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15" t="8086" r="8052" b="579"/>
          <a:stretch/>
        </p:blipFill>
        <p:spPr bwMode="auto">
          <a:xfrm>
            <a:off x="0" y="0"/>
            <a:ext cx="4427034" cy="40402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dress138 8">
            <a:extLst>
              <a:ext uri="{FF2B5EF4-FFF2-40B4-BE49-F238E27FC236}">
                <a16:creationId xmlns:a16="http://schemas.microsoft.com/office/drawing/2014/main" xmlns="" id="{9950FA32-6F38-4057-99D2-799305F26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1" t="12214" r="8771" b="5437"/>
          <a:stretch/>
        </p:blipFill>
        <p:spPr bwMode="auto">
          <a:xfrm>
            <a:off x="3601844" y="1229024"/>
            <a:ext cx="5364548" cy="52770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dress138 11">
            <a:extLst>
              <a:ext uri="{FF2B5EF4-FFF2-40B4-BE49-F238E27FC236}">
                <a16:creationId xmlns:a16="http://schemas.microsoft.com/office/drawing/2014/main" xmlns="" id="{E99ED1FE-3400-42B9-ABF9-164AB19C53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68" t="9969" r="15990" b="8589"/>
          <a:stretch/>
        </p:blipFill>
        <p:spPr bwMode="auto">
          <a:xfrm>
            <a:off x="1" y="3378535"/>
            <a:ext cx="4081346" cy="347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11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47A0E57D-5BA8-42F2-B887-0282C29CD694}"/>
              </a:ext>
            </a:extLst>
          </p:cNvPr>
          <p:cNvSpPr/>
          <p:nvPr/>
        </p:nvSpPr>
        <p:spPr>
          <a:xfrm>
            <a:off x="217714" y="190254"/>
            <a:ext cx="8788400" cy="954107"/>
          </a:xfrm>
          <a:prstGeom prst="rect">
            <a:avLst/>
          </a:prstGeom>
        </p:spPr>
        <p:txBody>
          <a:bodyPr wrap="square">
            <a:spAutoFit/>
          </a:bodyPr>
          <a:lstStyle/>
          <a:p>
            <a:pPr algn="ctr">
              <a:spcAft>
                <a:spcPts val="0"/>
              </a:spcAft>
            </a:pPr>
            <a:r>
              <a:rPr lang="ru-RU" sz="2800" b="1" dirty="0">
                <a:latin typeface="Times New Roman" panose="02020603050405020304" pitchFamily="18" charset="0"/>
                <a:cs typeface="Times New Roman" panose="02020603050405020304" pitchFamily="18" charset="0"/>
              </a:rPr>
              <a:t>ПРИЗ </a:t>
            </a:r>
          </a:p>
          <a:p>
            <a:pPr algn="ctr">
              <a:spcAft>
                <a:spcPts val="0"/>
              </a:spcAft>
            </a:pPr>
            <a:r>
              <a:rPr lang="ru-RU" sz="2800" b="1" dirty="0">
                <a:latin typeface="Times New Roman" panose="02020603050405020304" pitchFamily="18" charset="0"/>
                <a:cs typeface="Times New Roman" panose="02020603050405020304" pitchFamily="18" charset="0"/>
              </a:rPr>
              <a:t>процедура решения изобретательских задач</a:t>
            </a:r>
          </a:p>
        </p:txBody>
      </p:sp>
      <p:sp>
        <p:nvSpPr>
          <p:cNvPr id="3" name="Rectangle 2">
            <a:extLst>
              <a:ext uri="{FF2B5EF4-FFF2-40B4-BE49-F238E27FC236}">
                <a16:creationId xmlns:a16="http://schemas.microsoft.com/office/drawing/2014/main" xmlns="" id="{88E2D86A-1AE5-4102-A0A2-70D63AE7BABD}"/>
              </a:ext>
            </a:extLst>
          </p:cNvPr>
          <p:cNvSpPr>
            <a:spLocks noChangeArrowheads="1"/>
          </p:cNvSpPr>
          <p:nvPr/>
        </p:nvSpPr>
        <p:spPr bwMode="auto">
          <a:xfrm>
            <a:off x="217714" y="25254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41" name="Picture 1">
            <a:extLst>
              <a:ext uri="{FF2B5EF4-FFF2-40B4-BE49-F238E27FC236}">
                <a16:creationId xmlns:a16="http://schemas.microsoft.com/office/drawing/2014/main" xmlns="" id="{8DEE4DAE-F30E-469C-9ACB-ACC311543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55" y="1316240"/>
            <a:ext cx="2614696" cy="19625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xmlns="" id="{94330690-48A5-4C61-BE6A-224C7798B1D1}"/>
              </a:ext>
            </a:extLst>
          </p:cNvPr>
          <p:cNvSpPr/>
          <p:nvPr/>
        </p:nvSpPr>
        <p:spPr>
          <a:xfrm>
            <a:off x="3849688" y="1486266"/>
            <a:ext cx="5001532" cy="4893647"/>
          </a:xfrm>
          <a:prstGeom prst="rect">
            <a:avLst/>
          </a:prstGeom>
        </p:spPr>
        <p:txBody>
          <a:bodyPr wrap="square">
            <a:spAutoFit/>
          </a:bodyPr>
          <a:lstStyle/>
          <a:p>
            <a:pPr algn="just">
              <a:spcAft>
                <a:spcPts val="0"/>
              </a:spcAft>
            </a:pPr>
            <a:r>
              <a:rPr lang="ru-RU" sz="2000" i="1" dirty="0">
                <a:latin typeface="Times New Roman" panose="02020603050405020304" pitchFamily="18" charset="0"/>
                <a:ea typeface="Times New Roman" panose="02020603050405020304" pitchFamily="18" charset="0"/>
              </a:rPr>
              <a:t>В</a:t>
            </a:r>
            <a:r>
              <a:rPr lang="ru-RU" sz="2400" i="1" dirty="0">
                <a:latin typeface="Times New Roman" panose="02020603050405020304" pitchFamily="18" charset="0"/>
                <a:ea typeface="Times New Roman" panose="02020603050405020304" pitchFamily="18" charset="0"/>
              </a:rPr>
              <a:t> 80</a:t>
            </a:r>
            <a:r>
              <a:rPr lang="ru-RU" sz="2400" i="1" dirty="0">
                <a:latin typeface="MS Mincho" panose="02020609040205080304" pitchFamily="49" charset="-128"/>
                <a:ea typeface="Times New Roman" panose="02020603050405020304" pitchFamily="18" charset="0"/>
                <a:cs typeface="MS Mincho" panose="02020609040205080304" pitchFamily="49" charset="-128"/>
              </a:rPr>
              <a:t>‑</a:t>
            </a:r>
            <a:r>
              <a:rPr lang="ru-RU" sz="2400" i="1" dirty="0">
                <a:latin typeface="Times New Roman" panose="02020603050405020304" pitchFamily="18" charset="0"/>
                <a:ea typeface="Times New Roman" panose="02020603050405020304" pitchFamily="18" charset="0"/>
              </a:rPr>
              <a:t>х годах XX столетия газеты и журналы всего мира опубликовали сенсацию: на злаковых полях графства Уилтшир в Англии возникли загадочные круги! Круги представляли собой концентрические окружности, образованные полёгшими злаками.</a:t>
            </a:r>
            <a:r>
              <a:rPr lang="ru-RU" sz="2400" dirty="0">
                <a:latin typeface="Times New Roman" panose="02020603050405020304" pitchFamily="18" charset="0"/>
                <a:ea typeface="Times New Roman" panose="02020603050405020304" pitchFamily="18" charset="0"/>
              </a:rPr>
              <a:t> </a:t>
            </a:r>
          </a:p>
          <a:p>
            <a:pPr algn="just">
              <a:spcAft>
                <a:spcPts val="0"/>
              </a:spcAft>
            </a:pPr>
            <a:r>
              <a:rPr lang="ru-RU" sz="2400" i="1" dirty="0">
                <a:latin typeface="Times New Roman" panose="02020603050405020304" pitchFamily="18" charset="0"/>
                <a:ea typeface="Times New Roman" panose="02020603050405020304" pitchFamily="18" charset="0"/>
              </a:rPr>
              <a:t>Какие гипотезы, по вашему мнению, могли выдвинуть биологи, физики, журналисты, любители мистики?</a:t>
            </a:r>
            <a:r>
              <a:rPr lang="ru-RU" sz="2400" dirty="0">
                <a:latin typeface="Times New Roman" panose="02020603050405020304" pitchFamily="18" charset="0"/>
                <a:ea typeface="Times New Roman" panose="02020603050405020304" pitchFamily="18" charset="0"/>
              </a:rPr>
              <a:t> </a:t>
            </a:r>
          </a:p>
          <a:p>
            <a:pPr algn="just">
              <a:spcAft>
                <a:spcPts val="0"/>
              </a:spcAft>
            </a:pPr>
            <a:r>
              <a:rPr lang="ru-RU" sz="2400" i="1" dirty="0">
                <a:latin typeface="Times New Roman" panose="02020603050405020304" pitchFamily="18" charset="0"/>
                <a:ea typeface="Times New Roman" panose="02020603050405020304" pitchFamily="18" charset="0"/>
              </a:rPr>
              <a:t>Найдите возможные причины появления кругов.</a:t>
            </a:r>
            <a:r>
              <a:rPr lang="ru-RU" sz="2000" dirty="0">
                <a:latin typeface="Times New Roman" panose="02020603050405020304" pitchFamily="18" charset="0"/>
                <a:ea typeface="Times New Roman" panose="02020603050405020304" pitchFamily="18" charset="0"/>
              </a:rPr>
              <a:t> </a:t>
            </a:r>
          </a:p>
        </p:txBody>
      </p:sp>
      <p:pic>
        <p:nvPicPr>
          <p:cNvPr id="3074" name="Picture 2" descr="http://earth-chronicles.ru/_nw/1287/771079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8204"/>
          <a:stretch/>
        </p:blipFill>
        <p:spPr bwMode="auto">
          <a:xfrm>
            <a:off x="300591" y="3537405"/>
            <a:ext cx="3323556" cy="258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155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1A6714D4-DE11-4961-A83B-11D79C1B996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rcRect t="22792" r="9249" b="43182"/>
          <a:stretch/>
        </p:blipFill>
        <p:spPr>
          <a:xfrm>
            <a:off x="2455315" y="4454643"/>
            <a:ext cx="6408557" cy="1892429"/>
          </a:xfrm>
          <a:prstGeom prst="rect">
            <a:avLst/>
          </a:prstGeom>
        </p:spPr>
      </p:pic>
      <p:sp>
        <p:nvSpPr>
          <p:cNvPr id="6" name="Прямоугольник 5">
            <a:extLst>
              <a:ext uri="{FF2B5EF4-FFF2-40B4-BE49-F238E27FC236}">
                <a16:creationId xmlns:a16="http://schemas.microsoft.com/office/drawing/2014/main" xmlns="" id="{60AF1840-9A6B-4D84-A443-5973E62EB979}"/>
              </a:ext>
            </a:extLst>
          </p:cNvPr>
          <p:cNvSpPr/>
          <p:nvPr/>
        </p:nvSpPr>
        <p:spPr>
          <a:xfrm rot="5400000">
            <a:off x="3292497" y="-2825723"/>
            <a:ext cx="2564530"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image2.jpeg">
            <a:extLst>
              <a:ext uri="{FF2B5EF4-FFF2-40B4-BE49-F238E27FC236}">
                <a16:creationId xmlns:a16="http://schemas.microsoft.com/office/drawing/2014/main" xmlns="" id="{FC046129-DE65-4950-BEA3-1358CAC7A802}"/>
              </a:ext>
            </a:extLst>
          </p:cNvPr>
          <p:cNvPicPr/>
          <p:nvPr/>
        </p:nvPicPr>
        <p:blipFill>
          <a:blip r:embed="rId4" cstate="print"/>
          <a:stretch>
            <a:fillRect/>
          </a:stretch>
        </p:blipFill>
        <p:spPr>
          <a:xfrm>
            <a:off x="6908265" y="461250"/>
            <a:ext cx="1814092" cy="2564530"/>
          </a:xfrm>
          <a:prstGeom prst="rect">
            <a:avLst/>
          </a:prstGeom>
        </p:spPr>
      </p:pic>
      <p:pic>
        <p:nvPicPr>
          <p:cNvPr id="8" name="Picture 27" descr="Антирадиационный робот посетил Францию">
            <a:extLst>
              <a:ext uri="{FF2B5EF4-FFF2-40B4-BE49-F238E27FC236}">
                <a16:creationId xmlns:a16="http://schemas.microsoft.com/office/drawing/2014/main" xmlns="" id="{1A44947F-ABE5-4DB6-A47A-CD7202AAEFA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6987"/>
          <a:stretch/>
        </p:blipFill>
        <p:spPr bwMode="auto">
          <a:xfrm flipH="1">
            <a:off x="146874" y="4423722"/>
            <a:ext cx="2775858" cy="226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узырек для мыслей: облако 8">
            <a:extLst>
              <a:ext uri="{FF2B5EF4-FFF2-40B4-BE49-F238E27FC236}">
                <a16:creationId xmlns:a16="http://schemas.microsoft.com/office/drawing/2014/main" xmlns="" id="{76E25F2C-E531-406D-AF2B-26C213EAFB0D}"/>
              </a:ext>
            </a:extLst>
          </p:cNvPr>
          <p:cNvSpPr/>
          <p:nvPr/>
        </p:nvSpPr>
        <p:spPr>
          <a:xfrm>
            <a:off x="976292" y="2930934"/>
            <a:ext cx="5373461" cy="1477327"/>
          </a:xfrm>
          <a:prstGeom prst="cloudCallout">
            <a:avLst>
              <a:gd name="adj1" fmla="val -35797"/>
              <a:gd name="adj2" fmla="val 96671"/>
            </a:avLst>
          </a:prstGeom>
          <a:noFill/>
          <a:ln w="9525" cap="flat" cmpd="sng" algn="ctr">
            <a:solidFill>
              <a:schemeClr val="bg1">
                <a:lumMod val="6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36000"/>
            <a:r>
              <a:rPr lang="ru-RU" sz="2400" b="1" dirty="0">
                <a:solidFill>
                  <a:schemeClr val="accent1"/>
                </a:solidFill>
                <a:latin typeface="Times New Roman" panose="02020603050405020304" pitchFamily="18" charset="0"/>
                <a:cs typeface="Times New Roman" panose="02020603050405020304" pitchFamily="18" charset="0"/>
              </a:rPr>
              <a:t>ЧТО ТАКОЕ ТРИЗ?</a:t>
            </a:r>
          </a:p>
        </p:txBody>
      </p:sp>
      <p:sp>
        <p:nvSpPr>
          <p:cNvPr id="11" name="Прямоугольник 10">
            <a:extLst>
              <a:ext uri="{FF2B5EF4-FFF2-40B4-BE49-F238E27FC236}">
                <a16:creationId xmlns:a16="http://schemas.microsoft.com/office/drawing/2014/main" xmlns="" id="{146F478F-703C-4E83-8BB3-4CE25A21900D}"/>
              </a:ext>
            </a:extLst>
          </p:cNvPr>
          <p:cNvSpPr/>
          <p:nvPr/>
        </p:nvSpPr>
        <p:spPr>
          <a:xfrm>
            <a:off x="2283238" y="596028"/>
            <a:ext cx="4572000" cy="738664"/>
          </a:xfrm>
          <a:prstGeom prst="rect">
            <a:avLst/>
          </a:prstGeom>
        </p:spPr>
        <p:txBody>
          <a:bodyPr>
            <a:spAutoFit/>
          </a:bodyPr>
          <a:lstStyle/>
          <a:p>
            <a:pPr algn="r"/>
            <a:r>
              <a:rPr lang="ru-RU" b="1" dirty="0">
                <a:solidFill>
                  <a:schemeClr val="bg2"/>
                </a:solidFill>
                <a:latin typeface="Times New Roman" panose="02020603050405020304" pitchFamily="18" charset="0"/>
                <a:cs typeface="Times New Roman" panose="02020603050405020304" pitchFamily="18" charset="0"/>
              </a:rPr>
              <a:t>ГЕНРИХ САУЛОВИЧ АЛЬТШУЛЛЕР</a:t>
            </a:r>
          </a:p>
          <a:p>
            <a:pPr algn="r"/>
            <a:endParaRPr lang="ru-RU" sz="900" b="1" dirty="0">
              <a:solidFill>
                <a:schemeClr val="bg2"/>
              </a:solidFill>
              <a:latin typeface="Times New Roman" panose="02020603050405020304" pitchFamily="18" charset="0"/>
              <a:cs typeface="Times New Roman" panose="02020603050405020304" pitchFamily="18" charset="0"/>
            </a:endParaRPr>
          </a:p>
          <a:p>
            <a:pPr algn="r"/>
            <a:r>
              <a:rPr lang="ru-RU" sz="1400" b="1" dirty="0">
                <a:solidFill>
                  <a:schemeClr val="bg2"/>
                </a:solidFill>
                <a:latin typeface="Times New Roman" panose="02020603050405020304" pitchFamily="18" charset="0"/>
                <a:cs typeface="Times New Roman" panose="02020603050405020304" pitchFamily="18" charset="0"/>
              </a:rPr>
              <a:t>15.10.1926 - 24.09.1998 </a:t>
            </a:r>
          </a:p>
        </p:txBody>
      </p:sp>
      <p:sp>
        <p:nvSpPr>
          <p:cNvPr id="14" name="Прямоугольник 13">
            <a:extLst>
              <a:ext uri="{FF2B5EF4-FFF2-40B4-BE49-F238E27FC236}">
                <a16:creationId xmlns:a16="http://schemas.microsoft.com/office/drawing/2014/main" xmlns="" id="{79D0EF91-E618-4F4D-BB44-6D0A3E5C51B9}"/>
              </a:ext>
            </a:extLst>
          </p:cNvPr>
          <p:cNvSpPr/>
          <p:nvPr/>
        </p:nvSpPr>
        <p:spPr>
          <a:xfrm>
            <a:off x="491218" y="1299712"/>
            <a:ext cx="6343610" cy="1477328"/>
          </a:xfrm>
          <a:prstGeom prst="rect">
            <a:avLst/>
          </a:prstGeom>
        </p:spPr>
        <p:txBody>
          <a:bodyPr wrap="square">
            <a:spAutoFit/>
          </a:bodyPr>
          <a:lstStyle/>
          <a:p>
            <a:pPr algn="r"/>
            <a:r>
              <a:rPr lang="ru-RU" altLang="ru-RU" dirty="0">
                <a:solidFill>
                  <a:schemeClr val="bg2"/>
                </a:solidFill>
                <a:latin typeface="Akrobat" panose="00000600000000000000" pitchFamily="50" charset="-52"/>
              </a:rPr>
              <a:t>(псевдоним - Генрих Альтов)</a:t>
            </a:r>
          </a:p>
          <a:p>
            <a:pPr algn="r"/>
            <a:r>
              <a:rPr lang="ru-RU" altLang="ru-RU" dirty="0">
                <a:solidFill>
                  <a:schemeClr val="bg2"/>
                </a:solidFill>
                <a:latin typeface="Akrobat" panose="00000600000000000000" pitchFamily="50" charset="-52"/>
              </a:rPr>
              <a:t> - автор ТРИЗ-ТРТС (теории решения изобретательских задач </a:t>
            </a:r>
          </a:p>
          <a:p>
            <a:pPr algn="r"/>
            <a:r>
              <a:rPr lang="ru-RU" altLang="ru-RU" dirty="0">
                <a:solidFill>
                  <a:schemeClr val="bg2"/>
                </a:solidFill>
                <a:latin typeface="Akrobat" panose="00000600000000000000" pitchFamily="50" charset="-52"/>
              </a:rPr>
              <a:t>- теории развития технических систем), </a:t>
            </a:r>
          </a:p>
          <a:p>
            <a:pPr algn="r"/>
            <a:r>
              <a:rPr lang="ru-RU" altLang="ru-RU" dirty="0">
                <a:solidFill>
                  <a:schemeClr val="bg2"/>
                </a:solidFill>
                <a:latin typeface="Akrobat" panose="00000600000000000000" pitchFamily="50" charset="-52"/>
              </a:rPr>
              <a:t>автор ТРТЛ (теории развития творческой личности), </a:t>
            </a:r>
          </a:p>
          <a:p>
            <a:pPr algn="r"/>
            <a:r>
              <a:rPr lang="ru-RU" altLang="ru-RU" dirty="0">
                <a:solidFill>
                  <a:schemeClr val="bg2"/>
                </a:solidFill>
                <a:latin typeface="Akrobat" panose="00000600000000000000" pitchFamily="50" charset="-52"/>
              </a:rPr>
              <a:t>изобретатель, писатель</a:t>
            </a:r>
            <a:endParaRPr lang="ru-RU" dirty="0">
              <a:solidFill>
                <a:schemeClr val="bg2"/>
              </a:solidFill>
              <a:latin typeface="Akrobat" panose="00000600000000000000" pitchFamily="50" charset="-52"/>
            </a:endParaRPr>
          </a:p>
        </p:txBody>
      </p:sp>
    </p:spTree>
    <p:extLst>
      <p:ext uri="{BB962C8B-B14F-4D97-AF65-F5344CB8AC3E}">
        <p14:creationId xmlns:p14="http://schemas.microsoft.com/office/powerpoint/2010/main" val="3864064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ADD64FFF-8660-48F7-9AB0-FDD6ED34FAB6}"/>
              </a:ext>
            </a:extLst>
          </p:cNvPr>
          <p:cNvSpPr/>
          <p:nvPr/>
        </p:nvSpPr>
        <p:spPr>
          <a:xfrm rot="5400000">
            <a:off x="4106462" y="-4106462"/>
            <a:ext cx="925552"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dirty="0">
                <a:latin typeface="Times New Roman" panose="02020603050405020304" pitchFamily="18" charset="0"/>
                <a:cs typeface="Times New Roman" panose="02020603050405020304" pitchFamily="18" charset="0"/>
              </a:rPr>
              <a:t> </a:t>
            </a:r>
            <a:r>
              <a:rPr lang="ru-RU" sz="2400" b="1" dirty="0">
                <a:solidFill>
                  <a:schemeClr val="bg1"/>
                </a:solidFill>
                <a:latin typeface="Times New Roman" panose="02020603050405020304" pitchFamily="18" charset="0"/>
                <a:cs typeface="Times New Roman" panose="02020603050405020304" pitchFamily="18" charset="0"/>
              </a:rPr>
              <a:t>1  ПОДГОТОВКА К РАБОТЕ</a:t>
            </a:r>
            <a:r>
              <a:rPr lang="ru-RU" sz="2400" dirty="0">
                <a:solidFill>
                  <a:schemeClr val="bg1"/>
                </a:solidFill>
                <a:latin typeface="Times New Roman" panose="02020603050405020304" pitchFamily="18" charset="0"/>
                <a:cs typeface="Times New Roman" panose="02020603050405020304" pitchFamily="18" charset="0"/>
              </a:rPr>
              <a:t> </a:t>
            </a:r>
          </a:p>
        </p:txBody>
      </p:sp>
      <p:sp>
        <p:nvSpPr>
          <p:cNvPr id="5" name="Прямоугольник 4">
            <a:extLst>
              <a:ext uri="{FF2B5EF4-FFF2-40B4-BE49-F238E27FC236}">
                <a16:creationId xmlns:a16="http://schemas.microsoft.com/office/drawing/2014/main" xmlns="" id="{BBCD3975-A474-4B9D-8A71-83456033F92C}"/>
              </a:ext>
            </a:extLst>
          </p:cNvPr>
          <p:cNvSpPr/>
          <p:nvPr/>
        </p:nvSpPr>
        <p:spPr>
          <a:xfrm>
            <a:off x="152400" y="1101676"/>
            <a:ext cx="8839200" cy="6063198"/>
          </a:xfrm>
          <a:prstGeom prst="rect">
            <a:avLst/>
          </a:prstGeom>
        </p:spPr>
        <p:txBody>
          <a:bodyPr wrap="square">
            <a:spAutoFit/>
          </a:bodyPr>
          <a:lstStyle/>
          <a:p>
            <a:pPr marL="342900" indent="-342900">
              <a:buFont typeface="Wingdings" panose="05000000000000000000" pitchFamily="2" charset="2"/>
              <a:buChar char="Ø"/>
            </a:pPr>
            <a:r>
              <a:rPr lang="ru-RU" sz="2000" dirty="0" smtClean="0">
                <a:latin typeface="Akrobat" panose="00000600000000000000" pitchFamily="50" charset="-52"/>
                <a:cs typeface="Times New Roman" panose="02020603050405020304" pitchFamily="18" charset="0"/>
              </a:rPr>
              <a:t>прочитать </a:t>
            </a:r>
            <a:r>
              <a:rPr lang="ru-RU" sz="2000" dirty="0">
                <a:latin typeface="Akrobat" panose="00000600000000000000" pitchFamily="50" charset="-52"/>
                <a:cs typeface="Times New Roman" panose="02020603050405020304" pitchFamily="18" charset="0"/>
              </a:rPr>
              <a:t>условие задачи,</a:t>
            </a:r>
          </a:p>
          <a:p>
            <a:pPr marL="342900" indent="-342900">
              <a:buFont typeface="Wingdings" panose="05000000000000000000" pitchFamily="2" charset="2"/>
              <a:buChar char="Ø"/>
            </a:pPr>
            <a:r>
              <a:rPr lang="ru-RU" sz="2000" dirty="0">
                <a:latin typeface="Akrobat" panose="00000600000000000000" pitchFamily="50" charset="-52"/>
                <a:cs typeface="Times New Roman" panose="02020603050405020304" pitchFamily="18" charset="0"/>
              </a:rPr>
              <a:t> сформулировать его своими словами и записать в  традиционной форме:</a:t>
            </a:r>
          </a:p>
          <a:p>
            <a:endParaRPr lang="ru-RU" sz="2400" dirty="0">
              <a:latin typeface="Times New Roman" panose="02020603050405020304" pitchFamily="18" charset="0"/>
              <a:cs typeface="Times New Roman" panose="02020603050405020304" pitchFamily="18" charset="0"/>
            </a:endParaRPr>
          </a:p>
          <a:p>
            <a:r>
              <a:rPr lang="ru-RU" sz="2400" b="1" dirty="0">
                <a:latin typeface="Akrobat" panose="00000600000000000000" pitchFamily="50" charset="-52"/>
                <a:cs typeface="Times New Roman" panose="02020603050405020304" pitchFamily="18" charset="0"/>
              </a:rPr>
              <a:t>Дано: …</a:t>
            </a:r>
          </a:p>
          <a:p>
            <a:r>
              <a:rPr lang="ru-RU" sz="2400" b="1" dirty="0">
                <a:latin typeface="Akrobat" panose="00000600000000000000" pitchFamily="50" charset="-52"/>
                <a:cs typeface="Times New Roman" panose="02020603050405020304" pitchFamily="18" charset="0"/>
              </a:rPr>
              <a:t>Найти (объяснить):</a:t>
            </a:r>
          </a:p>
          <a:p>
            <a:endParaRPr lang="ru-RU" sz="2400" b="1" dirty="0">
              <a:latin typeface="Akrobat" panose="00000600000000000000" pitchFamily="50" charset="-52"/>
              <a:cs typeface="Times New Roman" panose="02020603050405020304" pitchFamily="18" charset="0"/>
            </a:endParaRPr>
          </a:p>
          <a:p>
            <a:endParaRPr lang="ru-RU" sz="2400" b="1" dirty="0">
              <a:latin typeface="Akrobat" panose="00000600000000000000" pitchFamily="50" charset="-52"/>
              <a:cs typeface="Times New Roman" panose="02020603050405020304" pitchFamily="18" charset="0"/>
            </a:endParaRPr>
          </a:p>
          <a:p>
            <a:endParaRPr lang="ru-RU" sz="2400" b="1" dirty="0">
              <a:latin typeface="Akrobat" panose="00000600000000000000" pitchFamily="50" charset="-52"/>
              <a:cs typeface="Times New Roman" panose="02020603050405020304" pitchFamily="18" charset="0"/>
            </a:endParaRPr>
          </a:p>
          <a:p>
            <a:endParaRPr lang="ru-RU" sz="2400" b="1" dirty="0">
              <a:latin typeface="Akrobat" panose="00000600000000000000" pitchFamily="50" charset="-52"/>
              <a:cs typeface="Times New Roman" panose="02020603050405020304" pitchFamily="18" charset="0"/>
            </a:endParaRPr>
          </a:p>
          <a:p>
            <a:endParaRPr lang="ru-RU" sz="2400" b="1" dirty="0">
              <a:latin typeface="Akrobat" panose="00000600000000000000" pitchFamily="50" charset="-52"/>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pPr algn="just"/>
            <a:endParaRPr lang="ru-RU" i="1" dirty="0" smtClean="0">
              <a:latin typeface="Times New Roman" panose="02020603050405020304" pitchFamily="18" charset="0"/>
              <a:cs typeface="Times New Roman" panose="02020603050405020304" pitchFamily="18" charset="0"/>
            </a:endParaRPr>
          </a:p>
          <a:p>
            <a:pPr algn="just"/>
            <a:endParaRPr lang="ru-RU" i="1" dirty="0">
              <a:latin typeface="Times New Roman" panose="02020603050405020304" pitchFamily="18" charset="0"/>
              <a:cs typeface="Times New Roman" panose="02020603050405020304" pitchFamily="18" charset="0"/>
            </a:endParaRPr>
          </a:p>
          <a:p>
            <a:pPr algn="just"/>
            <a:r>
              <a:rPr lang="ru-RU" i="1" dirty="0" smtClean="0">
                <a:latin typeface="Times New Roman" panose="02020603050405020304" pitchFamily="18" charset="0"/>
                <a:cs typeface="Times New Roman" panose="02020603050405020304" pitchFamily="18" charset="0"/>
              </a:rPr>
              <a:t>Если </a:t>
            </a:r>
            <a:r>
              <a:rPr lang="ru-RU" i="1" dirty="0">
                <a:latin typeface="Times New Roman" panose="02020603050405020304" pitchFamily="18" charset="0"/>
                <a:cs typeface="Times New Roman" panose="02020603050405020304" pitchFamily="18" charset="0"/>
              </a:rPr>
              <a:t>обучающимся кажется, что они могут дать ответ сразу, пусть запишут свою гипотезу (идею) и продолжат решение задачи по </a:t>
            </a:r>
            <a:r>
              <a:rPr lang="ru-RU" i="1" dirty="0" err="1">
                <a:latin typeface="Times New Roman" panose="02020603050405020304" pitchFamily="18" charset="0"/>
                <a:cs typeface="Times New Roman" panose="02020603050405020304" pitchFamily="18" charset="0"/>
              </a:rPr>
              <a:t>ПРИЗу</a:t>
            </a:r>
            <a:r>
              <a:rPr lang="ru-RU" i="1" dirty="0">
                <a:latin typeface="Times New Roman" panose="02020603050405020304" pitchFamily="18" charset="0"/>
                <a:cs typeface="Times New Roman" panose="02020603050405020304" pitchFamily="18" charset="0"/>
              </a:rPr>
              <a:t> – скорее всего, они смогут выдвинуть и другие гипотезы.</a:t>
            </a:r>
          </a:p>
          <a:p>
            <a:r>
              <a:rPr lang="ru-RU" sz="2400" dirty="0">
                <a:latin typeface="Times New Roman" panose="02020603050405020304" pitchFamily="18" charset="0"/>
                <a:cs typeface="Times New Roman" panose="02020603050405020304" pitchFamily="18" charset="0"/>
              </a:rPr>
              <a:t> </a:t>
            </a:r>
          </a:p>
          <a:p>
            <a:pPr algn="just">
              <a:spcAft>
                <a:spcPts val="0"/>
              </a:spcAft>
            </a:pPr>
            <a:endParaRPr lang="ru-RU" dirty="0">
              <a:latin typeface="Times New Roman" panose="02020603050405020304" pitchFamily="18" charset="0"/>
              <a:ea typeface="Times New Roman" panose="02020603050405020304" pitchFamily="18" charset="0"/>
            </a:endParaRPr>
          </a:p>
        </p:txBody>
      </p:sp>
      <p:pic>
        <p:nvPicPr>
          <p:cNvPr id="3" name="Picture 1">
            <a:extLst>
              <a:ext uri="{FF2B5EF4-FFF2-40B4-BE49-F238E27FC236}">
                <a16:creationId xmlns:a16="http://schemas.microsoft.com/office/drawing/2014/main" xmlns="" id="{415C9014-00B7-46E5-B1A3-87259991C4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861"/>
          <a:stretch/>
        </p:blipFill>
        <p:spPr bwMode="auto">
          <a:xfrm>
            <a:off x="152400" y="3395546"/>
            <a:ext cx="8839200" cy="183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9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ADD64FFF-8660-48F7-9AB0-FDD6ED34FAB6}"/>
              </a:ext>
            </a:extLst>
          </p:cNvPr>
          <p:cNvSpPr/>
          <p:nvPr/>
        </p:nvSpPr>
        <p:spPr>
          <a:xfrm rot="5400000">
            <a:off x="4156644" y="-4156640"/>
            <a:ext cx="825191"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xmlns="" id="{27EF75D9-ED12-429E-8C10-213A13EBFF66}"/>
              </a:ext>
            </a:extLst>
          </p:cNvPr>
          <p:cNvSpPr/>
          <p:nvPr/>
        </p:nvSpPr>
        <p:spPr>
          <a:xfrm>
            <a:off x="196501" y="266343"/>
            <a:ext cx="8783376" cy="3785652"/>
          </a:xfrm>
          <a:prstGeom prst="rect">
            <a:avLst/>
          </a:prstGeom>
        </p:spPr>
        <p:txBody>
          <a:bodyPr wrap="square">
            <a:spAutoFit/>
          </a:bodyPr>
          <a:lstStyle/>
          <a:p>
            <a:pPr algn="ctr">
              <a:spcAft>
                <a:spcPts val="0"/>
              </a:spcAft>
            </a:pPr>
            <a:r>
              <a:rPr lang="ru-RU" sz="2400" b="1" dirty="0">
                <a:solidFill>
                  <a:schemeClr val="bg1"/>
                </a:solidFill>
                <a:latin typeface="Times New Roman" panose="02020603050405020304" pitchFamily="18" charset="0"/>
                <a:ea typeface="Times New Roman" panose="02020603050405020304" pitchFamily="18" charset="0"/>
              </a:rPr>
              <a:t>2. АНАЛИЗ УСЛОВИЯ</a:t>
            </a:r>
          </a:p>
          <a:p>
            <a:pPr algn="just">
              <a:spcAft>
                <a:spcPts val="0"/>
              </a:spcAft>
            </a:pPr>
            <a:r>
              <a:rPr lang="ru-RU" dirty="0">
                <a:latin typeface="Times New Roman" panose="02020603050405020304" pitchFamily="18" charset="0"/>
                <a:ea typeface="Times New Roman" panose="02020603050405020304" pitchFamily="18" charset="0"/>
              </a:rPr>
              <a:t> </a:t>
            </a:r>
          </a:p>
          <a:p>
            <a:pPr algn="just">
              <a:spcAft>
                <a:spcPts val="0"/>
              </a:spcAft>
            </a:pPr>
            <a:r>
              <a:rPr lang="ru-RU" dirty="0" smtClean="0">
                <a:ea typeface="Times New Roman" panose="02020603050405020304" pitchFamily="18" charset="0"/>
              </a:rPr>
              <a:t>предлагается </a:t>
            </a:r>
            <a:r>
              <a:rPr lang="ru-RU" dirty="0">
                <a:ea typeface="Times New Roman" panose="02020603050405020304" pitchFamily="18" charset="0"/>
              </a:rPr>
              <a:t>проанализировать условие задачи и ответить на следующие вопросы:</a:t>
            </a:r>
          </a:p>
          <a:p>
            <a:pPr marL="285750" indent="-285750" algn="just">
              <a:spcAft>
                <a:spcPts val="0"/>
              </a:spcAft>
              <a:buFont typeface="Wingdings" panose="05000000000000000000" pitchFamily="2" charset="2"/>
              <a:buChar char="Ø"/>
            </a:pPr>
            <a:r>
              <a:rPr lang="ru-RU" dirty="0">
                <a:ea typeface="Times New Roman" panose="02020603050405020304" pitchFamily="18" charset="0"/>
              </a:rPr>
              <a:t>Какой объект в данной задаче основной? Из каких частей или элементов он состоит?</a:t>
            </a:r>
          </a:p>
          <a:p>
            <a:pPr marL="285750" indent="-285750" algn="just">
              <a:spcAft>
                <a:spcPts val="0"/>
              </a:spcAft>
              <a:buFont typeface="Wingdings" panose="05000000000000000000" pitchFamily="2" charset="2"/>
              <a:buChar char="Ø"/>
            </a:pPr>
            <a:r>
              <a:rPr lang="ru-RU" dirty="0">
                <a:ea typeface="Times New Roman" panose="02020603050405020304" pitchFamily="18" charset="0"/>
              </a:rPr>
              <a:t>Какие объекты находятся вокруг основного объекта? С какими объектами и как он взаимодействует?</a:t>
            </a:r>
          </a:p>
          <a:p>
            <a:pPr marL="285750" indent="-285750" algn="just">
              <a:spcAft>
                <a:spcPts val="0"/>
              </a:spcAft>
              <a:buFont typeface="Wingdings" panose="05000000000000000000" pitchFamily="2" charset="2"/>
              <a:buChar char="Ø"/>
            </a:pPr>
            <a:r>
              <a:rPr lang="ru-RU" dirty="0">
                <a:ea typeface="Times New Roman" panose="02020603050405020304" pitchFamily="18" charset="0"/>
              </a:rPr>
              <a:t>Какие процессы протекают в самом объекте, с его участием, а также вокруг него</a:t>
            </a:r>
            <a:r>
              <a:rPr lang="ru-RU" dirty="0" smtClean="0">
                <a:ea typeface="Times New Roman" panose="02020603050405020304" pitchFamily="18" charset="0"/>
              </a:rPr>
              <a:t>?</a:t>
            </a:r>
          </a:p>
          <a:p>
            <a:pPr marL="285750" indent="-285750" algn="just">
              <a:spcAft>
                <a:spcPts val="0"/>
              </a:spcAft>
              <a:buFont typeface="Wingdings" panose="05000000000000000000" pitchFamily="2" charset="2"/>
              <a:buChar char="Ø"/>
            </a:pPr>
            <a:endParaRPr lang="ru-RU" sz="1200" dirty="0">
              <a:ea typeface="Times New Roman" panose="02020603050405020304" pitchFamily="18" charset="0"/>
            </a:endParaRPr>
          </a:p>
          <a:p>
            <a:pPr algn="just">
              <a:spcAft>
                <a:spcPts val="0"/>
              </a:spcAft>
            </a:pPr>
            <a:r>
              <a:rPr lang="ru-RU" i="1" dirty="0">
                <a:latin typeface="+mj-lt"/>
                <a:ea typeface="Times New Roman" panose="02020603050405020304" pitchFamily="18" charset="0"/>
              </a:rPr>
              <a:t>Если на этом шаге возникли какие-то гипотезы, их нужно записать.</a:t>
            </a:r>
          </a:p>
          <a:p>
            <a:pPr algn="ctr">
              <a:spcAft>
                <a:spcPts val="0"/>
              </a:spcAft>
            </a:pPr>
            <a:r>
              <a:rPr lang="ru-RU" sz="2200" b="1" i="1" dirty="0">
                <a:solidFill>
                  <a:srgbClr val="009900"/>
                </a:solidFill>
                <a:latin typeface="Times New Roman" panose="02020603050405020304" pitchFamily="18" charset="0"/>
                <a:ea typeface="Times New Roman" panose="02020603050405020304" pitchFamily="18" charset="0"/>
              </a:rPr>
              <a:t>главная цель шага – как можно лучше осмыслить условие задачи</a:t>
            </a:r>
            <a:r>
              <a:rPr lang="ru-RU" sz="2200" i="1" dirty="0">
                <a:solidFill>
                  <a:srgbClr val="009900"/>
                </a:solidFill>
                <a:latin typeface="Times New Roman" panose="02020603050405020304" pitchFamily="18" charset="0"/>
                <a:ea typeface="Times New Roman" panose="02020603050405020304" pitchFamily="18" charset="0"/>
              </a:rPr>
              <a:t>.</a:t>
            </a:r>
          </a:p>
        </p:txBody>
      </p:sp>
      <p:grpSp>
        <p:nvGrpSpPr>
          <p:cNvPr id="2" name="Группа 1">
            <a:extLst>
              <a:ext uri="{FF2B5EF4-FFF2-40B4-BE49-F238E27FC236}">
                <a16:creationId xmlns:a16="http://schemas.microsoft.com/office/drawing/2014/main" xmlns="" id="{39EEAA1E-BE2E-41DE-851C-394AC7579B41}"/>
              </a:ext>
            </a:extLst>
          </p:cNvPr>
          <p:cNvGrpSpPr/>
          <p:nvPr/>
        </p:nvGrpSpPr>
        <p:grpSpPr>
          <a:xfrm>
            <a:off x="196501" y="4216548"/>
            <a:ext cx="8783376" cy="2375109"/>
            <a:chOff x="196501" y="4216548"/>
            <a:chExt cx="8783376" cy="2375109"/>
          </a:xfrm>
        </p:grpSpPr>
        <p:pic>
          <p:nvPicPr>
            <p:cNvPr id="3" name="Picture 1">
              <a:extLst>
                <a:ext uri="{FF2B5EF4-FFF2-40B4-BE49-F238E27FC236}">
                  <a16:creationId xmlns:a16="http://schemas.microsoft.com/office/drawing/2014/main" xmlns="" id="{F39D51CB-B9CF-4DA2-9B2C-0564BCCCC8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382"/>
            <a:stretch/>
          </p:blipFill>
          <p:spPr bwMode="auto">
            <a:xfrm>
              <a:off x="196501" y="4216548"/>
              <a:ext cx="8783375" cy="3477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xmlns="" id="{D6500B77-6B56-4C9B-95AE-E263B7BD1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92" b="64223"/>
            <a:stretch/>
          </p:blipFill>
          <p:spPr bwMode="auto">
            <a:xfrm>
              <a:off x="196501" y="4488398"/>
              <a:ext cx="8783376" cy="21032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478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xmlns="" id="{ADD64FFF-8660-48F7-9AB0-FDD6ED34FAB6}"/>
              </a:ext>
            </a:extLst>
          </p:cNvPr>
          <p:cNvSpPr/>
          <p:nvPr/>
        </p:nvSpPr>
        <p:spPr>
          <a:xfrm rot="5400000">
            <a:off x="4223551" y="-4223547"/>
            <a:ext cx="691377"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xmlns="" id="{F02D5AB5-2332-4CC2-9665-E408192F2AAB}"/>
              </a:ext>
            </a:extLst>
          </p:cNvPr>
          <p:cNvSpPr/>
          <p:nvPr/>
        </p:nvSpPr>
        <p:spPr>
          <a:xfrm>
            <a:off x="272458" y="179851"/>
            <a:ext cx="8593561" cy="461665"/>
          </a:xfrm>
          <a:prstGeom prst="rect">
            <a:avLst/>
          </a:prstGeom>
        </p:spPr>
        <p:txBody>
          <a:bodyPr wrap="square">
            <a:spAutoFit/>
          </a:bodyPr>
          <a:lstStyle/>
          <a:p>
            <a:pPr algn="ctr">
              <a:spcAft>
                <a:spcPts val="0"/>
              </a:spcAft>
            </a:pPr>
            <a:r>
              <a:rPr lang="ru-RU" sz="2400" b="1" dirty="0" smtClean="0">
                <a:solidFill>
                  <a:schemeClr val="bg1"/>
                </a:solidFill>
                <a:latin typeface="Times New Roman" panose="02020603050405020304" pitchFamily="18" charset="0"/>
                <a:ea typeface="Times New Roman" panose="02020603050405020304" pitchFamily="18" charset="0"/>
              </a:rPr>
              <a:t>3. ВЫДВИЖЕНИЕ ГИПОТЕЗ</a:t>
            </a:r>
            <a:endParaRPr lang="ru-RU" sz="2000" dirty="0">
              <a:latin typeface="Times New Roman" panose="02020603050405020304" pitchFamily="18" charset="0"/>
              <a:ea typeface="Times New Roman" panose="02020603050405020304" pitchFamily="18" charset="0"/>
            </a:endParaRPr>
          </a:p>
        </p:txBody>
      </p:sp>
      <p:sp>
        <p:nvSpPr>
          <p:cNvPr id="2" name="Прямоугольник 1">
            <a:extLst>
              <a:ext uri="{FF2B5EF4-FFF2-40B4-BE49-F238E27FC236}">
                <a16:creationId xmlns:a16="http://schemas.microsoft.com/office/drawing/2014/main" xmlns="" id="{D71E5A74-F952-4B25-BEA8-383A1C7F1456}"/>
              </a:ext>
            </a:extLst>
          </p:cNvPr>
          <p:cNvSpPr/>
          <p:nvPr/>
        </p:nvSpPr>
        <p:spPr>
          <a:xfrm>
            <a:off x="1013774" y="1273571"/>
            <a:ext cx="8130226" cy="3416320"/>
          </a:xfrm>
          <a:prstGeom prst="rect">
            <a:avLst/>
          </a:prstGeom>
        </p:spPr>
        <p:txBody>
          <a:bodyPr wrap="square" numCol="3">
            <a:spAutoFit/>
          </a:bodyPr>
          <a:lstStyle/>
          <a:p>
            <a:pPr algn="just">
              <a:spcAft>
                <a:spcPts val="0"/>
              </a:spcAft>
            </a:pPr>
            <a:r>
              <a:rPr lang="ru-RU" b="1" dirty="0">
                <a:latin typeface="Times New Roman" panose="02020603050405020304" pitchFamily="18" charset="0"/>
                <a:ea typeface="Times New Roman" panose="02020603050405020304" pitchFamily="18" charset="0"/>
              </a:rPr>
              <a:t>Список явлений:</a:t>
            </a:r>
          </a:p>
          <a:p>
            <a:pPr algn="just">
              <a:spcAft>
                <a:spcPts val="0"/>
              </a:spcAft>
            </a:pPr>
            <a:r>
              <a:rPr lang="ru-RU" dirty="0">
                <a:latin typeface="Times New Roman" panose="02020603050405020304" pitchFamily="18" charset="0"/>
                <a:ea typeface="Times New Roman" panose="02020603050405020304" pitchFamily="18" charset="0"/>
              </a:rPr>
              <a:t> • </a:t>
            </a:r>
            <a:r>
              <a:rPr lang="ru-RU" dirty="0">
                <a:latin typeface="Akrobat" panose="00000600000000000000" pitchFamily="50" charset="-52"/>
                <a:ea typeface="Times New Roman" panose="02020603050405020304" pitchFamily="18" charset="0"/>
              </a:rPr>
              <a:t>механические;</a:t>
            </a:r>
          </a:p>
          <a:p>
            <a:pPr algn="just">
              <a:spcAft>
                <a:spcPts val="0"/>
              </a:spcAft>
            </a:pPr>
            <a:r>
              <a:rPr lang="ru-RU" dirty="0">
                <a:latin typeface="Akrobat" panose="00000600000000000000" pitchFamily="50" charset="-52"/>
                <a:ea typeface="Times New Roman" panose="02020603050405020304" pitchFamily="18" charset="0"/>
              </a:rPr>
              <a:t>• акустические;</a:t>
            </a:r>
          </a:p>
          <a:p>
            <a:pPr algn="just">
              <a:spcAft>
                <a:spcPts val="0"/>
              </a:spcAft>
            </a:pPr>
            <a:r>
              <a:rPr lang="ru-RU" dirty="0">
                <a:latin typeface="Akrobat" panose="00000600000000000000" pitchFamily="50" charset="-52"/>
                <a:ea typeface="Times New Roman" panose="02020603050405020304" pitchFamily="18" charset="0"/>
              </a:rPr>
              <a:t>• тепловые;</a:t>
            </a: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r>
              <a:rPr lang="ru-RU" dirty="0">
                <a:latin typeface="Akrobat" panose="00000600000000000000" pitchFamily="50" charset="-52"/>
                <a:ea typeface="Times New Roman" panose="02020603050405020304" pitchFamily="18" charset="0"/>
              </a:rPr>
              <a:t>• электрические;</a:t>
            </a:r>
          </a:p>
          <a:p>
            <a:pPr algn="just">
              <a:spcAft>
                <a:spcPts val="0"/>
              </a:spcAft>
            </a:pPr>
            <a:r>
              <a:rPr lang="ru-RU" dirty="0">
                <a:latin typeface="Akrobat" panose="00000600000000000000" pitchFamily="50" charset="-52"/>
                <a:ea typeface="Times New Roman" panose="02020603050405020304" pitchFamily="18" charset="0"/>
              </a:rPr>
              <a:t>• магнитные;</a:t>
            </a:r>
          </a:p>
          <a:p>
            <a:pPr algn="just">
              <a:spcAft>
                <a:spcPts val="0"/>
              </a:spcAft>
            </a:pPr>
            <a:r>
              <a:rPr lang="ru-RU" dirty="0">
                <a:latin typeface="Akrobat" panose="00000600000000000000" pitchFamily="50" charset="-52"/>
                <a:ea typeface="Times New Roman" panose="02020603050405020304" pitchFamily="18" charset="0"/>
              </a:rPr>
              <a:t>•электромагнитные (оптические);</a:t>
            </a: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endParaRPr lang="ru-RU" dirty="0">
              <a:latin typeface="Akrobat" panose="00000600000000000000" pitchFamily="50" charset="-52"/>
              <a:ea typeface="Times New Roman" panose="02020603050405020304" pitchFamily="18" charset="0"/>
            </a:endParaRPr>
          </a:p>
          <a:p>
            <a:pPr algn="just">
              <a:spcAft>
                <a:spcPts val="0"/>
              </a:spcAft>
            </a:pPr>
            <a:r>
              <a:rPr lang="ru-RU" dirty="0">
                <a:latin typeface="Akrobat" panose="00000600000000000000" pitchFamily="50" charset="-52"/>
                <a:ea typeface="Times New Roman" panose="02020603050405020304" pitchFamily="18" charset="0"/>
              </a:rPr>
              <a:t>• ядерные;</a:t>
            </a:r>
          </a:p>
          <a:p>
            <a:pPr algn="just">
              <a:spcAft>
                <a:spcPts val="0"/>
              </a:spcAft>
            </a:pPr>
            <a:r>
              <a:rPr lang="ru-RU" dirty="0">
                <a:latin typeface="Akrobat" panose="00000600000000000000" pitchFamily="50" charset="-52"/>
                <a:ea typeface="Times New Roman" panose="02020603050405020304" pitchFamily="18" charset="0"/>
              </a:rPr>
              <a:t>• химические;</a:t>
            </a:r>
          </a:p>
          <a:p>
            <a:pPr algn="just">
              <a:spcAft>
                <a:spcPts val="0"/>
              </a:spcAft>
            </a:pPr>
            <a:r>
              <a:rPr lang="ru-RU" dirty="0">
                <a:latin typeface="Akrobat" panose="00000600000000000000" pitchFamily="50" charset="-52"/>
                <a:ea typeface="Times New Roman" panose="02020603050405020304" pitchFamily="18" charset="0"/>
              </a:rPr>
              <a:t>• биологические;</a:t>
            </a:r>
          </a:p>
          <a:p>
            <a:pPr algn="just">
              <a:spcAft>
                <a:spcPts val="0"/>
              </a:spcAft>
            </a:pPr>
            <a:r>
              <a:rPr lang="ru-RU" dirty="0">
                <a:latin typeface="Akrobat" panose="00000600000000000000" pitchFamily="50" charset="-52"/>
                <a:ea typeface="Times New Roman" panose="02020603050405020304" pitchFamily="18" charset="0"/>
              </a:rPr>
              <a:t>• социальные.</a:t>
            </a:r>
          </a:p>
        </p:txBody>
      </p:sp>
      <p:sp>
        <p:nvSpPr>
          <p:cNvPr id="3" name="Прямоугольник 2">
            <a:extLst>
              <a:ext uri="{FF2B5EF4-FFF2-40B4-BE49-F238E27FC236}">
                <a16:creationId xmlns:a16="http://schemas.microsoft.com/office/drawing/2014/main" xmlns="" id="{520494CC-0011-4EC6-82BC-D499B32BDEBF}"/>
              </a:ext>
            </a:extLst>
          </p:cNvPr>
          <p:cNvSpPr/>
          <p:nvPr/>
        </p:nvSpPr>
        <p:spPr>
          <a:xfrm>
            <a:off x="189571" y="2572880"/>
            <a:ext cx="8844101" cy="923330"/>
          </a:xfrm>
          <a:prstGeom prst="rect">
            <a:avLst/>
          </a:prstGeom>
        </p:spPr>
        <p:txBody>
          <a:bodyPr wrap="square">
            <a:spAutoFit/>
          </a:bodyPr>
          <a:lstStyle/>
          <a:p>
            <a:pPr algn="just">
              <a:spcAft>
                <a:spcPts val="0"/>
              </a:spcAft>
            </a:pPr>
            <a:r>
              <a:rPr lang="ru-RU" i="1" dirty="0">
                <a:solidFill>
                  <a:srgbClr val="009900"/>
                </a:solidFill>
                <a:latin typeface="Times New Roman" panose="02020603050405020304" pitchFamily="18" charset="0"/>
                <a:ea typeface="Times New Roman" panose="02020603050405020304" pitchFamily="18" charset="0"/>
              </a:rPr>
              <a:t>Данный шаг – главный для выдвижения гипотез. Педагог объясняет, что на этом шаге </a:t>
            </a:r>
            <a:r>
              <a:rPr lang="ru-RU" b="1" i="1" dirty="0">
                <a:solidFill>
                  <a:srgbClr val="009900"/>
                </a:solidFill>
                <a:latin typeface="Times New Roman" panose="02020603050405020304" pitchFamily="18" charset="0"/>
                <a:ea typeface="Times New Roman" panose="02020603050405020304" pitchFamily="18" charset="0"/>
              </a:rPr>
              <a:t>не нужно быть слишком критичными</a:t>
            </a:r>
            <a:r>
              <a:rPr lang="ru-RU" i="1" dirty="0">
                <a:solidFill>
                  <a:srgbClr val="009900"/>
                </a:solidFill>
                <a:latin typeface="Times New Roman" panose="02020603050405020304" pitchFamily="18" charset="0"/>
                <a:ea typeface="Times New Roman" panose="02020603050405020304" pitchFamily="18" charset="0"/>
              </a:rPr>
              <a:t>, так как следует постараться наработать максимум гипотез. </a:t>
            </a:r>
          </a:p>
        </p:txBody>
      </p:sp>
      <p:grpSp>
        <p:nvGrpSpPr>
          <p:cNvPr id="8" name="Группа 7">
            <a:extLst>
              <a:ext uri="{FF2B5EF4-FFF2-40B4-BE49-F238E27FC236}">
                <a16:creationId xmlns:a16="http://schemas.microsoft.com/office/drawing/2014/main" xmlns="" id="{0641C083-244C-49AB-80F6-E348E70AF544}"/>
              </a:ext>
            </a:extLst>
          </p:cNvPr>
          <p:cNvGrpSpPr/>
          <p:nvPr/>
        </p:nvGrpSpPr>
        <p:grpSpPr>
          <a:xfrm>
            <a:off x="272458" y="3616736"/>
            <a:ext cx="8704658" cy="3185883"/>
            <a:chOff x="219669" y="3414209"/>
            <a:chExt cx="8704658" cy="3185883"/>
          </a:xfrm>
        </p:grpSpPr>
        <p:pic>
          <p:nvPicPr>
            <p:cNvPr id="5" name="Picture 1">
              <a:extLst>
                <a:ext uri="{FF2B5EF4-FFF2-40B4-BE49-F238E27FC236}">
                  <a16:creationId xmlns:a16="http://schemas.microsoft.com/office/drawing/2014/main" xmlns="" id="{4B0C2871-5392-40D1-AEC6-CD9679CD6E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382"/>
            <a:stretch/>
          </p:blipFill>
          <p:spPr bwMode="auto">
            <a:xfrm>
              <a:off x="219670" y="3414209"/>
              <a:ext cx="8704657" cy="347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xmlns="" id="{AFCDBF66-F0E3-4C8E-8A32-C9AC0734FD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623" b="30206"/>
            <a:stretch/>
          </p:blipFill>
          <p:spPr bwMode="auto">
            <a:xfrm>
              <a:off x="219669" y="3761960"/>
              <a:ext cx="8704658" cy="283813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Прямоугольник 5"/>
          <p:cNvSpPr/>
          <p:nvPr/>
        </p:nvSpPr>
        <p:spPr>
          <a:xfrm>
            <a:off x="189570" y="696879"/>
            <a:ext cx="8844101" cy="584775"/>
          </a:xfrm>
          <a:prstGeom prst="rect">
            <a:avLst/>
          </a:prstGeom>
        </p:spPr>
        <p:txBody>
          <a:bodyPr wrap="square">
            <a:spAutoFit/>
          </a:bodyPr>
          <a:lstStyle/>
          <a:p>
            <a:pPr algn="just">
              <a:spcAft>
                <a:spcPts val="0"/>
              </a:spcAft>
            </a:pPr>
            <a:r>
              <a:rPr lang="ru-RU" sz="1600" dirty="0">
                <a:latin typeface="Akrobat" panose="00000600000000000000" pitchFamily="50" charset="-52"/>
                <a:ea typeface="Times New Roman" panose="02020603050405020304" pitchFamily="18" charset="0"/>
              </a:rPr>
              <a:t>Рекомендуется подумать, как перечисленные ниже явления могли бы способствовать получению необходимого в условии задачи результата?</a:t>
            </a:r>
          </a:p>
        </p:txBody>
      </p:sp>
    </p:spTree>
    <p:extLst>
      <p:ext uri="{BB962C8B-B14F-4D97-AF65-F5344CB8AC3E}">
        <p14:creationId xmlns:p14="http://schemas.microsoft.com/office/powerpoint/2010/main" val="38286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xmlns="" id="{ADD64FFF-8660-48F7-9AB0-FDD6ED34FAB6}"/>
              </a:ext>
            </a:extLst>
          </p:cNvPr>
          <p:cNvSpPr/>
          <p:nvPr/>
        </p:nvSpPr>
        <p:spPr>
          <a:xfrm rot="5400000">
            <a:off x="4106464" y="-4106459"/>
            <a:ext cx="925552"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xmlns="" id="{EA96EB74-AB12-46C3-8801-00A7C5386378}"/>
              </a:ext>
            </a:extLst>
          </p:cNvPr>
          <p:cNvSpPr/>
          <p:nvPr/>
        </p:nvSpPr>
        <p:spPr>
          <a:xfrm>
            <a:off x="100361" y="355632"/>
            <a:ext cx="8636842" cy="1384995"/>
          </a:xfrm>
          <a:prstGeom prst="rect">
            <a:avLst/>
          </a:prstGeom>
        </p:spPr>
        <p:txBody>
          <a:bodyPr wrap="square">
            <a:spAutoFit/>
          </a:bodyPr>
          <a:lstStyle/>
          <a:p>
            <a:pPr algn="ctr">
              <a:spcAft>
                <a:spcPts val="0"/>
              </a:spcAft>
            </a:pPr>
            <a:r>
              <a:rPr lang="ru-RU" sz="2400" b="1" dirty="0">
                <a:solidFill>
                  <a:schemeClr val="bg1"/>
                </a:solidFill>
                <a:latin typeface="Times New Roman" panose="02020603050405020304" pitchFamily="18" charset="0"/>
                <a:ea typeface="Times New Roman" panose="02020603050405020304" pitchFamily="18" charset="0"/>
              </a:rPr>
              <a:t>4. ОТБОР ГИПОТЕЗ</a:t>
            </a:r>
            <a:r>
              <a:rPr lang="ru-RU" sz="2400" dirty="0">
                <a:solidFill>
                  <a:schemeClr val="bg1"/>
                </a:solidFill>
                <a:latin typeface="Times New Roman" panose="02020603050405020304" pitchFamily="18" charset="0"/>
                <a:ea typeface="Times New Roman" panose="02020603050405020304" pitchFamily="18" charset="0"/>
              </a:rPr>
              <a:t> </a:t>
            </a:r>
          </a:p>
          <a:p>
            <a:pPr algn="ctr">
              <a:spcAft>
                <a:spcPts val="0"/>
              </a:spcAft>
            </a:pPr>
            <a:endParaRPr lang="ru-RU" sz="2400" dirty="0">
              <a:latin typeface="Times New Roman" panose="02020603050405020304" pitchFamily="18" charset="0"/>
              <a:ea typeface="Times New Roman" panose="02020603050405020304" pitchFamily="18" charset="0"/>
            </a:endParaRPr>
          </a:p>
          <a:p>
            <a:pPr algn="just">
              <a:spcAft>
                <a:spcPts val="0"/>
              </a:spcAft>
            </a:pPr>
            <a:r>
              <a:rPr lang="ru-RU" dirty="0">
                <a:latin typeface="Akrobat" panose="00000600000000000000" pitchFamily="50" charset="-52"/>
                <a:ea typeface="Times New Roman" panose="02020603050405020304" pitchFamily="18" charset="0"/>
              </a:rPr>
              <a:t>На этом шаге </a:t>
            </a:r>
            <a:r>
              <a:rPr lang="ru-RU" dirty="0" smtClean="0">
                <a:latin typeface="Akrobat" panose="00000600000000000000" pitchFamily="50" charset="-52"/>
                <a:ea typeface="Times New Roman" panose="02020603050405020304" pitchFamily="18" charset="0"/>
              </a:rPr>
              <a:t>обучающиеся отбирают </a:t>
            </a:r>
            <a:r>
              <a:rPr lang="ru-RU" dirty="0">
                <a:latin typeface="Akrobat" panose="00000600000000000000" pitchFamily="50" charset="-52"/>
                <a:ea typeface="Times New Roman" panose="02020603050405020304" pitchFamily="18" charset="0"/>
              </a:rPr>
              <a:t>из выдвинутых гипотез наиболее правдоподобные и расставляют их в порядке убывания правдоподобности.</a:t>
            </a:r>
          </a:p>
        </p:txBody>
      </p:sp>
      <p:grpSp>
        <p:nvGrpSpPr>
          <p:cNvPr id="2" name="Группа 1">
            <a:extLst>
              <a:ext uri="{FF2B5EF4-FFF2-40B4-BE49-F238E27FC236}">
                <a16:creationId xmlns:a16="http://schemas.microsoft.com/office/drawing/2014/main" xmlns="" id="{FC870610-615B-4899-8EB6-43311B2A0A73}"/>
              </a:ext>
            </a:extLst>
          </p:cNvPr>
          <p:cNvGrpSpPr/>
          <p:nvPr/>
        </p:nvGrpSpPr>
        <p:grpSpPr>
          <a:xfrm>
            <a:off x="207331" y="2025872"/>
            <a:ext cx="8737377" cy="2926828"/>
            <a:chOff x="207331" y="2025872"/>
            <a:chExt cx="8559209" cy="2926828"/>
          </a:xfrm>
        </p:grpSpPr>
        <p:pic>
          <p:nvPicPr>
            <p:cNvPr id="7" name="Picture 1">
              <a:extLst>
                <a:ext uri="{FF2B5EF4-FFF2-40B4-BE49-F238E27FC236}">
                  <a16:creationId xmlns:a16="http://schemas.microsoft.com/office/drawing/2014/main" xmlns="" id="{AD3DDAAB-737E-4EC7-9804-502E514931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6382"/>
            <a:stretch/>
          </p:blipFill>
          <p:spPr bwMode="auto">
            <a:xfrm>
              <a:off x="207331" y="2025872"/>
              <a:ext cx="8559209" cy="347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xmlns="" id="{B1A8A797-7517-447F-9013-CB77C9E175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060" b="10977"/>
            <a:stretch/>
          </p:blipFill>
          <p:spPr bwMode="auto">
            <a:xfrm>
              <a:off x="207331" y="2373623"/>
              <a:ext cx="8559209" cy="257907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a:extLst>
              <a:ext uri="{FF2B5EF4-FFF2-40B4-BE49-F238E27FC236}">
                <a16:creationId xmlns:a16="http://schemas.microsoft.com/office/drawing/2014/main" xmlns="" id="{7E5A4DF6-10D2-4E39-898B-98F179A09009}"/>
              </a:ext>
            </a:extLst>
          </p:cNvPr>
          <p:cNvSpPr/>
          <p:nvPr/>
        </p:nvSpPr>
        <p:spPr>
          <a:xfrm>
            <a:off x="100361" y="5489735"/>
            <a:ext cx="8797219" cy="923330"/>
          </a:xfrm>
          <a:prstGeom prst="rect">
            <a:avLst/>
          </a:prstGeom>
        </p:spPr>
        <p:txBody>
          <a:bodyPr wrap="square">
            <a:spAutoFit/>
          </a:bodyPr>
          <a:lstStyle/>
          <a:p>
            <a:pPr algn="ctr">
              <a:spcAft>
                <a:spcPts val="0"/>
              </a:spcAft>
            </a:pPr>
            <a:r>
              <a:rPr lang="ru-RU" i="1" dirty="0">
                <a:latin typeface="Times New Roman" panose="02020603050405020304" pitchFamily="18" charset="0"/>
                <a:ea typeface="Times New Roman" panose="02020603050405020304" pitchFamily="18" charset="0"/>
              </a:rPr>
              <a:t>Если не удалось сформулировать правдоподобные гипотезы, то можно рекомендовать глубже изучить условие задачи, а также поискать </a:t>
            </a:r>
            <a:r>
              <a:rPr lang="ru-RU" i="1" dirty="0" smtClean="0">
                <a:latin typeface="Times New Roman" panose="02020603050405020304" pitchFamily="18" charset="0"/>
                <a:ea typeface="Times New Roman" panose="02020603050405020304" pitchFamily="18" charset="0"/>
              </a:rPr>
              <a:t>дополнительные</a:t>
            </a:r>
          </a:p>
          <a:p>
            <a:pPr algn="ctr">
              <a:spcAft>
                <a:spcPts val="0"/>
              </a:spcAft>
            </a:pPr>
            <a:r>
              <a:rPr lang="ru-RU" i="1" dirty="0" smtClean="0">
                <a:latin typeface="Times New Roman" panose="02020603050405020304" pitchFamily="18" charset="0"/>
                <a:ea typeface="Times New Roman" panose="02020603050405020304" pitchFamily="18" charset="0"/>
              </a:rPr>
              <a:t> </a:t>
            </a:r>
            <a:r>
              <a:rPr lang="ru-RU" i="1" dirty="0">
                <a:latin typeface="Times New Roman" panose="02020603050405020304" pitchFamily="18" charset="0"/>
                <a:ea typeface="Times New Roman" panose="02020603050405020304" pitchFamily="18" charset="0"/>
              </a:rPr>
              <a:t>справочные материалы. </a:t>
            </a:r>
          </a:p>
        </p:txBody>
      </p:sp>
    </p:spTree>
    <p:extLst>
      <p:ext uri="{BB962C8B-B14F-4D97-AF65-F5344CB8AC3E}">
        <p14:creationId xmlns:p14="http://schemas.microsoft.com/office/powerpoint/2010/main" val="199147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ADD64FFF-8660-48F7-9AB0-FDD6ED34FAB6}"/>
              </a:ext>
            </a:extLst>
          </p:cNvPr>
          <p:cNvSpPr/>
          <p:nvPr/>
        </p:nvSpPr>
        <p:spPr>
          <a:xfrm rot="5400000">
            <a:off x="4084161" y="-4206820"/>
            <a:ext cx="970157"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xmlns="" id="{74B8AB91-7117-4E30-B241-879E1ABE6639}"/>
              </a:ext>
            </a:extLst>
          </p:cNvPr>
          <p:cNvSpPr/>
          <p:nvPr/>
        </p:nvSpPr>
        <p:spPr>
          <a:xfrm>
            <a:off x="324292" y="247018"/>
            <a:ext cx="8495415" cy="1754326"/>
          </a:xfrm>
          <a:prstGeom prst="rect">
            <a:avLst/>
          </a:prstGeom>
        </p:spPr>
        <p:txBody>
          <a:bodyPr wrap="square">
            <a:spAutoFit/>
          </a:bodyPr>
          <a:lstStyle/>
          <a:p>
            <a:pPr algn="ctr">
              <a:spcAft>
                <a:spcPts val="0"/>
              </a:spcAft>
            </a:pPr>
            <a:r>
              <a:rPr lang="ru-RU" sz="2400" b="1" dirty="0">
                <a:solidFill>
                  <a:schemeClr val="bg1"/>
                </a:solidFill>
                <a:latin typeface="Times New Roman" panose="02020603050405020304" pitchFamily="18" charset="0"/>
                <a:ea typeface="Times New Roman" panose="02020603050405020304" pitchFamily="18" charset="0"/>
              </a:rPr>
              <a:t>5. ПРОВЕРКА ГИПОТЕЗ</a:t>
            </a:r>
            <a:r>
              <a:rPr lang="ru-RU" sz="2400" dirty="0">
                <a:solidFill>
                  <a:schemeClr val="bg1"/>
                </a:solidFill>
                <a:latin typeface="Times New Roman" panose="02020603050405020304" pitchFamily="18" charset="0"/>
                <a:ea typeface="Times New Roman" panose="02020603050405020304" pitchFamily="18" charset="0"/>
              </a:rPr>
              <a:t> </a:t>
            </a:r>
          </a:p>
          <a:p>
            <a:pPr algn="ctr">
              <a:spcAft>
                <a:spcPts val="0"/>
              </a:spcAft>
            </a:pPr>
            <a:endParaRPr lang="ru-RU" sz="2400" dirty="0">
              <a:latin typeface="Times New Roman" panose="02020603050405020304" pitchFamily="18" charset="0"/>
              <a:ea typeface="Times New Roman" panose="02020603050405020304" pitchFamily="18" charset="0"/>
            </a:endParaRPr>
          </a:p>
          <a:p>
            <a:pPr algn="just">
              <a:spcAft>
                <a:spcPts val="0"/>
              </a:spcAft>
            </a:pPr>
            <a:r>
              <a:rPr lang="ru-RU" sz="2000" dirty="0">
                <a:latin typeface="Akrobat" panose="00000600000000000000" pitchFamily="50" charset="-52"/>
                <a:ea typeface="Times New Roman" panose="02020603050405020304" pitchFamily="18" charset="0"/>
              </a:rPr>
              <a:t>На этом заключительном шаге обучающиеся должны предложить эксперименты, в том числе мысленные, по проверке каждой правдоподобной идеи (гипотезы) или выполнить соответствующие расчёты</a:t>
            </a:r>
            <a:r>
              <a:rPr lang="ru-RU" sz="2000" dirty="0">
                <a:latin typeface="Times New Roman" panose="02020603050405020304" pitchFamily="18" charset="0"/>
                <a:ea typeface="Times New Roman" panose="02020603050405020304" pitchFamily="18" charset="0"/>
              </a:rPr>
              <a:t>.</a:t>
            </a:r>
          </a:p>
        </p:txBody>
      </p:sp>
      <p:grpSp>
        <p:nvGrpSpPr>
          <p:cNvPr id="5" name="Группа 4">
            <a:extLst>
              <a:ext uri="{FF2B5EF4-FFF2-40B4-BE49-F238E27FC236}">
                <a16:creationId xmlns:a16="http://schemas.microsoft.com/office/drawing/2014/main" xmlns="" id="{3A565D8E-F997-45B7-BC96-E35D17EF6B94}"/>
              </a:ext>
            </a:extLst>
          </p:cNvPr>
          <p:cNvGrpSpPr/>
          <p:nvPr/>
        </p:nvGrpSpPr>
        <p:grpSpPr>
          <a:xfrm>
            <a:off x="256478" y="2260334"/>
            <a:ext cx="8627023" cy="2746564"/>
            <a:chOff x="324292" y="2260334"/>
            <a:chExt cx="8559209" cy="2293781"/>
          </a:xfrm>
        </p:grpSpPr>
        <p:pic>
          <p:nvPicPr>
            <p:cNvPr id="3" name="Picture 1">
              <a:extLst>
                <a:ext uri="{FF2B5EF4-FFF2-40B4-BE49-F238E27FC236}">
                  <a16:creationId xmlns:a16="http://schemas.microsoft.com/office/drawing/2014/main" xmlns="" id="{67241ACD-A74C-4A90-A984-A3B404EEF9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382"/>
            <a:stretch/>
          </p:blipFill>
          <p:spPr bwMode="auto">
            <a:xfrm>
              <a:off x="324292" y="2260334"/>
              <a:ext cx="8559209" cy="347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xmlns="" id="{892ADC22-7879-46D8-B55E-A60CFEAB7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141"/>
            <a:stretch/>
          </p:blipFill>
          <p:spPr bwMode="auto">
            <a:xfrm>
              <a:off x="324292" y="2608085"/>
              <a:ext cx="8559209" cy="19460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64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AC5B71E-FA50-49A5-ABB2-853BF94C7026}"/>
              </a:ext>
            </a:extLst>
          </p:cNvPr>
          <p:cNvSpPr txBox="1"/>
          <p:nvPr/>
        </p:nvSpPr>
        <p:spPr>
          <a:xfrm>
            <a:off x="2661413" y="36788"/>
            <a:ext cx="3821174" cy="769441"/>
          </a:xfrm>
          <a:prstGeom prst="rect">
            <a:avLst/>
          </a:prstGeom>
          <a:noFill/>
        </p:spPr>
        <p:txBody>
          <a:bodyPr wrap="none" rtlCol="0">
            <a:spAutoFit/>
          </a:bodyPr>
          <a:lstStyle/>
          <a:p>
            <a:r>
              <a:rPr lang="ru-RU" sz="4400" b="1" dirty="0">
                <a:solidFill>
                  <a:schemeClr val="accent1">
                    <a:lumMod val="75000"/>
                  </a:schemeClr>
                </a:solidFill>
                <a:latin typeface="Times New Roman" panose="02020603050405020304" pitchFamily="18" charset="0"/>
                <a:cs typeface="Times New Roman" panose="02020603050405020304" pitchFamily="18" charset="0"/>
              </a:rPr>
              <a:t>Методы ТРИЗ</a:t>
            </a:r>
          </a:p>
        </p:txBody>
      </p:sp>
      <p:sp>
        <p:nvSpPr>
          <p:cNvPr id="3" name="Прямоугольник 2">
            <a:extLst>
              <a:ext uri="{FF2B5EF4-FFF2-40B4-BE49-F238E27FC236}">
                <a16:creationId xmlns:a16="http://schemas.microsoft.com/office/drawing/2014/main" xmlns="" id="{C72C65B0-A101-49D7-A8CF-72D5165A6B87}"/>
              </a:ext>
            </a:extLst>
          </p:cNvPr>
          <p:cNvSpPr/>
          <p:nvPr/>
        </p:nvSpPr>
        <p:spPr>
          <a:xfrm>
            <a:off x="220802" y="571768"/>
            <a:ext cx="8923198" cy="6740307"/>
          </a:xfrm>
          <a:prstGeom prst="rect">
            <a:avLst/>
          </a:prstGeom>
        </p:spPr>
        <p:txBody>
          <a:bodyPr wrap="square">
            <a:spAutoFit/>
          </a:bodyPr>
          <a:lstStyle/>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метод фокальных объектов; </a:t>
            </a:r>
          </a:p>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морфологический анализ; </a:t>
            </a:r>
          </a:p>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мозговой штурм; </a:t>
            </a:r>
          </a:p>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системный анализ; </a:t>
            </a:r>
          </a:p>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метод противоречий;</a:t>
            </a:r>
          </a:p>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метод </a:t>
            </a:r>
            <a:r>
              <a:rPr lang="ru-RU" sz="3600" dirty="0" err="1">
                <a:solidFill>
                  <a:schemeClr val="accent1">
                    <a:lumMod val="75000"/>
                  </a:schemeClr>
                </a:solidFill>
                <a:latin typeface="Times New Roman" panose="02020603050405020304" pitchFamily="18" charset="0"/>
                <a:cs typeface="Times New Roman" panose="02020603050405020304" pitchFamily="18" charset="0"/>
              </a:rPr>
              <a:t>синектики</a:t>
            </a:r>
            <a:r>
              <a:rPr lang="ru-RU" sz="3600" dirty="0">
                <a:solidFill>
                  <a:schemeClr val="accent1">
                    <a:lumMod val="75000"/>
                  </a:schemeClr>
                </a:solidFill>
                <a:latin typeface="Times New Roman" panose="02020603050405020304" pitchFamily="18" charset="0"/>
                <a:cs typeface="Times New Roman" panose="02020603050405020304" pitchFamily="18" charset="0"/>
              </a:rPr>
              <a:t>;</a:t>
            </a:r>
          </a:p>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метод контрольных вопросов;</a:t>
            </a:r>
          </a:p>
          <a:p>
            <a:pPr marL="571500" indent="-571500">
              <a:buFont typeface="Wingdings" panose="05000000000000000000" pitchFamily="2" charset="2"/>
              <a:buChar char="Ø"/>
            </a:pPr>
            <a:r>
              <a:rPr lang="ru-RU" sz="3600" dirty="0">
                <a:solidFill>
                  <a:schemeClr val="accent1">
                    <a:lumMod val="75000"/>
                  </a:schemeClr>
                </a:solidFill>
                <a:latin typeface="Times New Roman" panose="02020603050405020304" pitchFamily="18" charset="0"/>
                <a:cs typeface="Times New Roman" panose="02020603050405020304" pitchFamily="18" charset="0"/>
              </a:rPr>
              <a:t>метод моделирования маленькими человечками;</a:t>
            </a:r>
          </a:p>
          <a:p>
            <a:pPr marL="571500" indent="-571500">
              <a:buFont typeface="Wingdings" panose="05000000000000000000" pitchFamily="2" charset="2"/>
              <a:buChar char="Ø"/>
            </a:pPr>
            <a:r>
              <a:rPr lang="ru-RU" sz="3600" dirty="0" err="1">
                <a:solidFill>
                  <a:schemeClr val="accent1">
                    <a:lumMod val="75000"/>
                  </a:schemeClr>
                </a:solidFill>
                <a:latin typeface="Times New Roman" panose="02020603050405020304" pitchFamily="18" charset="0"/>
                <a:cs typeface="Times New Roman" panose="02020603050405020304" pitchFamily="18" charset="0"/>
              </a:rPr>
              <a:t>вепольный</a:t>
            </a:r>
            <a:r>
              <a:rPr lang="ru-RU" sz="3600" dirty="0">
                <a:solidFill>
                  <a:schemeClr val="accent1">
                    <a:lumMod val="75000"/>
                  </a:schemeClr>
                </a:solidFill>
                <a:latin typeface="Times New Roman" panose="02020603050405020304" pitchFamily="18" charset="0"/>
                <a:cs typeface="Times New Roman" panose="02020603050405020304" pitchFamily="18" charset="0"/>
              </a:rPr>
              <a:t> анализ </a:t>
            </a:r>
          </a:p>
          <a:p>
            <a:pPr marL="571500" indent="-571500">
              <a:buFont typeface="Wingdings" panose="05000000000000000000" pitchFamily="2" charset="2"/>
              <a:buChar char="Ø"/>
            </a:pPr>
            <a:r>
              <a:rPr lang="ru-RU" sz="3600" dirty="0" smtClean="0">
                <a:solidFill>
                  <a:schemeClr val="accent1">
                    <a:lumMod val="75000"/>
                  </a:schemeClr>
                </a:solidFill>
                <a:latin typeface="Times New Roman" panose="02020603050405020304" pitchFamily="18" charset="0"/>
                <a:cs typeface="Times New Roman" panose="02020603050405020304" pitchFamily="18" charset="0"/>
              </a:rPr>
              <a:t>игровые методы</a:t>
            </a:r>
            <a:endParaRPr lang="ru-RU" sz="3600" dirty="0">
              <a:solidFill>
                <a:schemeClr val="accent1">
                  <a:lumMod val="75000"/>
                </a:schemeClr>
              </a:solidFill>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endParaRPr lang="ru-RU" sz="36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847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xmlns="" id="{B273E0A3-8382-41F7-975D-48B04046BFA2}"/>
              </a:ext>
            </a:extLst>
          </p:cNvPr>
          <p:cNvGraphicFramePr>
            <a:graphicFrameLocks noGrp="1"/>
          </p:cNvGraphicFramePr>
          <p:nvPr>
            <p:extLst>
              <p:ext uri="{D42A27DB-BD31-4B8C-83A1-F6EECF244321}">
                <p14:modId xmlns:p14="http://schemas.microsoft.com/office/powerpoint/2010/main" val="1674703593"/>
              </p:ext>
            </p:extLst>
          </p:nvPr>
        </p:nvGraphicFramePr>
        <p:xfrm>
          <a:off x="234462" y="3010830"/>
          <a:ext cx="8206156" cy="1331513"/>
        </p:xfrm>
        <a:graphic>
          <a:graphicData uri="http://schemas.openxmlformats.org/drawingml/2006/table">
            <a:tbl>
              <a:tblPr firstRow="1" firstCol="1" bandRow="1"/>
              <a:tblGrid>
                <a:gridCol w="718513">
                  <a:extLst>
                    <a:ext uri="{9D8B030D-6E8A-4147-A177-3AD203B41FA5}">
                      <a16:colId xmlns:a16="http://schemas.microsoft.com/office/drawing/2014/main" xmlns="" val="396762488"/>
                    </a:ext>
                  </a:extLst>
                </a:gridCol>
                <a:gridCol w="1941813">
                  <a:extLst>
                    <a:ext uri="{9D8B030D-6E8A-4147-A177-3AD203B41FA5}">
                      <a16:colId xmlns:a16="http://schemas.microsoft.com/office/drawing/2014/main" xmlns="" val="1049901068"/>
                    </a:ext>
                  </a:extLst>
                </a:gridCol>
                <a:gridCol w="933651">
                  <a:extLst>
                    <a:ext uri="{9D8B030D-6E8A-4147-A177-3AD203B41FA5}">
                      <a16:colId xmlns:a16="http://schemas.microsoft.com/office/drawing/2014/main" xmlns="" val="1650414151"/>
                    </a:ext>
                  </a:extLst>
                </a:gridCol>
                <a:gridCol w="882917">
                  <a:extLst>
                    <a:ext uri="{9D8B030D-6E8A-4147-A177-3AD203B41FA5}">
                      <a16:colId xmlns:a16="http://schemas.microsoft.com/office/drawing/2014/main" xmlns="" val="1304724421"/>
                    </a:ext>
                  </a:extLst>
                </a:gridCol>
                <a:gridCol w="883810">
                  <a:extLst>
                    <a:ext uri="{9D8B030D-6E8A-4147-A177-3AD203B41FA5}">
                      <a16:colId xmlns:a16="http://schemas.microsoft.com/office/drawing/2014/main" xmlns="" val="1093237642"/>
                    </a:ext>
                  </a:extLst>
                </a:gridCol>
                <a:gridCol w="882917">
                  <a:extLst>
                    <a:ext uri="{9D8B030D-6E8A-4147-A177-3AD203B41FA5}">
                      <a16:colId xmlns:a16="http://schemas.microsoft.com/office/drawing/2014/main" xmlns="" val="1388819838"/>
                    </a:ext>
                  </a:extLst>
                </a:gridCol>
                <a:gridCol w="1014645">
                  <a:extLst>
                    <a:ext uri="{9D8B030D-6E8A-4147-A177-3AD203B41FA5}">
                      <a16:colId xmlns:a16="http://schemas.microsoft.com/office/drawing/2014/main" xmlns="" val="67944348"/>
                    </a:ext>
                  </a:extLst>
                </a:gridCol>
                <a:gridCol w="947890">
                  <a:extLst>
                    <a:ext uri="{9D8B030D-6E8A-4147-A177-3AD203B41FA5}">
                      <a16:colId xmlns:a16="http://schemas.microsoft.com/office/drawing/2014/main" xmlns="" val="699407922"/>
                    </a:ext>
                  </a:extLst>
                </a:gridCol>
              </a:tblGrid>
              <a:tr h="350057">
                <a:tc>
                  <a:txBody>
                    <a:bodyPr/>
                    <a:lstStyle/>
                    <a:p>
                      <a:pPr>
                        <a:lnSpc>
                          <a:spcPct val="115000"/>
                        </a:lnSpc>
                        <a:spcAft>
                          <a:spcPts val="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effectLst/>
                          <a:latin typeface="Akrobat" panose="00000600000000000000" pitchFamily="50" charset="-52"/>
                          <a:ea typeface="Times New Roman" panose="02020603050405020304" pitchFamily="18" charset="0"/>
                          <a:cs typeface="Times New Roman" panose="02020603050405020304" pitchFamily="18" charset="0"/>
                        </a:rPr>
                        <a:t>характеристика</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lnSpc>
                          <a:spcPct val="115000"/>
                        </a:lnSpc>
                        <a:spcAft>
                          <a:spcPts val="0"/>
                        </a:spcAft>
                      </a:pPr>
                      <a:r>
                        <a:rPr lang="ru-RU" sz="1400" b="1" dirty="0">
                          <a:effectLst/>
                          <a:latin typeface="Akrobat" panose="00000600000000000000" pitchFamily="50" charset="-52"/>
                          <a:ea typeface="Times New Roman" panose="02020603050405020304" pitchFamily="18" charset="0"/>
                          <a:cs typeface="Times New Roman" panose="02020603050405020304" pitchFamily="18" charset="0"/>
                        </a:rPr>
                        <a:t>свойства</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3255886863"/>
                  </a:ext>
                </a:extLst>
              </a:tr>
              <a:tr h="166499">
                <a:tc>
                  <a:txBody>
                    <a:bodyPr/>
                    <a:lstStyle/>
                    <a:p>
                      <a:pPr>
                        <a:lnSpc>
                          <a:spcPct val="115000"/>
                        </a:lnSpc>
                        <a:spcAft>
                          <a:spcPts val="0"/>
                        </a:spcAft>
                        <a:tabLst>
                          <a:tab pos="109855" algn="l"/>
                          <a:tab pos="233680" algn="l"/>
                        </a:tabLst>
                      </a:pPr>
                      <a:r>
                        <a:rPr lang="ru-RU" sz="1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effectLst/>
                          <a:latin typeface="Akrobat" panose="00000600000000000000" pitchFamily="50" charset="-52"/>
                          <a:ea typeface="Times New Roman" panose="02020603050405020304" pitchFamily="18" charset="0"/>
                          <a:cs typeface="Times New Roman" panose="02020603050405020304" pitchFamily="18" charset="0"/>
                        </a:rPr>
                        <a:t>1</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krobat" panose="00000600000000000000" pitchFamily="50" charset="-52"/>
                          <a:ea typeface="Times New Roman" panose="02020603050405020304" pitchFamily="18" charset="0"/>
                          <a:cs typeface="Times New Roman" panose="02020603050405020304" pitchFamily="18" charset="0"/>
                        </a:rPr>
                        <a:t>2</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krobat" panose="00000600000000000000" pitchFamily="50" charset="-52"/>
                          <a:ea typeface="Times New Roman" panose="02020603050405020304" pitchFamily="18" charset="0"/>
                          <a:cs typeface="Times New Roman" panose="02020603050405020304" pitchFamily="18" charset="0"/>
                        </a:rPr>
                        <a:t>3</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krobat" panose="00000600000000000000" pitchFamily="50" charset="-52"/>
                          <a:ea typeface="Times New Roman" panose="02020603050405020304" pitchFamily="18" charset="0"/>
                          <a:cs typeface="Times New Roman" panose="02020603050405020304" pitchFamily="18" charset="0"/>
                        </a:rPr>
                        <a:t>4</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krobat" panose="00000600000000000000" pitchFamily="50" charset="-52"/>
                          <a:ea typeface="Times New Roman" panose="02020603050405020304" pitchFamily="18" charset="0"/>
                          <a:cs typeface="Times New Roman" panose="02020603050405020304" pitchFamily="18" charset="0"/>
                        </a:rPr>
                        <a:t>5</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effectLst/>
                          <a:latin typeface="Akrobat" panose="00000600000000000000" pitchFamily="50" charset="-52"/>
                          <a:ea typeface="Times New Roman" panose="02020603050405020304" pitchFamily="18" charset="0"/>
                          <a:cs typeface="Times New Roman" panose="02020603050405020304" pitchFamily="18" charset="0"/>
                        </a:rPr>
                        <a:t>…</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3971073"/>
                  </a:ext>
                </a:extLst>
              </a:tr>
              <a:tr h="195485">
                <a:tc>
                  <a:txBody>
                    <a:bodyPr/>
                    <a:lstStyle/>
                    <a:p>
                      <a:pPr algn="ctr">
                        <a:lnSpc>
                          <a:spcPct val="115000"/>
                        </a:lnSpc>
                        <a:spcAft>
                          <a:spcPts val="0"/>
                        </a:spcAft>
                      </a:pPr>
                      <a:r>
                        <a:rPr lang="ru-RU" sz="1400" b="1" dirty="0">
                          <a:effectLst/>
                          <a:latin typeface="Akrobat" panose="00000600000000000000" pitchFamily="50" charset="-52"/>
                          <a:ea typeface="Times New Roman" panose="02020603050405020304" pitchFamily="18" charset="0"/>
                          <a:cs typeface="Times New Roman" panose="02020603050405020304" pitchFamily="18" charset="0"/>
                        </a:rPr>
                        <a:t>А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64647353"/>
                  </a:ext>
                </a:extLst>
              </a:tr>
              <a:tr h="195485">
                <a:tc>
                  <a:txBody>
                    <a:bodyPr/>
                    <a:lstStyle/>
                    <a:p>
                      <a:pPr algn="ctr">
                        <a:lnSpc>
                          <a:spcPct val="115000"/>
                        </a:lnSpc>
                        <a:spcAft>
                          <a:spcPts val="0"/>
                        </a:spcAft>
                      </a:pPr>
                      <a:r>
                        <a:rPr lang="ru-RU" sz="1400" b="1" dirty="0">
                          <a:effectLst/>
                          <a:latin typeface="Akrobat" panose="00000600000000000000" pitchFamily="50" charset="-52"/>
                          <a:ea typeface="Times New Roman" panose="02020603050405020304" pitchFamily="18" charset="0"/>
                          <a:cs typeface="Times New Roman" panose="02020603050405020304" pitchFamily="18" charset="0"/>
                        </a:rPr>
                        <a:t>Б</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2723982"/>
                  </a:ext>
                </a:extLst>
              </a:tr>
              <a:tr h="195485">
                <a:tc>
                  <a:txBody>
                    <a:bodyPr/>
                    <a:lstStyle/>
                    <a:p>
                      <a:pPr algn="ctr">
                        <a:lnSpc>
                          <a:spcPct val="115000"/>
                        </a:lnSpc>
                        <a:spcAft>
                          <a:spcPts val="0"/>
                        </a:spcAft>
                      </a:pPr>
                      <a:r>
                        <a:rPr lang="ru-RU" sz="1400" b="1" dirty="0">
                          <a:effectLst/>
                          <a:latin typeface="Akrobat" panose="00000600000000000000" pitchFamily="50" charset="-52"/>
                          <a:ea typeface="Times New Roman" panose="02020603050405020304" pitchFamily="18" charset="0"/>
                          <a:cs typeface="Times New Roman" panose="02020603050405020304" pitchFamily="18" charset="0"/>
                        </a:rPr>
                        <a:t>В</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 </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effectLst/>
                          <a:latin typeface="Akrobat" panose="00000600000000000000" pitchFamily="50" charset="-52"/>
                          <a:ea typeface="Times New Roman" panose="02020603050405020304" pitchFamily="18" charset="0"/>
                          <a:cs typeface="Times New Roman" panose="02020603050405020304" pitchFamily="18" charset="0"/>
                        </a:rPr>
                        <a:t>…</a:t>
                      </a:r>
                      <a:endParaRPr lang="ru-RU" sz="1100" dirty="0">
                        <a:effectLst/>
                        <a:latin typeface="Akrobat" panose="00000600000000000000" pitchFamily="50" charset="-52"/>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1720848"/>
                  </a:ext>
                </a:extLst>
              </a:tr>
            </a:tbl>
          </a:graphicData>
        </a:graphic>
      </p:graphicFrame>
      <p:sp>
        <p:nvSpPr>
          <p:cNvPr id="3" name="Rectangle 1">
            <a:extLst>
              <a:ext uri="{FF2B5EF4-FFF2-40B4-BE49-F238E27FC236}">
                <a16:creationId xmlns:a16="http://schemas.microsoft.com/office/drawing/2014/main" xmlns="" id="{CF417BA0-8711-4E87-9070-575539FDEBCA}"/>
              </a:ext>
            </a:extLst>
          </p:cNvPr>
          <p:cNvSpPr>
            <a:spLocks noChangeArrowheads="1"/>
          </p:cNvSpPr>
          <p:nvPr/>
        </p:nvSpPr>
        <p:spPr bwMode="auto">
          <a:xfrm>
            <a:off x="234462" y="300181"/>
            <a:ext cx="8669645" cy="21236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1pPr>
            <a:lvl2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2pPr>
            <a:lvl3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3pPr>
            <a:lvl4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4pPr>
            <a:lvl5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5pPr>
            <a:lvl6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6pPr>
            <a:lvl7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7pPr>
            <a:lvl8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8pPr>
            <a:lvl9pPr eaLnBrk="0" fontAlgn="base" hangingPunct="0">
              <a:spcBef>
                <a:spcPct val="0"/>
              </a:spcBef>
              <a:spcAft>
                <a:spcPct val="0"/>
              </a:spcAft>
              <a:tabLst>
                <a:tab pos="109538" algn="l"/>
                <a:tab pos="233363" algn="l"/>
              </a:tabLs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tab pos="109538" algn="l"/>
                <a:tab pos="233363" algn="l"/>
              </a:tabLst>
            </a:pPr>
            <a:r>
              <a:rPr kumimoji="0" lang="ru-RU" altLang="ru-RU" sz="2000" b="1" i="0" u="none" strike="noStrike" cap="none" normalizeH="0" baseline="0" dirty="0" smtClean="0">
                <a:ln>
                  <a:noFill/>
                </a:ln>
                <a:solidFill>
                  <a:srgbClr val="213B69"/>
                </a:solidFill>
                <a:effectLst/>
                <a:latin typeface="+mj-lt"/>
                <a:ea typeface="Times New Roman" panose="02020603050405020304" pitchFamily="18" charset="0"/>
                <a:cs typeface="Times New Roman" panose="02020603050405020304" pitchFamily="18" charset="0"/>
              </a:rPr>
              <a:t>МОРФОЛОГИЧЕСКИЙ АНАЛИЗ</a:t>
            </a:r>
          </a:p>
          <a:p>
            <a:pPr marR="0" lvl="0" indent="0" algn="just" defTabSz="914400" rtl="0" eaLnBrk="0" fontAlgn="base" latinLnBrk="0" hangingPunct="0">
              <a:lnSpc>
                <a:spcPct val="100000"/>
              </a:lnSpc>
              <a:spcBef>
                <a:spcPct val="0"/>
              </a:spcBef>
              <a:spcAft>
                <a:spcPct val="0"/>
              </a:spcAft>
              <a:buClrTx/>
              <a:buSzTx/>
              <a:tabLst>
                <a:tab pos="109538" algn="l"/>
                <a:tab pos="233363" algn="l"/>
              </a:tabLst>
            </a:pPr>
            <a:r>
              <a:rPr kumimoji="0" lang="ru-RU" altLang="ru-RU" sz="2000" b="0" i="0" u="none" strike="noStrike" cap="none" normalizeH="0" baseline="0" dirty="0" smtClean="0">
                <a:ln>
                  <a:noFill/>
                </a:ln>
                <a:solidFill>
                  <a:srgbClr val="213B69"/>
                </a:solidFill>
                <a:effectLst/>
                <a:latin typeface="+mj-lt"/>
                <a:ea typeface="Times New Roman" panose="02020603050405020304" pitchFamily="18" charset="0"/>
                <a:cs typeface="Times New Roman" panose="02020603050405020304" pitchFamily="18" charset="0"/>
              </a:rPr>
              <a:t> </a:t>
            </a:r>
            <a:r>
              <a:rPr kumimoji="0" lang="ru-RU" altLang="ru-RU" sz="2000" b="0" i="0" u="none" strike="noStrike" cap="none" normalizeH="0" baseline="0" dirty="0" smtClean="0">
                <a:ln>
                  <a:noFill/>
                </a:ln>
                <a:solidFill>
                  <a:srgbClr val="000000"/>
                </a:solidFill>
                <a:effectLst/>
                <a:latin typeface="+mj-lt"/>
                <a:ea typeface="Times New Roman" panose="02020603050405020304" pitchFamily="18" charset="0"/>
                <a:cs typeface="Times New Roman" panose="02020603050405020304" pitchFamily="18" charset="0"/>
              </a:rPr>
              <a:t>– </a:t>
            </a:r>
            <a:r>
              <a:rPr kumimoji="0" lang="ru-RU" altLang="ru-RU" sz="2000" b="1" i="0" u="none" strike="noStrike" cap="none" normalizeH="0" baseline="0" dirty="0" smtClean="0">
                <a:ln>
                  <a:noFill/>
                </a:ln>
                <a:solidFill>
                  <a:srgbClr val="000000"/>
                </a:solidFill>
                <a:effectLst/>
                <a:latin typeface="+mj-lt"/>
                <a:ea typeface="Calibri" panose="020F0502020204030204" pitchFamily="34" charset="0"/>
                <a:cs typeface="Times New Roman" panose="02020603050405020304" pitchFamily="18" charset="0"/>
              </a:rPr>
              <a:t>основан на подборе возможных решений для отдельных частей задачи </a:t>
            </a:r>
            <a:r>
              <a:rPr kumimoji="0" lang="ru-RU" altLang="ru-RU" sz="2000" b="0" i="0" u="none" strike="noStrike" cap="none" normalizeH="0" baseline="0" dirty="0" smtClean="0">
                <a:ln>
                  <a:noFill/>
                </a:ln>
                <a:solidFill>
                  <a:srgbClr val="000000"/>
                </a:solidFill>
                <a:effectLst/>
                <a:latin typeface="+mj-lt"/>
                <a:ea typeface="Calibri" panose="020F0502020204030204" pitchFamily="34" charset="0"/>
                <a:cs typeface="Times New Roman" panose="02020603050405020304" pitchFamily="18" charset="0"/>
              </a:rPr>
              <a:t>(так называемых морфологических признаков, характеризующих устройство) </a:t>
            </a:r>
            <a:r>
              <a:rPr kumimoji="0" lang="ru-RU" altLang="ru-RU" sz="2000" b="1" i="0" u="none" strike="noStrike" cap="none" normalizeH="0" baseline="0" dirty="0" smtClean="0">
                <a:ln>
                  <a:noFill/>
                </a:ln>
                <a:solidFill>
                  <a:srgbClr val="000000"/>
                </a:solidFill>
                <a:effectLst/>
                <a:latin typeface="+mj-lt"/>
                <a:ea typeface="Calibri" panose="020F0502020204030204" pitchFamily="34" charset="0"/>
                <a:cs typeface="Times New Roman" panose="02020603050405020304" pitchFamily="18" charset="0"/>
              </a:rPr>
              <a:t>и последующем систематизированном получении их сочетаний </a:t>
            </a:r>
            <a:r>
              <a:rPr kumimoji="0" lang="ru-RU" altLang="ru-RU" sz="2000" b="0" i="0" u="none" strike="noStrike" cap="none" normalizeH="0" baseline="0" dirty="0" smtClean="0">
                <a:ln>
                  <a:noFill/>
                </a:ln>
                <a:solidFill>
                  <a:srgbClr val="000000"/>
                </a:solidFill>
                <a:effectLst/>
                <a:latin typeface="+mj-lt"/>
                <a:ea typeface="Calibri" panose="020F0502020204030204" pitchFamily="34" charset="0"/>
                <a:cs typeface="Times New Roman" panose="02020603050405020304" pitchFamily="18" charset="0"/>
              </a:rPr>
              <a:t>(комбинировании). </a:t>
            </a:r>
          </a:p>
          <a:p>
            <a:pPr marR="0" lvl="0" indent="0" algn="just" defTabSz="914400" rtl="0" eaLnBrk="0" fontAlgn="base" latinLnBrk="0" hangingPunct="0">
              <a:lnSpc>
                <a:spcPct val="100000"/>
              </a:lnSpc>
              <a:spcBef>
                <a:spcPct val="0"/>
              </a:spcBef>
              <a:spcAft>
                <a:spcPct val="0"/>
              </a:spcAft>
              <a:buClrTx/>
              <a:buSzTx/>
              <a:tabLst>
                <a:tab pos="109538" algn="l"/>
                <a:tab pos="233363" algn="l"/>
              </a:tabLst>
            </a:pPr>
            <a:r>
              <a:rPr kumimoji="0" lang="ru-RU" altLang="ru-RU" sz="1600" b="0" i="1" u="none" strike="noStrike" cap="none" normalizeH="0" baseline="0" dirty="0" smtClean="0">
                <a:ln>
                  <a:noFill/>
                </a:ln>
                <a:solidFill>
                  <a:srgbClr val="000000"/>
                </a:solidFill>
                <a:effectLst/>
                <a:latin typeface="+mj-lt"/>
                <a:ea typeface="Calibri" panose="020F0502020204030204" pitchFamily="34" charset="0"/>
                <a:cs typeface="Times New Roman" panose="02020603050405020304" pitchFamily="18" charset="0"/>
              </a:rPr>
              <a:t>Для получения большого количества вариантов используется морфологический ящик: в результате комбинации характеристики свойств создаются новые решения. </a:t>
            </a:r>
            <a:endParaRPr kumimoji="0" lang="ru-RU" altLang="ru-RU" sz="800" b="0" i="1" u="none" strike="noStrike" cap="none" normalizeH="0" baseline="0" dirty="0">
              <a:ln>
                <a:noFill/>
              </a:ln>
              <a:solidFill>
                <a:schemeClr val="tx1"/>
              </a:solidFill>
              <a:effectLst/>
              <a:latin typeface="+mj-lt"/>
            </a:endParaRPr>
          </a:p>
        </p:txBody>
      </p:sp>
      <p:sp>
        <p:nvSpPr>
          <p:cNvPr id="5" name="Прямоугольник 4">
            <a:extLst>
              <a:ext uri="{FF2B5EF4-FFF2-40B4-BE49-F238E27FC236}">
                <a16:creationId xmlns:a16="http://schemas.microsoft.com/office/drawing/2014/main" xmlns="" id="{56E68895-172A-47F5-928E-53CFC515496D}"/>
              </a:ext>
            </a:extLst>
          </p:cNvPr>
          <p:cNvSpPr/>
          <p:nvPr/>
        </p:nvSpPr>
        <p:spPr>
          <a:xfrm>
            <a:off x="234462" y="4276493"/>
            <a:ext cx="8557846" cy="2322174"/>
          </a:xfrm>
          <a:prstGeom prst="rect">
            <a:avLst/>
          </a:prstGeom>
        </p:spPr>
        <p:txBody>
          <a:bodyPr wrap="square">
            <a:spAutoFit/>
          </a:bodyPr>
          <a:lstStyle/>
          <a:p>
            <a:pPr algn="just">
              <a:lnSpc>
                <a:spcPct val="115000"/>
              </a:lnSpc>
              <a:spcAft>
                <a:spcPts val="0"/>
              </a:spcAft>
            </a:pPr>
            <a:r>
              <a:rPr lang="ru-RU" b="1" dirty="0">
                <a:solidFill>
                  <a:srgbClr val="009900"/>
                </a:solidFill>
                <a:latin typeface="Times New Roman" panose="02020603050405020304" pitchFamily="18" charset="0"/>
                <a:ea typeface="Calibri" panose="020F0502020204030204" pitchFamily="34" charset="0"/>
              </a:rPr>
              <a:t>Основные этапы приема:</a:t>
            </a:r>
          </a:p>
          <a:p>
            <a:pPr algn="just">
              <a:lnSpc>
                <a:spcPct val="115000"/>
              </a:lnSpc>
              <a:spcAft>
                <a:spcPts val="0"/>
              </a:spcAft>
            </a:pPr>
            <a:r>
              <a:rPr lang="ru-RU" dirty="0">
                <a:solidFill>
                  <a:srgbClr val="000000"/>
                </a:solidFill>
                <a:latin typeface="Times New Roman" panose="02020603050405020304" pitchFamily="18" charset="0"/>
                <a:ea typeface="Calibri" panose="020F0502020204030204" pitchFamily="34" charset="0"/>
              </a:rPr>
              <a:t>1. </a:t>
            </a:r>
            <a:r>
              <a:rPr lang="ru-RU" dirty="0">
                <a:solidFill>
                  <a:srgbClr val="000000"/>
                </a:solidFill>
                <a:latin typeface="Akrobat" panose="00000600000000000000" pitchFamily="50" charset="-52"/>
                <a:ea typeface="Calibri" panose="020F0502020204030204" pitchFamily="34" charset="0"/>
              </a:rPr>
              <a:t>Выясняется цель задачи — поиск вариантов </a:t>
            </a:r>
            <a:r>
              <a:rPr lang="ru-RU" dirty="0">
                <a:solidFill>
                  <a:srgbClr val="000000"/>
                </a:solidFill>
                <a:latin typeface="Akrobat" panose="00000600000000000000" pitchFamily="50" charset="-52"/>
                <a:ea typeface="Calibri" panose="020F0502020204030204" pitchFamily="34" charset="0"/>
                <a:hlinkClick r:id="rId2" tooltip="Функционально-физическая схема"/>
              </a:rPr>
              <a:t>функциональных схем</a:t>
            </a:r>
            <a:r>
              <a:rPr lang="ru-RU" dirty="0">
                <a:solidFill>
                  <a:srgbClr val="000000"/>
                </a:solidFill>
                <a:latin typeface="Akrobat" panose="00000600000000000000" pitchFamily="50" charset="-52"/>
                <a:ea typeface="Calibri" panose="020F0502020204030204" pitchFamily="34" charset="0"/>
              </a:rPr>
              <a:t>, либо </a:t>
            </a:r>
            <a:r>
              <a:rPr lang="ru-RU" dirty="0">
                <a:solidFill>
                  <a:srgbClr val="000000"/>
                </a:solidFill>
                <a:latin typeface="Akrobat" panose="00000600000000000000" pitchFamily="50" charset="-52"/>
                <a:ea typeface="Calibri" panose="020F0502020204030204" pitchFamily="34" charset="0"/>
                <a:hlinkClick r:id="rId3" tooltip="Принцип действия"/>
              </a:rPr>
              <a:t>принципов действия</a:t>
            </a:r>
            <a:r>
              <a:rPr lang="ru-RU" dirty="0">
                <a:solidFill>
                  <a:srgbClr val="000000"/>
                </a:solidFill>
                <a:latin typeface="Akrobat" panose="00000600000000000000" pitchFamily="50" charset="-52"/>
                <a:ea typeface="Calibri" panose="020F0502020204030204" pitchFamily="34" charset="0"/>
              </a:rPr>
              <a:t>, либо </a:t>
            </a:r>
            <a:r>
              <a:rPr lang="ru-RU" dirty="0">
                <a:solidFill>
                  <a:srgbClr val="000000"/>
                </a:solidFill>
                <a:latin typeface="Akrobat" panose="00000600000000000000" pitchFamily="50" charset="-52"/>
                <a:ea typeface="Calibri" panose="020F0502020204030204" pitchFamily="34" charset="0"/>
                <a:hlinkClick r:id="rId4" tooltip="Структурная модель"/>
              </a:rPr>
              <a:t>структурных схем</a:t>
            </a:r>
            <a:r>
              <a:rPr lang="ru-RU" dirty="0">
                <a:solidFill>
                  <a:srgbClr val="000000"/>
                </a:solidFill>
                <a:latin typeface="Akrobat" panose="00000600000000000000" pitchFamily="50" charset="-52"/>
                <a:ea typeface="Calibri" panose="020F0502020204030204" pitchFamily="34" charset="0"/>
              </a:rPr>
              <a:t>. </a:t>
            </a:r>
            <a:endParaRPr lang="ru-RU" dirty="0">
              <a:latin typeface="Akrobat" panose="00000600000000000000" pitchFamily="50" charset="-52"/>
              <a:ea typeface="Calibri" panose="020F0502020204030204" pitchFamily="34" charset="0"/>
            </a:endParaRPr>
          </a:p>
          <a:p>
            <a:pPr algn="just">
              <a:lnSpc>
                <a:spcPct val="115000"/>
              </a:lnSpc>
              <a:spcAft>
                <a:spcPts val="0"/>
              </a:spcAft>
            </a:pPr>
            <a:r>
              <a:rPr lang="ru-RU" dirty="0">
                <a:solidFill>
                  <a:srgbClr val="000000"/>
                </a:solidFill>
                <a:latin typeface="Akrobat" panose="00000600000000000000" pitchFamily="50" charset="-52"/>
                <a:ea typeface="Calibri" panose="020F0502020204030204" pitchFamily="34" charset="0"/>
              </a:rPr>
              <a:t>2. Выделяют отдельные части системы, которые характеризуют рассматриваемую систему. Это могут быть частные функции </a:t>
            </a:r>
            <a:r>
              <a:rPr lang="ru-RU" dirty="0">
                <a:solidFill>
                  <a:srgbClr val="000000"/>
                </a:solidFill>
                <a:latin typeface="Akrobat" panose="00000600000000000000" pitchFamily="50" charset="-52"/>
                <a:ea typeface="Calibri" panose="020F0502020204030204" pitchFamily="34" charset="0"/>
                <a:hlinkClick r:id="rId5" tooltip="Методы проектирования (страница отсутствует)"/>
              </a:rPr>
              <a:t>подсистем</a:t>
            </a:r>
            <a:r>
              <a:rPr lang="ru-RU" dirty="0">
                <a:solidFill>
                  <a:srgbClr val="000000"/>
                </a:solidFill>
                <a:latin typeface="Akrobat" panose="00000600000000000000" pitchFamily="50" charset="-52"/>
                <a:ea typeface="Calibri" panose="020F0502020204030204" pitchFamily="34" charset="0"/>
              </a:rPr>
              <a:t>, принципы их работы, их форма, расположение, характеристики и свойства. Все это записывается в «морфологический ящик».</a:t>
            </a:r>
            <a:endParaRPr lang="ru-RU" dirty="0">
              <a:latin typeface="Akrobat" panose="00000600000000000000" pitchFamily="50" charset="-52"/>
              <a:ea typeface="Calibri" panose="020F0502020204030204" pitchFamily="34" charset="0"/>
            </a:endParaRPr>
          </a:p>
          <a:p>
            <a:pPr algn="just">
              <a:lnSpc>
                <a:spcPct val="115000"/>
              </a:lnSpc>
              <a:spcAft>
                <a:spcPts val="0"/>
              </a:spcAft>
            </a:pPr>
            <a:r>
              <a:rPr lang="ru-RU" dirty="0">
                <a:solidFill>
                  <a:srgbClr val="000000"/>
                </a:solidFill>
                <a:latin typeface="Akrobat" panose="00000600000000000000" pitchFamily="50" charset="-52"/>
                <a:ea typeface="Calibri" panose="020F0502020204030204" pitchFamily="34" charset="0"/>
              </a:rPr>
              <a:t> 3. Комбинируя данные, происходит решение проблемы для рассматриваемой системы. </a:t>
            </a:r>
            <a:endParaRPr lang="ru-RU" dirty="0">
              <a:latin typeface="Akrobat" panose="00000600000000000000" pitchFamily="50" charset="-52"/>
              <a:ea typeface="Calibri" panose="020F0502020204030204" pitchFamily="34" charset="0"/>
            </a:endParaRPr>
          </a:p>
        </p:txBody>
      </p:sp>
      <p:sp>
        <p:nvSpPr>
          <p:cNvPr id="4" name="Прямоугольник 3"/>
          <p:cNvSpPr/>
          <p:nvPr/>
        </p:nvSpPr>
        <p:spPr>
          <a:xfrm>
            <a:off x="2408839" y="2622354"/>
            <a:ext cx="3211200" cy="369332"/>
          </a:xfrm>
          <a:prstGeom prst="rect">
            <a:avLst/>
          </a:prstGeom>
        </p:spPr>
        <p:txBody>
          <a:bodyPr wrap="none">
            <a:spAutoFit/>
          </a:bodyPr>
          <a:lstStyle/>
          <a:p>
            <a:pPr lvl="0" indent="450850" eaLnBrk="0" fontAlgn="base" hangingPunct="0">
              <a:spcBef>
                <a:spcPct val="0"/>
              </a:spcBef>
              <a:spcAft>
                <a:spcPct val="0"/>
              </a:spcAft>
              <a:tabLst>
                <a:tab pos="109538" algn="l"/>
                <a:tab pos="233363" algn="l"/>
              </a:tabLst>
            </a:pPr>
            <a:r>
              <a:rPr lang="ru-RU" alt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Морфологический ящик</a:t>
            </a:r>
            <a:endParaRPr lang="ru-RU" altLang="ru-RU" sz="2400" dirty="0">
              <a:latin typeface="Arial" panose="020B0604020202020204" pitchFamily="34" charset="0"/>
            </a:endParaRPr>
          </a:p>
        </p:txBody>
      </p:sp>
    </p:spTree>
    <p:extLst>
      <p:ext uri="{BB962C8B-B14F-4D97-AF65-F5344CB8AC3E}">
        <p14:creationId xmlns:p14="http://schemas.microsoft.com/office/powerpoint/2010/main" val="1277853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EA2D7A98-223A-4B20-9D57-6BDA594DCDFE}"/>
              </a:ext>
            </a:extLst>
          </p:cNvPr>
          <p:cNvSpPr/>
          <p:nvPr/>
        </p:nvSpPr>
        <p:spPr>
          <a:xfrm>
            <a:off x="257907" y="234781"/>
            <a:ext cx="8628185" cy="2676117"/>
          </a:xfrm>
          <a:prstGeom prst="rect">
            <a:avLst/>
          </a:prstGeom>
        </p:spPr>
        <p:txBody>
          <a:bodyPr wrap="square">
            <a:spAutoFit/>
          </a:bodyPr>
          <a:lstStyle/>
          <a:p>
            <a:pPr algn="just">
              <a:lnSpc>
                <a:spcPct val="115000"/>
              </a:lnSpc>
              <a:spcAft>
                <a:spcPts val="0"/>
              </a:spcAft>
            </a:pPr>
            <a:r>
              <a:rPr lang="ru-RU" b="1" dirty="0">
                <a:solidFill>
                  <a:srgbClr val="009900"/>
                </a:solidFill>
                <a:latin typeface="Times New Roman" panose="02020603050405020304" pitchFamily="18" charset="0"/>
                <a:ea typeface="Calibri" panose="020F0502020204030204" pitchFamily="34" charset="0"/>
              </a:rPr>
              <a:t>Проблема: </a:t>
            </a:r>
            <a:endParaRPr lang="ru-RU" b="1" dirty="0" smtClean="0">
              <a:solidFill>
                <a:srgbClr val="009900"/>
              </a:solidFill>
              <a:latin typeface="Times New Roman" panose="02020603050405020304" pitchFamily="18" charset="0"/>
              <a:ea typeface="Calibri" panose="020F0502020204030204" pitchFamily="34" charset="0"/>
            </a:endParaRPr>
          </a:p>
          <a:p>
            <a:pPr algn="just">
              <a:lnSpc>
                <a:spcPct val="115000"/>
              </a:lnSpc>
              <a:spcAft>
                <a:spcPts val="0"/>
              </a:spcAft>
            </a:pPr>
            <a:r>
              <a:rPr lang="ru-RU" i="1" dirty="0" smtClean="0">
                <a:solidFill>
                  <a:srgbClr val="000000"/>
                </a:solidFill>
                <a:latin typeface="Akrobat" panose="00000600000000000000" pitchFamily="50" charset="-52"/>
                <a:ea typeface="Calibri" panose="020F0502020204030204" pitchFamily="34" charset="0"/>
              </a:rPr>
              <a:t>На </a:t>
            </a:r>
            <a:r>
              <a:rPr lang="ru-RU" i="1" dirty="0">
                <a:solidFill>
                  <a:srgbClr val="000000"/>
                </a:solidFill>
                <a:latin typeface="Akrobat" panose="00000600000000000000" pitchFamily="50" charset="-52"/>
                <a:ea typeface="Calibri" panose="020F0502020204030204" pitchFamily="34" charset="0"/>
              </a:rPr>
              <a:t>планете Земля, произошла катастрофа, все животные населяющие ее погибли из-за того, что появились новые условия существования – новый газовый состав атмосферы и новые среды жизни. Появились новые животные, которые имели признаки всех ранее живущих существ.</a:t>
            </a:r>
            <a:endParaRPr lang="ru-RU" dirty="0">
              <a:latin typeface="Akrobat" panose="00000600000000000000" pitchFamily="50" charset="-52"/>
              <a:ea typeface="Calibri" panose="020F0502020204030204" pitchFamily="34" charset="0"/>
            </a:endParaRPr>
          </a:p>
          <a:p>
            <a:pPr algn="just">
              <a:lnSpc>
                <a:spcPct val="115000"/>
              </a:lnSpc>
              <a:spcAft>
                <a:spcPts val="0"/>
              </a:spcAft>
            </a:pPr>
            <a:endParaRPr lang="ru-RU" i="1" dirty="0" smtClean="0">
              <a:solidFill>
                <a:srgbClr val="000000"/>
              </a:solidFill>
              <a:latin typeface="Times New Roman" panose="02020603050405020304" pitchFamily="18" charset="0"/>
              <a:ea typeface="Calibri" panose="020F0502020204030204" pitchFamily="34" charset="0"/>
            </a:endParaRPr>
          </a:p>
          <a:p>
            <a:pPr algn="just">
              <a:lnSpc>
                <a:spcPct val="115000"/>
              </a:lnSpc>
              <a:spcAft>
                <a:spcPts val="0"/>
              </a:spcAft>
            </a:pPr>
            <a:r>
              <a:rPr lang="ru-RU" sz="2000" b="1" i="1" dirty="0" smtClean="0">
                <a:solidFill>
                  <a:srgbClr val="4472C4"/>
                </a:solidFill>
                <a:latin typeface="Times New Roman" panose="02020603050405020304" pitchFamily="18" charset="0"/>
                <a:ea typeface="Calibri" panose="020F0502020204030204" pitchFamily="34" charset="0"/>
              </a:rPr>
              <a:t>Задание</a:t>
            </a:r>
            <a:r>
              <a:rPr lang="ru-RU" sz="2000" b="1" i="1" dirty="0">
                <a:solidFill>
                  <a:srgbClr val="4472C4"/>
                </a:solidFill>
                <a:latin typeface="Times New Roman" panose="02020603050405020304" pitchFamily="18" charset="0"/>
                <a:ea typeface="Calibri" panose="020F0502020204030204" pitchFamily="34" charset="0"/>
              </a:rPr>
              <a:t>.</a:t>
            </a:r>
            <a:r>
              <a:rPr lang="ru-RU" i="1" dirty="0">
                <a:solidFill>
                  <a:srgbClr val="000000"/>
                </a:solidFill>
                <a:latin typeface="Times New Roman" panose="02020603050405020304" pitchFamily="18" charset="0"/>
                <a:ea typeface="Calibri" panose="020F0502020204030204" pitchFamily="34" charset="0"/>
              </a:rPr>
              <a:t> </a:t>
            </a:r>
            <a:r>
              <a:rPr lang="ru-RU" b="1" i="1" dirty="0">
                <a:solidFill>
                  <a:srgbClr val="000000"/>
                </a:solidFill>
                <a:latin typeface="Times New Roman" panose="02020603050405020304" pitchFamily="18" charset="0"/>
                <a:ea typeface="Calibri" panose="020F0502020204030204" pitchFamily="34" charset="0"/>
              </a:rPr>
              <a:t>Заполните  «морфологический ящик». Затем при помощи комбинации, создайте новое животное, назовите его и предположите в каких условиях оно существует.</a:t>
            </a:r>
            <a:endParaRPr lang="ru-RU" b="1" dirty="0">
              <a:latin typeface="Times New Roman" panose="02020603050405020304" pitchFamily="18" charset="0"/>
              <a:ea typeface="Calibri" panose="020F0502020204030204" pitchFamily="34" charset="0"/>
            </a:endParaRPr>
          </a:p>
        </p:txBody>
      </p:sp>
      <p:graphicFrame>
        <p:nvGraphicFramePr>
          <p:cNvPr id="5" name="Таблица 4">
            <a:extLst>
              <a:ext uri="{FF2B5EF4-FFF2-40B4-BE49-F238E27FC236}">
                <a16:creationId xmlns:a16="http://schemas.microsoft.com/office/drawing/2014/main" xmlns="" id="{684989CA-8059-4FC5-99E4-B7A70CA00D2A}"/>
              </a:ext>
            </a:extLst>
          </p:cNvPr>
          <p:cNvGraphicFramePr>
            <a:graphicFrameLocks noGrp="1"/>
          </p:cNvGraphicFramePr>
          <p:nvPr>
            <p:extLst>
              <p:ext uri="{D42A27DB-BD31-4B8C-83A1-F6EECF244321}">
                <p14:modId xmlns:p14="http://schemas.microsoft.com/office/powerpoint/2010/main" val="2051164900"/>
              </p:ext>
            </p:extLst>
          </p:nvPr>
        </p:nvGraphicFramePr>
        <p:xfrm>
          <a:off x="257907" y="3336646"/>
          <a:ext cx="8370274" cy="1845165"/>
        </p:xfrm>
        <a:graphic>
          <a:graphicData uri="http://schemas.openxmlformats.org/drawingml/2006/table">
            <a:tbl>
              <a:tblPr firstRow="1" firstCol="1" bandRow="1"/>
              <a:tblGrid>
                <a:gridCol w="410308">
                  <a:extLst>
                    <a:ext uri="{9D8B030D-6E8A-4147-A177-3AD203B41FA5}">
                      <a16:colId xmlns:a16="http://schemas.microsoft.com/office/drawing/2014/main" xmlns="" val="2423111851"/>
                    </a:ext>
                  </a:extLst>
                </a:gridCol>
                <a:gridCol w="1817075">
                  <a:extLst>
                    <a:ext uri="{9D8B030D-6E8A-4147-A177-3AD203B41FA5}">
                      <a16:colId xmlns:a16="http://schemas.microsoft.com/office/drawing/2014/main" xmlns="" val="172738680"/>
                    </a:ext>
                  </a:extLst>
                </a:gridCol>
                <a:gridCol w="1441939">
                  <a:extLst>
                    <a:ext uri="{9D8B030D-6E8A-4147-A177-3AD203B41FA5}">
                      <a16:colId xmlns:a16="http://schemas.microsoft.com/office/drawing/2014/main" xmlns="" val="228326617"/>
                    </a:ext>
                  </a:extLst>
                </a:gridCol>
                <a:gridCol w="1477107">
                  <a:extLst>
                    <a:ext uri="{9D8B030D-6E8A-4147-A177-3AD203B41FA5}">
                      <a16:colId xmlns:a16="http://schemas.microsoft.com/office/drawing/2014/main" xmlns="" val="1320826644"/>
                    </a:ext>
                  </a:extLst>
                </a:gridCol>
                <a:gridCol w="1688123">
                  <a:extLst>
                    <a:ext uri="{9D8B030D-6E8A-4147-A177-3AD203B41FA5}">
                      <a16:colId xmlns:a16="http://schemas.microsoft.com/office/drawing/2014/main" xmlns="" val="4004092168"/>
                    </a:ext>
                  </a:extLst>
                </a:gridCol>
                <a:gridCol w="1535722">
                  <a:extLst>
                    <a:ext uri="{9D8B030D-6E8A-4147-A177-3AD203B41FA5}">
                      <a16:colId xmlns:a16="http://schemas.microsoft.com/office/drawing/2014/main" xmlns="" val="2249288302"/>
                    </a:ext>
                  </a:extLst>
                </a:gridCol>
              </a:tblGrid>
              <a:tr h="201466">
                <a:tc rowSpan="2" gridSpan="2">
                  <a:txBody>
                    <a:bodyPr/>
                    <a:lstStyle/>
                    <a:p>
                      <a:pPr algn="ctr">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Процессы</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gridSpan="4">
                  <a:txBody>
                    <a:bodyPr/>
                    <a:lstStyle/>
                    <a:p>
                      <a:pPr algn="ctr">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виды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4121966646"/>
                  </a:ext>
                </a:extLst>
              </a:tr>
              <a:tr h="215104">
                <a:tc gridSpan="2" vMerge="1">
                  <a:txBody>
                    <a:bodyPr/>
                    <a:lstStyle/>
                    <a:p>
                      <a:endParaRPr lang="ru-RU"/>
                    </a:p>
                  </a:txBody>
                  <a:tcPr/>
                </a:tc>
                <a:tc hMerge="1" vMerge="1">
                  <a:txBody>
                    <a:bodyPr/>
                    <a:lstStyle/>
                    <a:p>
                      <a:endParaRPr lang="ru-RU"/>
                    </a:p>
                  </a:txBody>
                  <a:tcPr/>
                </a:tc>
                <a:tc>
                  <a:txBody>
                    <a:bodyPr/>
                    <a:lstStyle/>
                    <a:p>
                      <a:pPr algn="ctr">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3607907"/>
                  </a:ext>
                </a:extLst>
              </a:tr>
              <a:tr h="201466">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А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Дыхание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Легочное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Трахейное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Жаберное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Кожное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2875499"/>
                  </a:ext>
                </a:extLst>
              </a:tr>
              <a:tr h="201466">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Б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Передвижение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Жгутик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Плавники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Крылья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Лапы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20482546"/>
                  </a:ext>
                </a:extLst>
              </a:tr>
              <a:tr h="201466">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В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Питание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Травоядный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Паразит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Падальщик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Хищник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45054028"/>
                  </a:ext>
                </a:extLst>
              </a:tr>
              <a:tr h="191076">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Г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Размножение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Яйца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Деление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Живорождение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Почкование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72550090"/>
                  </a:ext>
                </a:extLst>
              </a:tr>
              <a:tr h="372981">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Д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Способ защиты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Химическая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Агрессия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a:effectLst/>
                          <a:latin typeface="Times New Roman" panose="02020603050405020304" pitchFamily="18" charset="0"/>
                          <a:ea typeface="Calibri" panose="020F0502020204030204" pitchFamily="34" charset="0"/>
                          <a:cs typeface="Times New Roman" panose="02020603050405020304" pitchFamily="18" charset="0"/>
                        </a:rPr>
                        <a:t>Подражание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400" i="1" dirty="0">
                          <a:effectLst/>
                          <a:latin typeface="Times New Roman" panose="02020603050405020304" pitchFamily="18" charset="0"/>
                          <a:ea typeface="Calibri" panose="020F0502020204030204" pitchFamily="34" charset="0"/>
                          <a:cs typeface="Times New Roman" panose="02020603050405020304" pitchFamily="18" charset="0"/>
                        </a:rPr>
                        <a:t>Маскировка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2210911"/>
                  </a:ext>
                </a:extLst>
              </a:tr>
            </a:tbl>
          </a:graphicData>
        </a:graphic>
      </p:graphicFrame>
      <p:sp>
        <p:nvSpPr>
          <p:cNvPr id="6" name="Rectangle 1">
            <a:extLst>
              <a:ext uri="{FF2B5EF4-FFF2-40B4-BE49-F238E27FC236}">
                <a16:creationId xmlns:a16="http://schemas.microsoft.com/office/drawing/2014/main" xmlns="" id="{CA376C25-5AD4-4352-9EB8-46FAA41F003C}"/>
              </a:ext>
            </a:extLst>
          </p:cNvPr>
          <p:cNvSpPr>
            <a:spLocks noChangeArrowheads="1"/>
          </p:cNvSpPr>
          <p:nvPr/>
        </p:nvSpPr>
        <p:spPr bwMode="auto">
          <a:xfrm>
            <a:off x="2717738" y="2965467"/>
            <a:ext cx="37085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Таблица «морфологический ящик»</a:t>
            </a:r>
            <a:endParaRPr kumimoji="0" lang="ru-RU" altLang="ru-RU"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7" name="Прямоугольник 6">
            <a:extLst>
              <a:ext uri="{FF2B5EF4-FFF2-40B4-BE49-F238E27FC236}">
                <a16:creationId xmlns:a16="http://schemas.microsoft.com/office/drawing/2014/main" xmlns="" id="{406DC866-5684-4793-82B6-A4568FE552A6}"/>
              </a:ext>
            </a:extLst>
          </p:cNvPr>
          <p:cNvSpPr/>
          <p:nvPr/>
        </p:nvSpPr>
        <p:spPr>
          <a:xfrm>
            <a:off x="257907" y="5329375"/>
            <a:ext cx="8628185" cy="1366528"/>
          </a:xfrm>
          <a:prstGeom prst="rect">
            <a:avLst/>
          </a:prstGeom>
        </p:spPr>
        <p:txBody>
          <a:bodyPr wrap="square">
            <a:spAutoFit/>
          </a:bodyPr>
          <a:lstStyle/>
          <a:p>
            <a:pPr algn="just">
              <a:lnSpc>
                <a:spcPct val="115000"/>
              </a:lnSpc>
              <a:spcAft>
                <a:spcPts val="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Педагог называет определенную комбинацию букв и цифр (А2, Б1, В3, Г2, Д1</a:t>
            </a:r>
            <a:r>
              <a:rPr lang="ru-RU"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обучающиеся должны придумать, нарисовать и назвать получившееся животное, имеющее все эти признаки. Предположить, где оно обитает, какой образ жизни ведет, и чем питается.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4276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a:extLst>
              <a:ext uri="{FF2B5EF4-FFF2-40B4-BE49-F238E27FC236}">
                <a16:creationId xmlns:a16="http://schemas.microsoft.com/office/drawing/2014/main" xmlns="" id="{9B2FF400-4A3A-4BB3-A3EA-E1C756A37FE1}"/>
              </a:ext>
            </a:extLst>
          </p:cNvPr>
          <p:cNvSpPr>
            <a:spLocks noChangeArrowheads="1"/>
          </p:cNvSpPr>
          <p:nvPr/>
        </p:nvSpPr>
        <p:spPr bwMode="auto">
          <a:xfrm>
            <a:off x="7092950" y="6381750"/>
            <a:ext cx="1800225"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dirty="0"/>
          </a:p>
        </p:txBody>
      </p:sp>
      <p:sp>
        <p:nvSpPr>
          <p:cNvPr id="169996" name="Text Box 12">
            <a:extLst>
              <a:ext uri="{FF2B5EF4-FFF2-40B4-BE49-F238E27FC236}">
                <a16:creationId xmlns:a16="http://schemas.microsoft.com/office/drawing/2014/main" xmlns="" id="{3E402132-7978-40EA-9982-71D17FA28A8A}"/>
              </a:ext>
            </a:extLst>
          </p:cNvPr>
          <p:cNvSpPr txBox="1">
            <a:spLocks noChangeArrowheads="1"/>
          </p:cNvSpPr>
          <p:nvPr/>
        </p:nvSpPr>
        <p:spPr bwMode="auto">
          <a:xfrm>
            <a:off x="1082553" y="328802"/>
            <a:ext cx="71805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dirty="0" smtClean="0">
                <a:solidFill>
                  <a:srgbClr val="162746"/>
                </a:solidFill>
                <a:latin typeface="+mj-lt"/>
              </a:rPr>
              <a:t>МЕТОД «ФОКАЛЬНЫХ ОБЪЕКТОВ»    </a:t>
            </a:r>
            <a:endParaRPr lang="ru-RU" altLang="ru-RU" sz="2400" b="1" dirty="0">
              <a:solidFill>
                <a:srgbClr val="162746"/>
              </a:solidFill>
              <a:latin typeface="+mj-lt"/>
            </a:endParaRPr>
          </a:p>
        </p:txBody>
      </p:sp>
      <p:sp>
        <p:nvSpPr>
          <p:cNvPr id="3" name="Прямоугольник 2">
            <a:extLst>
              <a:ext uri="{FF2B5EF4-FFF2-40B4-BE49-F238E27FC236}">
                <a16:creationId xmlns:a16="http://schemas.microsoft.com/office/drawing/2014/main" xmlns="" id="{14403ED4-B868-4648-943B-9BCEE5A9BF82}"/>
              </a:ext>
            </a:extLst>
          </p:cNvPr>
          <p:cNvSpPr/>
          <p:nvPr/>
        </p:nvSpPr>
        <p:spPr>
          <a:xfrm>
            <a:off x="190499" y="852022"/>
            <a:ext cx="8397875" cy="646331"/>
          </a:xfrm>
          <a:prstGeom prst="rect">
            <a:avLst/>
          </a:prstGeom>
        </p:spPr>
        <p:txBody>
          <a:bodyPr wrap="square">
            <a:spAutoFit/>
          </a:bodyPr>
          <a:lstStyle/>
          <a:p>
            <a:r>
              <a:rPr lang="ru-RU" dirty="0">
                <a:solidFill>
                  <a:srgbClr val="000000"/>
                </a:solidFill>
                <a:latin typeface="Philosopher"/>
              </a:rPr>
              <a:t>Суть – исходному объекту приписываются свойства изначально ему не присущие, нередко фантастические. </a:t>
            </a:r>
            <a:endParaRPr lang="ru-RU" dirty="0"/>
          </a:p>
        </p:txBody>
      </p:sp>
      <p:sp>
        <p:nvSpPr>
          <p:cNvPr id="5" name="Прямоугольник 4">
            <a:extLst>
              <a:ext uri="{FF2B5EF4-FFF2-40B4-BE49-F238E27FC236}">
                <a16:creationId xmlns:a16="http://schemas.microsoft.com/office/drawing/2014/main" xmlns="" id="{1D67A21C-284B-42C4-80B7-F46F74160F82}"/>
              </a:ext>
            </a:extLst>
          </p:cNvPr>
          <p:cNvSpPr/>
          <p:nvPr/>
        </p:nvSpPr>
        <p:spPr>
          <a:xfrm>
            <a:off x="4732095" y="1498353"/>
            <a:ext cx="4221406" cy="2308324"/>
          </a:xfrm>
          <a:prstGeom prst="rect">
            <a:avLst/>
          </a:prstGeom>
        </p:spPr>
        <p:txBody>
          <a:bodyPr wrap="square">
            <a:spAutoFit/>
          </a:bodyPr>
          <a:lstStyle/>
          <a:p>
            <a:pPr algn="r"/>
            <a:r>
              <a:rPr lang="ru-RU" sz="1600" dirty="0">
                <a:solidFill>
                  <a:srgbClr val="383838"/>
                </a:solidFill>
                <a:latin typeface="Open Sans"/>
              </a:rPr>
              <a:t>При изучении понятия птица приписываем ему свойство любого предмета, например коробки. Соединяем признаки коробки и птицы: </a:t>
            </a:r>
          </a:p>
          <a:p>
            <a:pPr algn="r"/>
            <a:r>
              <a:rPr lang="ru-RU" sz="1600" dirty="0">
                <a:solidFill>
                  <a:srgbClr val="383838"/>
                </a:solidFill>
                <a:latin typeface="Open Sans"/>
              </a:rPr>
              <a:t>Картонная птица – оригами Большая птица – страус </a:t>
            </a:r>
          </a:p>
          <a:p>
            <a:pPr algn="r"/>
            <a:r>
              <a:rPr lang="ru-RU" sz="1600" dirty="0">
                <a:solidFill>
                  <a:srgbClr val="383838"/>
                </a:solidFill>
                <a:latin typeface="Open Sans"/>
              </a:rPr>
              <a:t>Маленькая птица – колибри Красивая птица – канарейка Старая птица – вымершая (дронт) </a:t>
            </a:r>
          </a:p>
        </p:txBody>
      </p:sp>
      <p:grpSp>
        <p:nvGrpSpPr>
          <p:cNvPr id="7" name="Группа 6">
            <a:extLst>
              <a:ext uri="{FF2B5EF4-FFF2-40B4-BE49-F238E27FC236}">
                <a16:creationId xmlns:a16="http://schemas.microsoft.com/office/drawing/2014/main" xmlns="" id="{345C263C-3F15-4D21-93E1-D92611BCD13B}"/>
              </a:ext>
            </a:extLst>
          </p:cNvPr>
          <p:cNvGrpSpPr/>
          <p:nvPr/>
        </p:nvGrpSpPr>
        <p:grpSpPr>
          <a:xfrm>
            <a:off x="279709" y="1568055"/>
            <a:ext cx="4898413" cy="4813695"/>
            <a:chOff x="279709" y="1568055"/>
            <a:chExt cx="4898413" cy="4399279"/>
          </a:xfrm>
        </p:grpSpPr>
        <p:pic>
          <p:nvPicPr>
            <p:cNvPr id="6" name="Рисунок 5">
              <a:extLst>
                <a:ext uri="{FF2B5EF4-FFF2-40B4-BE49-F238E27FC236}">
                  <a16:creationId xmlns:a16="http://schemas.microsoft.com/office/drawing/2014/main" xmlns="" id="{E4F787CB-0B6B-4979-9F0E-D49C5B4334C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r="44062" b="62906"/>
            <a:stretch/>
          </p:blipFill>
          <p:spPr>
            <a:xfrm>
              <a:off x="318356" y="1568055"/>
              <a:ext cx="3304075" cy="1632345"/>
            </a:xfrm>
            <a:prstGeom prst="rect">
              <a:avLst/>
            </a:prstGeom>
          </p:spPr>
        </p:pic>
        <p:pic>
          <p:nvPicPr>
            <p:cNvPr id="20" name="Рисунок 19">
              <a:extLst>
                <a:ext uri="{FF2B5EF4-FFF2-40B4-BE49-F238E27FC236}">
                  <a16:creationId xmlns:a16="http://schemas.microsoft.com/office/drawing/2014/main" xmlns="" id="{FFEA2AAB-814B-45B5-9AAA-5A3C92E3044B}"/>
                </a:ext>
              </a:extLst>
            </p:cNvPr>
            <p:cNvPicPr>
              <a:picLocks noChangeAspect="1"/>
            </p:cNvPicPr>
            <p:nvPr/>
          </p:nvPicPr>
          <p:blipFill rotWithShape="1">
            <a:blip r:embed="rId4"/>
            <a:srcRect t="36862" r="28531" b="26902"/>
            <a:stretch/>
          </p:blipFill>
          <p:spPr>
            <a:xfrm>
              <a:off x="318356" y="3200401"/>
              <a:ext cx="4221406" cy="1594624"/>
            </a:xfrm>
            <a:prstGeom prst="rect">
              <a:avLst/>
            </a:prstGeom>
          </p:spPr>
        </p:pic>
        <p:pic>
          <p:nvPicPr>
            <p:cNvPr id="21" name="Рисунок 20">
              <a:extLst>
                <a:ext uri="{FF2B5EF4-FFF2-40B4-BE49-F238E27FC236}">
                  <a16:creationId xmlns:a16="http://schemas.microsoft.com/office/drawing/2014/main" xmlns="" id="{9E7211E2-79AD-4B43-845D-E74434B9E419}"/>
                </a:ext>
              </a:extLst>
            </p:cNvPr>
            <p:cNvPicPr>
              <a:picLocks noChangeAspect="1"/>
            </p:cNvPicPr>
            <p:nvPr/>
          </p:nvPicPr>
          <p:blipFill rotWithShape="1">
            <a:blip r:embed="rId4"/>
            <a:srcRect l="-595" t="73044" r="17663" b="316"/>
            <a:stretch/>
          </p:blipFill>
          <p:spPr>
            <a:xfrm>
              <a:off x="279709" y="4795025"/>
              <a:ext cx="4898413" cy="1172309"/>
            </a:xfrm>
            <a:prstGeom prst="rect">
              <a:avLst/>
            </a:prstGeom>
          </p:spPr>
        </p:pic>
      </p:grpSp>
      <p:sp>
        <p:nvSpPr>
          <p:cNvPr id="8" name="Прямоугольник 7">
            <a:extLst>
              <a:ext uri="{FF2B5EF4-FFF2-40B4-BE49-F238E27FC236}">
                <a16:creationId xmlns:a16="http://schemas.microsoft.com/office/drawing/2014/main" xmlns="" id="{AE709442-ED47-4921-8D73-F01BF80C158A}"/>
              </a:ext>
            </a:extLst>
          </p:cNvPr>
          <p:cNvSpPr/>
          <p:nvPr/>
        </p:nvSpPr>
        <p:spPr>
          <a:xfrm>
            <a:off x="4882664" y="4355757"/>
            <a:ext cx="4070837" cy="1877437"/>
          </a:xfrm>
          <a:prstGeom prst="rect">
            <a:avLst/>
          </a:prstGeom>
        </p:spPr>
        <p:txBody>
          <a:bodyPr wrap="square">
            <a:spAutoFit/>
          </a:bodyPr>
          <a:lstStyle/>
          <a:p>
            <a:pPr algn="r"/>
            <a:r>
              <a:rPr lang="ru-RU" sz="1600" dirty="0">
                <a:solidFill>
                  <a:srgbClr val="383838"/>
                </a:solidFill>
                <a:latin typeface="Open Sans"/>
              </a:rPr>
              <a:t>При изучении рыб можно </a:t>
            </a:r>
          </a:p>
          <a:p>
            <a:pPr algn="r"/>
            <a:r>
              <a:rPr lang="ru-RU" sz="1600" dirty="0">
                <a:solidFill>
                  <a:srgbClr val="383838"/>
                </a:solidFill>
                <a:latin typeface="Open Sans"/>
              </a:rPr>
              <a:t>использовать сопоставление с вазой: </a:t>
            </a:r>
          </a:p>
          <a:p>
            <a:pPr algn="r"/>
            <a:r>
              <a:rPr lang="ru-RU" sz="1600" dirty="0">
                <a:solidFill>
                  <a:srgbClr val="383838"/>
                </a:solidFill>
                <a:latin typeface="Open Sans"/>
              </a:rPr>
              <a:t>Красивая рыба – аквариумная Большая рыба – акула </a:t>
            </a:r>
          </a:p>
          <a:p>
            <a:pPr algn="r"/>
            <a:r>
              <a:rPr lang="ru-RU" sz="1600" dirty="0">
                <a:solidFill>
                  <a:srgbClr val="383838"/>
                </a:solidFill>
                <a:latin typeface="Open Sans"/>
              </a:rPr>
              <a:t>Маленькая рыба – малек </a:t>
            </a:r>
          </a:p>
          <a:p>
            <a:pPr algn="r"/>
            <a:r>
              <a:rPr lang="ru-RU" sz="1600" dirty="0">
                <a:solidFill>
                  <a:srgbClr val="383838"/>
                </a:solidFill>
                <a:latin typeface="Open Sans"/>
              </a:rPr>
              <a:t>Круглая рыба – луна </a:t>
            </a:r>
          </a:p>
          <a:p>
            <a:pPr algn="r"/>
            <a:r>
              <a:rPr lang="ru-RU" sz="1600" dirty="0">
                <a:solidFill>
                  <a:srgbClr val="383838"/>
                </a:solidFill>
                <a:latin typeface="Open Sans"/>
              </a:rPr>
              <a:t>Плоская рыба - камбал</a:t>
            </a:r>
            <a:r>
              <a:rPr lang="ru-RU" dirty="0">
                <a:solidFill>
                  <a:srgbClr val="383838"/>
                </a:solidFill>
                <a:latin typeface="Open Sans"/>
              </a:rPr>
              <a:t>а</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69996"/>
                                        </p:tgtEl>
                                        <p:attrNameLst>
                                          <p:attrName>style.visibility</p:attrName>
                                        </p:attrNameLst>
                                      </p:cBhvr>
                                      <p:to>
                                        <p:strVal val="visible"/>
                                      </p:to>
                                    </p:set>
                                    <p:animEffect transition="in" filter="wheel(2)">
                                      <p:cBhvr>
                                        <p:cTn id="7" dur="1000"/>
                                        <p:tgtEl>
                                          <p:spTgt spid="169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4260A2E4-0B53-4BDF-B8FF-569514EB76E6}"/>
              </a:ext>
            </a:extLst>
          </p:cNvPr>
          <p:cNvSpPr/>
          <p:nvPr/>
        </p:nvSpPr>
        <p:spPr>
          <a:xfrm>
            <a:off x="96073" y="307777"/>
            <a:ext cx="8862645" cy="1991314"/>
          </a:xfrm>
          <a:prstGeom prst="rect">
            <a:avLst/>
          </a:prstGeom>
        </p:spPr>
        <p:txBody>
          <a:bodyPr wrap="square">
            <a:spAutoFit/>
          </a:bodyPr>
          <a:lstStyle/>
          <a:p>
            <a:pPr indent="177800">
              <a:buAutoNum type="arabicPeriod"/>
            </a:pPr>
            <a:r>
              <a:rPr lang="ru-RU" b="1" dirty="0" smtClean="0">
                <a:solidFill>
                  <a:srgbClr val="222222"/>
                </a:solidFill>
                <a:latin typeface="Akrobat" panose="00000600000000000000" pitchFamily="50" charset="-52"/>
              </a:rPr>
              <a:t>Фокальный </a:t>
            </a:r>
            <a:r>
              <a:rPr lang="ru-RU" b="1" dirty="0">
                <a:solidFill>
                  <a:srgbClr val="222222"/>
                </a:solidFill>
                <a:latin typeface="Akrobat" panose="00000600000000000000" pitchFamily="50" charset="-52"/>
              </a:rPr>
              <a:t>объект</a:t>
            </a:r>
            <a:r>
              <a:rPr lang="ru-RU" sz="1600" dirty="0">
                <a:solidFill>
                  <a:srgbClr val="222222"/>
                </a:solidFill>
                <a:latin typeface="Akrobat" panose="00000600000000000000" pitchFamily="50" charset="-52"/>
              </a:rPr>
              <a:t> – </a:t>
            </a:r>
            <a:r>
              <a:rPr lang="ru-RU" sz="1600" b="1" dirty="0" smtClean="0">
                <a:solidFill>
                  <a:srgbClr val="00B050"/>
                </a:solidFill>
                <a:latin typeface="Akrobat" panose="00000600000000000000" pitchFamily="50" charset="-52"/>
              </a:rPr>
              <a:t>КАСТРЮЛЯ. </a:t>
            </a:r>
            <a:r>
              <a:rPr lang="ru-RU" sz="1600" dirty="0">
                <a:solidFill>
                  <a:srgbClr val="222222"/>
                </a:solidFill>
                <a:latin typeface="Akrobat" panose="00000600000000000000" pitchFamily="50" charset="-52"/>
              </a:rPr>
              <a:t/>
            </a:r>
            <a:br>
              <a:rPr lang="ru-RU" sz="1600" dirty="0">
                <a:solidFill>
                  <a:srgbClr val="222222"/>
                </a:solidFill>
                <a:latin typeface="Akrobat" panose="00000600000000000000" pitchFamily="50" charset="-52"/>
              </a:rPr>
            </a:br>
            <a:r>
              <a:rPr lang="ru-RU" sz="1400" b="1" i="1" dirty="0">
                <a:solidFill>
                  <a:srgbClr val="222222"/>
                </a:solidFill>
                <a:latin typeface="Akrobat" panose="00000600000000000000" pitchFamily="50" charset="-52"/>
              </a:rPr>
              <a:t>Цель</a:t>
            </a:r>
            <a:r>
              <a:rPr lang="ru-RU" sz="1400" i="1" dirty="0">
                <a:solidFill>
                  <a:srgbClr val="222222"/>
                </a:solidFill>
                <a:latin typeface="Akrobat" panose="00000600000000000000" pitchFamily="50" charset="-52"/>
              </a:rPr>
              <a:t> </a:t>
            </a:r>
            <a:r>
              <a:rPr lang="ru-RU" sz="1400" dirty="0">
                <a:solidFill>
                  <a:srgbClr val="222222"/>
                </a:solidFill>
                <a:latin typeface="Akrobat" panose="00000600000000000000" pitchFamily="50" charset="-52"/>
              </a:rPr>
              <a:t>— расширение ассортимента выпускаемых на предприятиях кастрюль, повышение спроса на эту продукцию</a:t>
            </a:r>
            <a:r>
              <a:rPr lang="ru-RU" sz="1400" dirty="0" smtClean="0">
                <a:solidFill>
                  <a:srgbClr val="222222"/>
                </a:solidFill>
                <a:latin typeface="Akrobat" panose="00000600000000000000" pitchFamily="50" charset="-52"/>
              </a:rPr>
              <a:t>.</a:t>
            </a:r>
          </a:p>
          <a:p>
            <a:pPr>
              <a:lnSpc>
                <a:spcPct val="110000"/>
              </a:lnSpc>
              <a:buAutoNum type="arabicPeriod"/>
            </a:pPr>
            <a:r>
              <a:rPr lang="ru-RU" b="1" dirty="0" smtClean="0">
                <a:solidFill>
                  <a:srgbClr val="222222"/>
                </a:solidFill>
                <a:latin typeface="Akrobat" panose="00000600000000000000" pitchFamily="50" charset="-52"/>
              </a:rPr>
              <a:t>Выбираем </a:t>
            </a:r>
            <a:r>
              <a:rPr lang="ru-RU" b="1" dirty="0">
                <a:solidFill>
                  <a:srgbClr val="222222"/>
                </a:solidFill>
                <a:latin typeface="Akrobat" panose="00000600000000000000" pitchFamily="50" charset="-52"/>
              </a:rPr>
              <a:t>случайные объекты</a:t>
            </a:r>
            <a:r>
              <a:rPr lang="ru-RU" sz="1600" dirty="0">
                <a:solidFill>
                  <a:srgbClr val="222222"/>
                </a:solidFill>
                <a:latin typeface="Akrobat" panose="00000600000000000000" pitchFamily="50" charset="-52"/>
              </a:rPr>
              <a:t>: </a:t>
            </a:r>
            <a:r>
              <a:rPr lang="ru-RU" sz="1600" b="1" dirty="0" smtClean="0">
                <a:solidFill>
                  <a:srgbClr val="0070C0"/>
                </a:solidFill>
                <a:latin typeface="Akrobat" panose="00000600000000000000" pitchFamily="50" charset="-52"/>
              </a:rPr>
              <a:t>ДЕРЕВО, ЛАМПА, КОШКА, СИГАРЕТА.</a:t>
            </a:r>
          </a:p>
          <a:p>
            <a:pPr>
              <a:lnSpc>
                <a:spcPct val="110000"/>
              </a:lnSpc>
              <a:buAutoNum type="arabicPeriod"/>
            </a:pPr>
            <a:r>
              <a:rPr lang="ru-RU" b="1" dirty="0" smtClean="0">
                <a:solidFill>
                  <a:srgbClr val="222222"/>
                </a:solidFill>
                <a:latin typeface="Akrobat" panose="00000600000000000000" pitchFamily="50" charset="-52"/>
              </a:rPr>
              <a:t>Выписываем </a:t>
            </a:r>
            <a:r>
              <a:rPr lang="ru-RU" b="1" dirty="0">
                <a:solidFill>
                  <a:srgbClr val="222222"/>
                </a:solidFill>
                <a:latin typeface="Akrobat" panose="00000600000000000000" pitchFamily="50" charset="-52"/>
              </a:rPr>
              <a:t>признаки случайных </a:t>
            </a:r>
            <a:r>
              <a:rPr lang="ru-RU" b="1" dirty="0" smtClean="0">
                <a:solidFill>
                  <a:srgbClr val="222222"/>
                </a:solidFill>
                <a:latin typeface="Akrobat" panose="00000600000000000000" pitchFamily="50" charset="-52"/>
              </a:rPr>
              <a:t>объектов</a:t>
            </a:r>
            <a:r>
              <a:rPr lang="ru-RU" dirty="0">
                <a:solidFill>
                  <a:srgbClr val="222222"/>
                </a:solidFill>
                <a:latin typeface="Akrobat" panose="00000600000000000000" pitchFamily="50" charset="-52"/>
              </a:rPr>
              <a:t/>
            </a:r>
            <a:br>
              <a:rPr lang="ru-RU" dirty="0">
                <a:solidFill>
                  <a:srgbClr val="222222"/>
                </a:solidFill>
                <a:latin typeface="Akrobat" panose="00000600000000000000" pitchFamily="50" charset="-52"/>
              </a:rPr>
            </a:br>
            <a:endParaRPr lang="ru-RU" dirty="0" smtClean="0">
              <a:solidFill>
                <a:srgbClr val="222222"/>
              </a:solidFill>
              <a:latin typeface="Akrobat" panose="00000600000000000000" pitchFamily="50" charset="-52"/>
            </a:endParaRPr>
          </a:p>
          <a:p>
            <a:pPr marL="342900" indent="-342900">
              <a:buAutoNum type="arabicPeriod"/>
            </a:pPr>
            <a:endParaRPr lang="ru-RU" sz="1600" b="1" i="1" dirty="0">
              <a:solidFill>
                <a:srgbClr val="222222"/>
              </a:solidFill>
              <a:latin typeface="Akrobat" panose="00000600000000000000" pitchFamily="50" charset="-52"/>
            </a:endParaRPr>
          </a:p>
          <a:p>
            <a:r>
              <a:rPr lang="ru-RU" sz="1600" i="1" dirty="0">
                <a:solidFill>
                  <a:srgbClr val="222222"/>
                </a:solidFill>
                <a:latin typeface="Akrobat" panose="00000600000000000000" pitchFamily="50" charset="-52"/>
              </a:rPr>
              <a:t> </a:t>
            </a:r>
            <a:endParaRPr lang="ru-RU" sz="1600" b="0" i="0" dirty="0">
              <a:solidFill>
                <a:srgbClr val="222222"/>
              </a:solidFill>
              <a:effectLst/>
              <a:latin typeface="Akrobat" panose="00000600000000000000" pitchFamily="50" charset="-52"/>
            </a:endParaRPr>
          </a:p>
        </p:txBody>
      </p:sp>
      <p:sp>
        <p:nvSpPr>
          <p:cNvPr id="5" name="Прямоугольник 4">
            <a:extLst>
              <a:ext uri="{FF2B5EF4-FFF2-40B4-BE49-F238E27FC236}">
                <a16:creationId xmlns:a16="http://schemas.microsoft.com/office/drawing/2014/main" xmlns="" id="{7A9A2FA7-D76B-4234-8C01-D556342ED2BB}"/>
              </a:ext>
            </a:extLst>
          </p:cNvPr>
          <p:cNvSpPr/>
          <p:nvPr/>
        </p:nvSpPr>
        <p:spPr>
          <a:xfrm>
            <a:off x="4142249" y="0"/>
            <a:ext cx="5967046" cy="307777"/>
          </a:xfrm>
          <a:prstGeom prst="rect">
            <a:avLst/>
          </a:prstGeom>
        </p:spPr>
        <p:txBody>
          <a:bodyPr wrap="square">
            <a:spAutoFit/>
          </a:bodyPr>
          <a:lstStyle/>
          <a:p>
            <a:r>
              <a:rPr lang="ru-RU" sz="1400" b="1" i="1" dirty="0">
                <a:solidFill>
                  <a:srgbClr val="222222"/>
                </a:solidFill>
                <a:latin typeface="Akrobat" panose="00000600000000000000" pitchFamily="50" charset="-52"/>
              </a:rPr>
              <a:t>Пример применения. </a:t>
            </a:r>
            <a:r>
              <a:rPr lang="ru-RU" sz="1400" i="1" dirty="0">
                <a:solidFill>
                  <a:srgbClr val="222222"/>
                </a:solidFill>
                <a:latin typeface="Akrobat" panose="00000600000000000000" pitchFamily="50" charset="-52"/>
              </a:rPr>
              <a:t>(Предложен изобретателем Н. М. </a:t>
            </a:r>
            <a:r>
              <a:rPr lang="ru-RU" sz="1400" i="1" dirty="0" err="1">
                <a:solidFill>
                  <a:srgbClr val="222222"/>
                </a:solidFill>
                <a:latin typeface="Akrobat" panose="00000600000000000000" pitchFamily="50" charset="-52"/>
              </a:rPr>
              <a:t>Балезиным</a:t>
            </a:r>
            <a:r>
              <a:rPr lang="ru-RU" sz="1400" i="1" dirty="0">
                <a:solidFill>
                  <a:srgbClr val="222222"/>
                </a:solidFill>
                <a:latin typeface="Akrobat" panose="00000600000000000000" pitchFamily="50" charset="-52"/>
              </a:rPr>
              <a:t>).</a:t>
            </a:r>
            <a:endParaRPr lang="ru-RU" sz="1400" i="1" dirty="0">
              <a:latin typeface="Akrobat" panose="00000600000000000000" pitchFamily="50" charset="-52"/>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109129576"/>
              </p:ext>
            </p:extLst>
          </p:nvPr>
        </p:nvGraphicFramePr>
        <p:xfrm>
          <a:off x="4728117" y="1204333"/>
          <a:ext cx="4434754" cy="3088888"/>
        </p:xfrm>
        <a:graphic>
          <a:graphicData uri="http://schemas.openxmlformats.org/drawingml/2006/table">
            <a:tbl>
              <a:tblPr firstRow="1" bandRow="1">
                <a:tableStyleId>{5940675A-B579-460E-94D1-54222C63F5DA}</a:tableStyleId>
              </a:tblPr>
              <a:tblGrid>
                <a:gridCol w="1282645"/>
                <a:gridCol w="1098618"/>
                <a:gridCol w="997557"/>
                <a:gridCol w="1055934"/>
              </a:tblGrid>
              <a:tr h="407073">
                <a:tc>
                  <a:txBody>
                    <a:bodyPr/>
                    <a:lstStyle/>
                    <a:p>
                      <a:pPr algn="ctr"/>
                      <a:r>
                        <a:rPr lang="ru-RU" sz="1800" b="1" i="1" dirty="0" smtClean="0">
                          <a:solidFill>
                            <a:srgbClr val="222222"/>
                          </a:solidFill>
                          <a:latin typeface="Akrobat" panose="00000600000000000000" pitchFamily="50" charset="-52"/>
                        </a:rPr>
                        <a:t>Дерево</a:t>
                      </a:r>
                      <a:endParaRPr lang="ru-RU" dirty="0"/>
                    </a:p>
                  </a:txBody>
                  <a:tcPr anchor="ctr"/>
                </a:tc>
                <a:tc>
                  <a:txBody>
                    <a:bodyPr/>
                    <a:lstStyle/>
                    <a:p>
                      <a:pPr algn="ctr"/>
                      <a:r>
                        <a:rPr lang="ru-RU" sz="1800" b="1" i="1" dirty="0" smtClean="0">
                          <a:solidFill>
                            <a:srgbClr val="222222"/>
                          </a:solidFill>
                          <a:latin typeface="Akrobat" panose="00000600000000000000" pitchFamily="50" charset="-52"/>
                        </a:rPr>
                        <a:t>Лампа</a:t>
                      </a:r>
                      <a:endParaRPr lang="ru-RU" dirty="0"/>
                    </a:p>
                  </a:txBody>
                  <a:tcPr anchor="ctr"/>
                </a:tc>
                <a:tc>
                  <a:txBody>
                    <a:bodyPr/>
                    <a:lstStyle/>
                    <a:p>
                      <a:pPr algn="ctr"/>
                      <a:r>
                        <a:rPr lang="ru-RU" sz="1800" b="1" i="1" dirty="0" smtClean="0">
                          <a:solidFill>
                            <a:srgbClr val="222222"/>
                          </a:solidFill>
                          <a:latin typeface="Akrobat" panose="00000600000000000000" pitchFamily="50" charset="-52"/>
                        </a:rPr>
                        <a:t>Кошка</a:t>
                      </a:r>
                      <a:r>
                        <a:rPr lang="ru-RU" sz="1800" dirty="0" smtClean="0">
                          <a:solidFill>
                            <a:srgbClr val="222222"/>
                          </a:solidFill>
                          <a:latin typeface="Akrobat" panose="00000600000000000000" pitchFamily="50" charset="-52"/>
                        </a:rPr>
                        <a:t> </a:t>
                      </a:r>
                      <a:endParaRPr lang="ru-RU" dirty="0"/>
                    </a:p>
                  </a:txBody>
                  <a:tcPr anchor="ctr"/>
                </a:tc>
                <a:tc>
                  <a:txBody>
                    <a:bodyPr/>
                    <a:lstStyle/>
                    <a:p>
                      <a:pPr algn="ctr"/>
                      <a:r>
                        <a:rPr lang="ru-RU" sz="1800" b="1" i="1" dirty="0" smtClean="0">
                          <a:solidFill>
                            <a:srgbClr val="222222"/>
                          </a:solidFill>
                          <a:latin typeface="Akrobat" panose="00000600000000000000" pitchFamily="50" charset="-52"/>
                        </a:rPr>
                        <a:t>Сигарета</a:t>
                      </a:r>
                      <a:endParaRPr lang="ru-RU" dirty="0"/>
                    </a:p>
                  </a:txBody>
                  <a:tcPr anchor="ctr"/>
                </a:tc>
              </a:tr>
              <a:tr h="2681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rgbClr val="222222"/>
                          </a:solidFill>
                          <a:latin typeface="Akrobat" panose="00000600000000000000" pitchFamily="50" charset="-52"/>
                        </a:rPr>
                        <a:t>высокое, зеленое, голое, срубленное, чахлое, железное, хлебное, пробковое,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rgbClr val="222222"/>
                          </a:solidFill>
                          <a:latin typeface="Akrobat" panose="00000600000000000000" pitchFamily="50" charset="-52"/>
                        </a:rPr>
                        <a:t>с толстой корой,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solidFill>
                            <a:srgbClr val="222222"/>
                          </a:solidFill>
                          <a:latin typeface="Akrobat" panose="00000600000000000000" pitchFamily="50" charset="-52"/>
                        </a:rPr>
                        <a:t>с корнями, раскидистое, колючее.</a:t>
                      </a:r>
                      <a:endParaRPr lang="ru-RU" sz="1400" dirty="0">
                        <a:latin typeface="Akrobat" panose="00000600000000000000" pitchFamily="50" charset="-52"/>
                      </a:endParaRPr>
                    </a:p>
                  </a:txBody>
                  <a:tcPr/>
                </a:tc>
                <a:tc>
                  <a:txBody>
                    <a:bodyPr/>
                    <a:lstStyle/>
                    <a:p>
                      <a:r>
                        <a:rPr lang="ru-RU" sz="1400" dirty="0" smtClean="0">
                          <a:solidFill>
                            <a:srgbClr val="222222"/>
                          </a:solidFill>
                          <a:latin typeface="Akrobat" panose="00000600000000000000" pitchFamily="50" charset="-52"/>
                        </a:rPr>
                        <a:t>электрическая, светящаяся, настольная, электронная, разбитая, паяльная, керосиновая, газовая, волшебная, матовая, цветная</a:t>
                      </a:r>
                      <a:endParaRPr lang="ru-RU" sz="1400" dirty="0">
                        <a:latin typeface="Akrobat" panose="00000600000000000000" pitchFamily="50" charset="-52"/>
                      </a:endParaRPr>
                    </a:p>
                  </a:txBody>
                  <a:tcPr/>
                </a:tc>
                <a:tc>
                  <a:txBody>
                    <a:bodyPr/>
                    <a:lstStyle/>
                    <a:p>
                      <a:r>
                        <a:rPr lang="ru-RU" sz="1400" dirty="0" smtClean="0">
                          <a:solidFill>
                            <a:srgbClr val="222222"/>
                          </a:solidFill>
                          <a:latin typeface="Akrobat" panose="00000600000000000000" pitchFamily="50" charset="-52"/>
                        </a:rPr>
                        <a:t>живая, игривая, пушистая, сибирская, царапающаяся, голодная, злая, полосатая, нюхающая, мяукающая, </a:t>
                      </a:r>
                      <a:endParaRPr lang="ru-RU" sz="1400" dirty="0">
                        <a:latin typeface="Akrobat" panose="00000600000000000000" pitchFamily="50" charset="-52"/>
                      </a:endParaRPr>
                    </a:p>
                  </a:txBody>
                  <a:tcPr/>
                </a:tc>
                <a:tc>
                  <a:txBody>
                    <a:bodyPr/>
                    <a:lstStyle/>
                    <a:p>
                      <a:r>
                        <a:rPr lang="ru-RU" sz="1400" dirty="0" smtClean="0">
                          <a:solidFill>
                            <a:srgbClr val="222222"/>
                          </a:solidFill>
                          <a:latin typeface="Akrobat" panose="00000600000000000000" pitchFamily="50" charset="-52"/>
                        </a:rPr>
                        <a:t>дымящаяся, вредная, с фильтром, с опиумом, смятая, брошенная, отсыревшая, горящая</a:t>
                      </a:r>
                      <a:endParaRPr lang="ru-RU" sz="1400" dirty="0">
                        <a:latin typeface="Akrobat" panose="00000600000000000000" pitchFamily="50" charset="-52"/>
                      </a:endParaRPr>
                    </a:p>
                  </a:txBody>
                  <a:tcPr/>
                </a:tc>
              </a:tr>
            </a:tbl>
          </a:graphicData>
        </a:graphic>
      </p:graphicFrame>
      <p:sp>
        <p:nvSpPr>
          <p:cNvPr id="3" name="Прямоугольник 2"/>
          <p:cNvSpPr/>
          <p:nvPr/>
        </p:nvSpPr>
        <p:spPr>
          <a:xfrm>
            <a:off x="96073" y="1475254"/>
            <a:ext cx="4743556" cy="2585323"/>
          </a:xfrm>
          <a:prstGeom prst="rect">
            <a:avLst/>
          </a:prstGeom>
        </p:spPr>
        <p:txBody>
          <a:bodyPr wrap="square">
            <a:spAutoFit/>
          </a:bodyPr>
          <a:lstStyle/>
          <a:p>
            <a:r>
              <a:rPr lang="ru-RU" b="1" dirty="0">
                <a:solidFill>
                  <a:srgbClr val="222222"/>
                </a:solidFill>
                <a:latin typeface="Akrobat" panose="00000600000000000000" pitchFamily="50" charset="-52"/>
              </a:rPr>
              <a:t>4. </a:t>
            </a:r>
            <a:r>
              <a:rPr lang="ru-RU" b="1" dirty="0" smtClean="0">
                <a:solidFill>
                  <a:srgbClr val="222222"/>
                </a:solidFill>
                <a:latin typeface="Akrobat" panose="00000600000000000000" pitchFamily="50" charset="-52"/>
              </a:rPr>
              <a:t>  Присоединяем </a:t>
            </a:r>
            <a:r>
              <a:rPr lang="ru-RU" b="1" dirty="0">
                <a:solidFill>
                  <a:srgbClr val="222222"/>
                </a:solidFill>
                <a:latin typeface="Akrobat" panose="00000600000000000000" pitchFamily="50" charset="-52"/>
              </a:rPr>
              <a:t>к </a:t>
            </a:r>
            <a:r>
              <a:rPr lang="ru-RU" b="1" dirty="0" smtClean="0">
                <a:solidFill>
                  <a:srgbClr val="222222"/>
                </a:solidFill>
                <a:latin typeface="Akrobat" panose="00000600000000000000" pitchFamily="50" charset="-52"/>
              </a:rPr>
              <a:t>фокальному объекту</a:t>
            </a:r>
            <a:r>
              <a:rPr lang="ru-RU" dirty="0">
                <a:solidFill>
                  <a:srgbClr val="222222"/>
                </a:solidFill>
                <a:latin typeface="Akrobat" panose="00000600000000000000" pitchFamily="50" charset="-52"/>
              </a:rPr>
              <a:t> выбранные признаки случайных объектов:</a:t>
            </a:r>
            <a:br>
              <a:rPr lang="ru-RU" dirty="0">
                <a:solidFill>
                  <a:srgbClr val="222222"/>
                </a:solidFill>
                <a:latin typeface="Akrobat" panose="00000600000000000000" pitchFamily="50" charset="-52"/>
              </a:rPr>
            </a:br>
            <a:r>
              <a:rPr lang="ru-RU" b="1" i="1" dirty="0">
                <a:solidFill>
                  <a:srgbClr val="009900"/>
                </a:solidFill>
                <a:latin typeface="Akrobat" panose="00000600000000000000" pitchFamily="50" charset="-52"/>
              </a:rPr>
              <a:t>Дерева:</a:t>
            </a:r>
            <a:r>
              <a:rPr lang="ru-RU" dirty="0">
                <a:solidFill>
                  <a:srgbClr val="009900"/>
                </a:solidFill>
                <a:latin typeface="Akrobat" panose="00000600000000000000" pitchFamily="50" charset="-52"/>
              </a:rPr>
              <a:t> </a:t>
            </a:r>
            <a:r>
              <a:rPr lang="ru-RU" dirty="0">
                <a:solidFill>
                  <a:schemeClr val="tx1">
                    <a:lumMod val="50000"/>
                    <a:lumOff val="50000"/>
                  </a:schemeClr>
                </a:solidFill>
                <a:latin typeface="Akrobat" panose="00000600000000000000" pitchFamily="50" charset="-52"/>
              </a:rPr>
              <a:t>высокая кастрюля, хлебная кастрюля, кастрюля с корнями, кастрюля с колючками;</a:t>
            </a:r>
            <a:br>
              <a:rPr lang="ru-RU" dirty="0">
                <a:solidFill>
                  <a:schemeClr val="tx1">
                    <a:lumMod val="50000"/>
                    <a:lumOff val="50000"/>
                  </a:schemeClr>
                </a:solidFill>
                <a:latin typeface="Akrobat" panose="00000600000000000000" pitchFamily="50" charset="-52"/>
              </a:rPr>
            </a:br>
            <a:r>
              <a:rPr lang="ru-RU" b="1" i="1" dirty="0">
                <a:solidFill>
                  <a:srgbClr val="009900"/>
                </a:solidFill>
                <a:latin typeface="Akrobat" panose="00000600000000000000" pitchFamily="50" charset="-52"/>
              </a:rPr>
              <a:t>Лампы:</a:t>
            </a:r>
            <a:r>
              <a:rPr lang="ru-RU" dirty="0">
                <a:solidFill>
                  <a:srgbClr val="009900"/>
                </a:solidFill>
                <a:latin typeface="Akrobat" panose="00000600000000000000" pitchFamily="50" charset="-52"/>
              </a:rPr>
              <a:t> </a:t>
            </a:r>
            <a:r>
              <a:rPr lang="ru-RU" dirty="0" err="1" smtClean="0">
                <a:solidFill>
                  <a:schemeClr val="tx1">
                    <a:lumMod val="50000"/>
                    <a:lumOff val="50000"/>
                  </a:schemeClr>
                </a:solidFill>
                <a:latin typeface="Akrobat" panose="00000600000000000000" pitchFamily="50" charset="-52"/>
              </a:rPr>
              <a:t>электрич</a:t>
            </a:r>
            <a:r>
              <a:rPr lang="ru-RU" dirty="0" smtClean="0">
                <a:solidFill>
                  <a:schemeClr val="tx1">
                    <a:lumMod val="50000"/>
                    <a:lumOff val="50000"/>
                  </a:schemeClr>
                </a:solidFill>
                <a:latin typeface="Akrobat" panose="00000600000000000000" pitchFamily="50" charset="-52"/>
              </a:rPr>
              <a:t>. </a:t>
            </a:r>
            <a:r>
              <a:rPr lang="ru-RU" dirty="0">
                <a:solidFill>
                  <a:schemeClr val="tx1">
                    <a:lumMod val="50000"/>
                    <a:lumOff val="50000"/>
                  </a:schemeClr>
                </a:solidFill>
                <a:latin typeface="Akrobat" panose="00000600000000000000" pitchFamily="50" charset="-52"/>
              </a:rPr>
              <a:t>кастрюля, разбитая кастрюля, волшебная кастрюля, светящаяся кастрюля;</a:t>
            </a:r>
            <a:br>
              <a:rPr lang="ru-RU" dirty="0">
                <a:solidFill>
                  <a:schemeClr val="tx1">
                    <a:lumMod val="50000"/>
                    <a:lumOff val="50000"/>
                  </a:schemeClr>
                </a:solidFill>
                <a:latin typeface="Akrobat" panose="00000600000000000000" pitchFamily="50" charset="-52"/>
              </a:rPr>
            </a:br>
            <a:r>
              <a:rPr lang="ru-RU" b="1" i="1" dirty="0">
                <a:solidFill>
                  <a:srgbClr val="009900"/>
                </a:solidFill>
                <a:latin typeface="Akrobat" panose="00000600000000000000" pitchFamily="50" charset="-52"/>
              </a:rPr>
              <a:t>Кошки:</a:t>
            </a:r>
            <a:r>
              <a:rPr lang="ru-RU" dirty="0">
                <a:solidFill>
                  <a:srgbClr val="009900"/>
                </a:solidFill>
                <a:latin typeface="Akrobat" panose="00000600000000000000" pitchFamily="50" charset="-52"/>
              </a:rPr>
              <a:t> </a:t>
            </a:r>
            <a:r>
              <a:rPr lang="ru-RU" dirty="0">
                <a:solidFill>
                  <a:schemeClr val="tx1">
                    <a:lumMod val="50000"/>
                    <a:lumOff val="50000"/>
                  </a:schemeClr>
                </a:solidFill>
                <a:latin typeface="Akrobat" panose="00000600000000000000" pitchFamily="50" charset="-52"/>
              </a:rPr>
              <a:t>нюхающая кастрюля, мяукающая кастрюля;</a:t>
            </a:r>
            <a:br>
              <a:rPr lang="ru-RU" dirty="0">
                <a:solidFill>
                  <a:schemeClr val="tx1">
                    <a:lumMod val="50000"/>
                    <a:lumOff val="50000"/>
                  </a:schemeClr>
                </a:solidFill>
                <a:latin typeface="Akrobat" panose="00000600000000000000" pitchFamily="50" charset="-52"/>
              </a:rPr>
            </a:br>
            <a:r>
              <a:rPr lang="ru-RU" b="1" i="1" dirty="0">
                <a:solidFill>
                  <a:srgbClr val="009900"/>
                </a:solidFill>
                <a:latin typeface="Akrobat" panose="00000600000000000000" pitchFamily="50" charset="-52"/>
              </a:rPr>
              <a:t>Сигареты:</a:t>
            </a:r>
            <a:r>
              <a:rPr lang="ru-RU" dirty="0">
                <a:solidFill>
                  <a:srgbClr val="009900"/>
                </a:solidFill>
                <a:latin typeface="Akrobat" panose="00000600000000000000" pitchFamily="50" charset="-52"/>
              </a:rPr>
              <a:t> </a:t>
            </a:r>
            <a:r>
              <a:rPr lang="ru-RU" dirty="0">
                <a:solidFill>
                  <a:schemeClr val="tx1">
                    <a:lumMod val="50000"/>
                    <a:lumOff val="50000"/>
                  </a:schemeClr>
                </a:solidFill>
                <a:latin typeface="Akrobat" panose="00000600000000000000" pitchFamily="50" charset="-52"/>
              </a:rPr>
              <a:t>дымящаяся кастрюля, кастрюля с фильтром</a:t>
            </a:r>
            <a:r>
              <a:rPr lang="ru-RU" dirty="0" smtClean="0">
                <a:solidFill>
                  <a:schemeClr val="tx1">
                    <a:lumMod val="50000"/>
                    <a:lumOff val="50000"/>
                  </a:schemeClr>
                </a:solidFill>
                <a:latin typeface="Akrobat" panose="00000600000000000000" pitchFamily="50" charset="-52"/>
              </a:rPr>
              <a:t>.</a:t>
            </a:r>
            <a:r>
              <a:rPr lang="ru-RU" dirty="0">
                <a:solidFill>
                  <a:schemeClr val="tx1">
                    <a:lumMod val="50000"/>
                    <a:lumOff val="50000"/>
                  </a:schemeClr>
                </a:solidFill>
                <a:latin typeface="Akrobat" panose="00000600000000000000" pitchFamily="50" charset="-52"/>
              </a:rPr>
              <a:t> </a:t>
            </a:r>
          </a:p>
        </p:txBody>
      </p:sp>
      <p:sp>
        <p:nvSpPr>
          <p:cNvPr id="6" name="Прямоугольник 5"/>
          <p:cNvSpPr/>
          <p:nvPr/>
        </p:nvSpPr>
        <p:spPr>
          <a:xfrm>
            <a:off x="96073" y="4081781"/>
            <a:ext cx="9047927" cy="2462213"/>
          </a:xfrm>
          <a:prstGeom prst="rect">
            <a:avLst/>
          </a:prstGeom>
        </p:spPr>
        <p:txBody>
          <a:bodyPr wrap="square">
            <a:spAutoFit/>
          </a:bodyPr>
          <a:lstStyle/>
          <a:p>
            <a:r>
              <a:rPr lang="ru-RU" b="1" dirty="0">
                <a:solidFill>
                  <a:srgbClr val="222222"/>
                </a:solidFill>
                <a:latin typeface="Akrobat" panose="00000600000000000000" pitchFamily="50" charset="-52"/>
              </a:rPr>
              <a:t>5. Развиваем полученные сочетания:</a:t>
            </a:r>
            <a:r>
              <a:rPr lang="ru-RU" dirty="0">
                <a:solidFill>
                  <a:srgbClr val="222222"/>
                </a:solidFill>
                <a:latin typeface="Akrobat" panose="00000600000000000000" pitchFamily="50" charset="-52"/>
              </a:rPr>
              <a:t/>
            </a:r>
            <a:br>
              <a:rPr lang="ru-RU" dirty="0">
                <a:solidFill>
                  <a:srgbClr val="222222"/>
                </a:solidFill>
                <a:latin typeface="Akrobat" panose="00000600000000000000" pitchFamily="50" charset="-52"/>
              </a:rPr>
            </a:br>
            <a:r>
              <a:rPr lang="ru-RU" dirty="0">
                <a:solidFill>
                  <a:srgbClr val="222222"/>
                </a:solidFill>
                <a:latin typeface="Akrobat" panose="00000600000000000000" pitchFamily="50" charset="-52"/>
              </a:rPr>
              <a:t>— </a:t>
            </a:r>
            <a:r>
              <a:rPr lang="ru-RU" sz="1600" dirty="0">
                <a:solidFill>
                  <a:srgbClr val="0070C0"/>
                </a:solidFill>
                <a:latin typeface="Akrobat" panose="00000600000000000000" pitchFamily="50" charset="-52"/>
              </a:rPr>
              <a:t>кастрюля с корнями </a:t>
            </a:r>
            <a:r>
              <a:rPr lang="ru-RU" sz="1600" dirty="0">
                <a:solidFill>
                  <a:srgbClr val="222222"/>
                </a:solidFill>
                <a:latin typeface="Akrobat" panose="00000600000000000000" pitchFamily="50" charset="-52"/>
              </a:rPr>
              <a:t>— кастрюля с вделанной в нее теплоизолирующей прокладкой;</a:t>
            </a:r>
            <a:br>
              <a:rPr lang="ru-RU" sz="1600" dirty="0">
                <a:solidFill>
                  <a:srgbClr val="222222"/>
                </a:solidFill>
                <a:latin typeface="Akrobat" panose="00000600000000000000" pitchFamily="50" charset="-52"/>
              </a:rPr>
            </a:br>
            <a:r>
              <a:rPr lang="ru-RU" sz="1600" dirty="0">
                <a:solidFill>
                  <a:srgbClr val="222222"/>
                </a:solidFill>
                <a:latin typeface="Akrobat" panose="00000600000000000000" pitchFamily="50" charset="-52"/>
              </a:rPr>
              <a:t>— </a:t>
            </a:r>
            <a:r>
              <a:rPr lang="ru-RU" sz="1600" dirty="0">
                <a:solidFill>
                  <a:srgbClr val="0070C0"/>
                </a:solidFill>
                <a:latin typeface="Akrobat" panose="00000600000000000000" pitchFamily="50" charset="-52"/>
              </a:rPr>
              <a:t>разбитая кастрюля </a:t>
            </a:r>
            <a:r>
              <a:rPr lang="ru-RU" sz="1600" dirty="0">
                <a:solidFill>
                  <a:srgbClr val="222222"/>
                </a:solidFill>
                <a:latin typeface="Akrobat" panose="00000600000000000000" pitchFamily="50" charset="-52"/>
              </a:rPr>
              <a:t>– кастрюля, разбитая на секции, в которой можно одновременно готовить несколько блюд;</a:t>
            </a:r>
            <a:br>
              <a:rPr lang="ru-RU" sz="1600" dirty="0">
                <a:solidFill>
                  <a:srgbClr val="222222"/>
                </a:solidFill>
                <a:latin typeface="Akrobat" panose="00000600000000000000" pitchFamily="50" charset="-52"/>
              </a:rPr>
            </a:br>
            <a:r>
              <a:rPr lang="ru-RU" sz="1600" dirty="0">
                <a:solidFill>
                  <a:srgbClr val="222222"/>
                </a:solidFill>
                <a:latin typeface="Akrobat" panose="00000600000000000000" pitchFamily="50" charset="-52"/>
              </a:rPr>
              <a:t>— </a:t>
            </a:r>
            <a:r>
              <a:rPr lang="ru-RU" sz="1600" dirty="0">
                <a:solidFill>
                  <a:srgbClr val="0070C0"/>
                </a:solidFill>
                <a:latin typeface="Akrobat" panose="00000600000000000000" pitchFamily="50" charset="-52"/>
              </a:rPr>
              <a:t>нюхающая кастрюля</a:t>
            </a:r>
            <a:r>
              <a:rPr lang="ru-RU" sz="1600" dirty="0">
                <a:solidFill>
                  <a:srgbClr val="222222"/>
                </a:solidFill>
                <a:latin typeface="Akrobat" panose="00000600000000000000" pitchFamily="50" charset="-52"/>
              </a:rPr>
              <a:t> — кастрюля с индикатором, определяющим подгорание пищи;</a:t>
            </a:r>
            <a:br>
              <a:rPr lang="ru-RU" sz="1600" dirty="0">
                <a:solidFill>
                  <a:srgbClr val="222222"/>
                </a:solidFill>
                <a:latin typeface="Akrobat" panose="00000600000000000000" pitchFamily="50" charset="-52"/>
              </a:rPr>
            </a:br>
            <a:r>
              <a:rPr lang="ru-RU" sz="1600" dirty="0">
                <a:solidFill>
                  <a:srgbClr val="222222"/>
                </a:solidFill>
                <a:latin typeface="Akrobat" panose="00000600000000000000" pitchFamily="50" charset="-52"/>
              </a:rPr>
              <a:t>— </a:t>
            </a:r>
            <a:r>
              <a:rPr lang="ru-RU" sz="1600" dirty="0">
                <a:solidFill>
                  <a:srgbClr val="0070C0"/>
                </a:solidFill>
                <a:latin typeface="Akrobat" panose="00000600000000000000" pitchFamily="50" charset="-52"/>
              </a:rPr>
              <a:t>мяукающая кастрюля</a:t>
            </a:r>
            <a:r>
              <a:rPr lang="ru-RU" sz="1600" dirty="0">
                <a:solidFill>
                  <a:srgbClr val="222222"/>
                </a:solidFill>
                <a:latin typeface="Akrobat" panose="00000600000000000000" pitchFamily="50" charset="-52"/>
              </a:rPr>
              <a:t> — подающая сигнал об окончании варки и т.д</a:t>
            </a:r>
            <a:r>
              <a:rPr lang="ru-RU" sz="1600" dirty="0" smtClean="0">
                <a:solidFill>
                  <a:srgbClr val="222222"/>
                </a:solidFill>
                <a:latin typeface="Akrobat" panose="00000600000000000000" pitchFamily="50" charset="-52"/>
              </a:rPr>
              <a:t>.</a:t>
            </a:r>
          </a:p>
          <a:p>
            <a:r>
              <a:rPr lang="ru-RU" sz="1600" dirty="0">
                <a:solidFill>
                  <a:srgbClr val="222222"/>
                </a:solidFill>
                <a:latin typeface="Akrobat" panose="00000600000000000000" pitchFamily="50" charset="-52"/>
              </a:rPr>
              <a:t/>
            </a:r>
            <a:br>
              <a:rPr lang="ru-RU" sz="1600" dirty="0">
                <a:solidFill>
                  <a:srgbClr val="222222"/>
                </a:solidFill>
                <a:latin typeface="Akrobat" panose="00000600000000000000" pitchFamily="50" charset="-52"/>
              </a:rPr>
            </a:br>
            <a:r>
              <a:rPr lang="ru-RU" b="1" dirty="0">
                <a:solidFill>
                  <a:srgbClr val="222222"/>
                </a:solidFill>
                <a:latin typeface="Akrobat" panose="00000600000000000000" pitchFamily="50" charset="-52"/>
              </a:rPr>
              <a:t>6. Отбираем наиболее сильные, реализуемые решения:</a:t>
            </a:r>
            <a:r>
              <a:rPr lang="ru-RU" dirty="0">
                <a:solidFill>
                  <a:srgbClr val="222222"/>
                </a:solidFill>
                <a:latin typeface="Akrobat" panose="00000600000000000000" pitchFamily="50" charset="-52"/>
              </a:rPr>
              <a:t/>
            </a:r>
            <a:br>
              <a:rPr lang="ru-RU" dirty="0">
                <a:solidFill>
                  <a:srgbClr val="222222"/>
                </a:solidFill>
                <a:latin typeface="Akrobat" panose="00000600000000000000" pitchFamily="50" charset="-52"/>
              </a:rPr>
            </a:br>
            <a:r>
              <a:rPr lang="ru-RU" b="1" i="1" dirty="0">
                <a:solidFill>
                  <a:srgbClr val="222222"/>
                </a:solidFill>
                <a:latin typeface="Akrobat" panose="00000600000000000000" pitchFamily="50" charset="-52"/>
              </a:rPr>
              <a:t>— </a:t>
            </a:r>
            <a:r>
              <a:rPr lang="ru-RU" b="1" i="1" dirty="0">
                <a:solidFill>
                  <a:srgbClr val="4472C4"/>
                </a:solidFill>
                <a:latin typeface="Akrobat" panose="00000600000000000000" pitchFamily="50" charset="-52"/>
              </a:rPr>
              <a:t>разбитая кастрюля</a:t>
            </a:r>
            <a:r>
              <a:rPr lang="ru-RU" dirty="0">
                <a:solidFill>
                  <a:srgbClr val="4472C4"/>
                </a:solidFill>
                <a:latin typeface="Akrobat" panose="00000600000000000000" pitchFamily="50" charset="-52"/>
              </a:rPr>
              <a:t> – </a:t>
            </a:r>
            <a:r>
              <a:rPr lang="ru-RU" dirty="0">
                <a:solidFill>
                  <a:srgbClr val="222222"/>
                </a:solidFill>
                <a:latin typeface="Akrobat" panose="00000600000000000000" pitchFamily="50" charset="-52"/>
              </a:rPr>
              <a:t>разделённая на секции для одновременной готовки нескольких блюд;</a:t>
            </a:r>
            <a:br>
              <a:rPr lang="ru-RU" dirty="0">
                <a:solidFill>
                  <a:srgbClr val="222222"/>
                </a:solidFill>
                <a:latin typeface="Akrobat" panose="00000600000000000000" pitchFamily="50" charset="-52"/>
              </a:rPr>
            </a:br>
            <a:r>
              <a:rPr lang="ru-RU" b="1" i="1" dirty="0">
                <a:solidFill>
                  <a:srgbClr val="222222"/>
                </a:solidFill>
                <a:latin typeface="Akrobat" panose="00000600000000000000" pitchFamily="50" charset="-52"/>
              </a:rPr>
              <a:t>— </a:t>
            </a:r>
            <a:r>
              <a:rPr lang="ru-RU" b="1" i="1" dirty="0">
                <a:solidFill>
                  <a:srgbClr val="4472C4"/>
                </a:solidFill>
                <a:latin typeface="Akrobat" panose="00000600000000000000" pitchFamily="50" charset="-52"/>
              </a:rPr>
              <a:t>мяукающая кастрюля</a:t>
            </a:r>
            <a:r>
              <a:rPr lang="ru-RU" dirty="0">
                <a:solidFill>
                  <a:srgbClr val="222222"/>
                </a:solidFill>
                <a:latin typeface="Akrobat" panose="00000600000000000000" pitchFamily="50" charset="-52"/>
              </a:rPr>
              <a:t> – подаёт сигнал, когда </a:t>
            </a:r>
            <a:endParaRPr lang="ru-RU" dirty="0"/>
          </a:p>
        </p:txBody>
      </p:sp>
    </p:spTree>
    <p:extLst>
      <p:ext uri="{BB962C8B-B14F-4D97-AF65-F5344CB8AC3E}">
        <p14:creationId xmlns:p14="http://schemas.microsoft.com/office/powerpoint/2010/main" val="3649516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60AF1840-9A6B-4D84-A443-5973E62EB979}"/>
              </a:ext>
            </a:extLst>
          </p:cNvPr>
          <p:cNvSpPr/>
          <p:nvPr/>
        </p:nvSpPr>
        <p:spPr>
          <a:xfrm rot="5400000">
            <a:off x="3563398" y="-1768888"/>
            <a:ext cx="2011680"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xmlns="" id="{2C27037C-A618-4243-87CA-61FB9FA4C13E}"/>
              </a:ext>
            </a:extLst>
          </p:cNvPr>
          <p:cNvSpPr/>
          <p:nvPr/>
        </p:nvSpPr>
        <p:spPr>
          <a:xfrm>
            <a:off x="130145" y="200088"/>
            <a:ext cx="8878186" cy="6771084"/>
          </a:xfrm>
          <a:prstGeom prst="rect">
            <a:avLst/>
          </a:prstGeom>
        </p:spPr>
        <p:txBody>
          <a:bodyPr wrap="square">
            <a:spAutoFit/>
          </a:bodyPr>
          <a:lstStyle/>
          <a:p>
            <a:pPr algn="ctr"/>
            <a:r>
              <a:rPr lang="ru-RU" sz="3200" b="1" dirty="0">
                <a:solidFill>
                  <a:srgbClr val="213B69"/>
                </a:solidFill>
                <a:latin typeface="+mj-lt"/>
              </a:rPr>
              <a:t>ИДЕЯ ТРИЗ – </a:t>
            </a:r>
          </a:p>
          <a:p>
            <a:pPr algn="ctr"/>
            <a:r>
              <a:rPr lang="ru-RU" sz="2000" dirty="0">
                <a:solidFill>
                  <a:srgbClr val="000000"/>
                </a:solidFill>
                <a:latin typeface="Akrobat" panose="00000600000000000000" pitchFamily="50" charset="-52"/>
              </a:rPr>
              <a:t>технические системы возникают и развиваются не «как попало», </a:t>
            </a:r>
            <a:r>
              <a:rPr lang="ru-RU" sz="2000" dirty="0" smtClean="0">
                <a:solidFill>
                  <a:srgbClr val="000000"/>
                </a:solidFill>
                <a:latin typeface="Akrobat" panose="00000600000000000000" pitchFamily="50" charset="-52"/>
              </a:rPr>
              <a:t>а </a:t>
            </a:r>
            <a:r>
              <a:rPr lang="ru-RU" sz="2000" dirty="0">
                <a:solidFill>
                  <a:srgbClr val="000000"/>
                </a:solidFill>
                <a:latin typeface="Akrobat" panose="00000600000000000000" pitchFamily="50" charset="-52"/>
              </a:rPr>
              <a:t>по определённым законам: эти законы можно познать и использовать для сознательного решения </a:t>
            </a:r>
            <a:r>
              <a:rPr lang="ru-RU" sz="2000" dirty="0" smtClean="0">
                <a:solidFill>
                  <a:srgbClr val="000000"/>
                </a:solidFill>
                <a:latin typeface="Akrobat" panose="00000600000000000000" pitchFamily="50" charset="-52"/>
              </a:rPr>
              <a:t>изобретательских и творческих  </a:t>
            </a:r>
            <a:r>
              <a:rPr lang="ru-RU" sz="2000" dirty="0">
                <a:solidFill>
                  <a:srgbClr val="000000"/>
                </a:solidFill>
                <a:latin typeface="Akrobat" panose="00000600000000000000" pitchFamily="50" charset="-52"/>
              </a:rPr>
              <a:t>задач</a:t>
            </a:r>
            <a:r>
              <a:rPr lang="ru-RU" sz="2000" dirty="0" smtClean="0">
                <a:solidFill>
                  <a:srgbClr val="000000"/>
                </a:solidFill>
                <a:latin typeface="Akrobat" panose="00000600000000000000" pitchFamily="50" charset="-52"/>
              </a:rPr>
              <a:t>.</a:t>
            </a:r>
          </a:p>
          <a:p>
            <a:pPr algn="ctr"/>
            <a:endParaRPr lang="ru-RU" sz="2000" dirty="0">
              <a:solidFill>
                <a:srgbClr val="000000"/>
              </a:solidFill>
              <a:latin typeface="Akrobat" panose="00000600000000000000" pitchFamily="50" charset="-52"/>
            </a:endParaRPr>
          </a:p>
          <a:p>
            <a:pPr marL="182563" algn="ctr"/>
            <a:r>
              <a:rPr lang="ru-RU" sz="2400" dirty="0" smtClean="0">
                <a:solidFill>
                  <a:srgbClr val="FFC000"/>
                </a:solidFill>
                <a:latin typeface="+mj-lt"/>
              </a:rPr>
              <a:t>теория</a:t>
            </a:r>
            <a:r>
              <a:rPr lang="ru-RU" sz="2400" dirty="0" smtClean="0">
                <a:solidFill>
                  <a:schemeClr val="bg1"/>
                </a:solidFill>
                <a:latin typeface="+mj-lt"/>
              </a:rPr>
              <a:t> </a:t>
            </a:r>
            <a:r>
              <a:rPr lang="ru-RU" sz="2400" dirty="0">
                <a:solidFill>
                  <a:schemeClr val="bg1"/>
                </a:solidFill>
                <a:latin typeface="+mj-lt"/>
              </a:rPr>
              <a:t>– катализатор творческого решения проблемы; </a:t>
            </a:r>
            <a:endParaRPr lang="ru-RU" sz="2400" dirty="0" smtClean="0">
              <a:solidFill>
                <a:schemeClr val="bg1"/>
              </a:solidFill>
              <a:latin typeface="+mj-lt"/>
            </a:endParaRPr>
          </a:p>
          <a:p>
            <a:pPr marL="182563" algn="ctr"/>
            <a:r>
              <a:rPr lang="ru-RU" sz="2400" dirty="0" smtClean="0">
                <a:solidFill>
                  <a:srgbClr val="92D050"/>
                </a:solidFill>
                <a:latin typeface="+mj-lt"/>
              </a:rPr>
              <a:t>знания</a:t>
            </a:r>
            <a:r>
              <a:rPr lang="ru-RU" sz="2400" dirty="0" smtClean="0">
                <a:solidFill>
                  <a:schemeClr val="bg1"/>
                </a:solidFill>
                <a:latin typeface="+mj-lt"/>
              </a:rPr>
              <a:t> </a:t>
            </a:r>
            <a:r>
              <a:rPr lang="ru-RU" sz="2400" dirty="0">
                <a:solidFill>
                  <a:schemeClr val="bg1"/>
                </a:solidFill>
                <a:latin typeface="+mj-lt"/>
              </a:rPr>
              <a:t>– инструмент творческой работы, </a:t>
            </a:r>
            <a:endParaRPr lang="ru-RU" sz="2400" dirty="0" smtClean="0">
              <a:solidFill>
                <a:schemeClr val="bg1"/>
              </a:solidFill>
              <a:latin typeface="+mj-lt"/>
            </a:endParaRPr>
          </a:p>
          <a:p>
            <a:pPr marL="182563" algn="ctr"/>
            <a:r>
              <a:rPr lang="ru-RU" sz="2400" dirty="0" smtClean="0">
                <a:solidFill>
                  <a:srgbClr val="FFC000"/>
                </a:solidFill>
                <a:latin typeface="+mj-lt"/>
              </a:rPr>
              <a:t>творческими </a:t>
            </a:r>
            <a:r>
              <a:rPr lang="ru-RU" sz="2400" dirty="0">
                <a:solidFill>
                  <a:srgbClr val="FFC000"/>
                </a:solidFill>
                <a:latin typeface="+mj-lt"/>
              </a:rPr>
              <a:t>способностями наделён </a:t>
            </a:r>
            <a:r>
              <a:rPr lang="ru-RU" sz="2400" dirty="0" smtClean="0">
                <a:solidFill>
                  <a:srgbClr val="FFC000"/>
                </a:solidFill>
                <a:latin typeface="+mj-lt"/>
              </a:rPr>
              <a:t>каждый</a:t>
            </a:r>
            <a:r>
              <a:rPr lang="ru-RU" sz="2400" dirty="0" smtClean="0">
                <a:solidFill>
                  <a:schemeClr val="bg1"/>
                </a:solidFill>
                <a:latin typeface="+mj-lt"/>
              </a:rPr>
              <a:t>;</a:t>
            </a:r>
          </a:p>
          <a:p>
            <a:pPr marL="182563" algn="ctr"/>
            <a:r>
              <a:rPr lang="ru-RU" sz="2400" dirty="0" smtClean="0">
                <a:solidFill>
                  <a:srgbClr val="92D050"/>
                </a:solidFill>
                <a:latin typeface="+mj-lt"/>
              </a:rPr>
              <a:t>творчеству,</a:t>
            </a:r>
            <a:r>
              <a:rPr lang="ru-RU" sz="2400" dirty="0" smtClean="0">
                <a:solidFill>
                  <a:schemeClr val="bg1"/>
                </a:solidFill>
                <a:latin typeface="+mj-lt"/>
              </a:rPr>
              <a:t> как </a:t>
            </a:r>
            <a:r>
              <a:rPr lang="ru-RU" sz="2400" dirty="0">
                <a:solidFill>
                  <a:schemeClr val="bg1"/>
                </a:solidFill>
                <a:latin typeface="+mj-lt"/>
              </a:rPr>
              <a:t>и любой деятельности, </a:t>
            </a:r>
            <a:r>
              <a:rPr lang="ru-RU" sz="2400" dirty="0">
                <a:solidFill>
                  <a:srgbClr val="92D050"/>
                </a:solidFill>
                <a:latin typeface="+mj-lt"/>
              </a:rPr>
              <a:t>можно научиться</a:t>
            </a:r>
            <a:r>
              <a:rPr lang="ru-RU" sz="2400" dirty="0" smtClean="0">
                <a:solidFill>
                  <a:srgbClr val="92D050"/>
                </a:solidFill>
                <a:latin typeface="+mj-lt"/>
              </a:rPr>
              <a:t>.</a:t>
            </a:r>
            <a:endParaRPr lang="ru-RU" dirty="0">
              <a:solidFill>
                <a:srgbClr val="000000"/>
              </a:solidFill>
              <a:latin typeface="Open Sans"/>
            </a:endParaRPr>
          </a:p>
          <a:p>
            <a:pPr algn="ctr"/>
            <a:endParaRPr lang="ru-RU" dirty="0"/>
          </a:p>
          <a:p>
            <a:pPr algn="ctr"/>
            <a:endParaRPr lang="ru-RU" dirty="0"/>
          </a:p>
          <a:p>
            <a:pPr algn="ctr"/>
            <a:r>
              <a:rPr lang="ru-RU" sz="2800" b="1" dirty="0" smtClean="0">
                <a:solidFill>
                  <a:srgbClr val="213B69"/>
                </a:solidFill>
                <a:latin typeface="+mj-lt"/>
              </a:rPr>
              <a:t>Основа </a:t>
            </a:r>
            <a:r>
              <a:rPr lang="ru-RU" sz="2800" b="1" dirty="0">
                <a:solidFill>
                  <a:srgbClr val="213B69"/>
                </a:solidFill>
                <a:latin typeface="+mj-lt"/>
              </a:rPr>
              <a:t>ТРИЗ </a:t>
            </a:r>
            <a:r>
              <a:rPr lang="ru-RU" sz="2800" b="1" dirty="0" smtClean="0">
                <a:solidFill>
                  <a:srgbClr val="213B69"/>
                </a:solidFill>
                <a:latin typeface="+mj-lt"/>
              </a:rPr>
              <a:t>– функционально-системный </a:t>
            </a:r>
            <a:r>
              <a:rPr lang="ru-RU" sz="2800" b="1" dirty="0">
                <a:solidFill>
                  <a:srgbClr val="213B69"/>
                </a:solidFill>
                <a:latin typeface="+mj-lt"/>
              </a:rPr>
              <a:t>подход</a:t>
            </a:r>
            <a:r>
              <a:rPr lang="ru-RU" dirty="0"/>
              <a:t>. </a:t>
            </a:r>
            <a:endParaRPr lang="ru-RU" dirty="0" smtClean="0"/>
          </a:p>
          <a:p>
            <a:pPr algn="ctr"/>
            <a:endParaRPr lang="ru-RU" i="1" dirty="0" smtClean="0">
              <a:latin typeface="+mj-lt"/>
            </a:endParaRPr>
          </a:p>
          <a:p>
            <a:pPr algn="ctr"/>
            <a:r>
              <a:rPr lang="ru-RU" i="1" dirty="0" smtClean="0">
                <a:latin typeface="+mj-lt"/>
              </a:rPr>
              <a:t>Выявляя </a:t>
            </a:r>
            <a:r>
              <a:rPr lang="ru-RU" i="1" dirty="0">
                <a:latin typeface="+mj-lt"/>
              </a:rPr>
              <a:t>причинно-следственные связи и обнаруживая скрытые зависимости, системный подход выступает </a:t>
            </a:r>
            <a:r>
              <a:rPr lang="ru-RU" b="1" i="1" dirty="0">
                <a:latin typeface="+mj-lt"/>
              </a:rPr>
              <a:t>в качестве инструмента </a:t>
            </a:r>
            <a:r>
              <a:rPr lang="ru-RU" i="1" dirty="0">
                <a:latin typeface="+mj-lt"/>
              </a:rPr>
              <a:t>для анализа ситуаций и объектов, а также </a:t>
            </a:r>
            <a:r>
              <a:rPr lang="ru-RU" b="1" i="1" dirty="0">
                <a:latin typeface="+mj-lt"/>
              </a:rPr>
              <a:t>дает возможность организовать информацию и делать выводы</a:t>
            </a:r>
            <a:r>
              <a:rPr lang="ru-RU" i="1" dirty="0">
                <a:latin typeface="+mj-lt"/>
              </a:rPr>
              <a:t>. </a:t>
            </a:r>
          </a:p>
          <a:p>
            <a:pPr algn="ctr"/>
            <a:r>
              <a:rPr lang="ru-RU" i="1" dirty="0">
                <a:latin typeface="+mj-lt"/>
              </a:rPr>
              <a:t>Выполнение анализа по определенным </a:t>
            </a:r>
            <a:r>
              <a:rPr lang="ru-RU" i="1" dirty="0" smtClean="0">
                <a:latin typeface="+mj-lt"/>
              </a:rPr>
              <a:t>правилам</a:t>
            </a:r>
          </a:p>
          <a:p>
            <a:pPr algn="ctr"/>
            <a:r>
              <a:rPr lang="ru-RU" i="1" dirty="0" smtClean="0">
                <a:latin typeface="+mj-lt"/>
              </a:rPr>
              <a:t> </a:t>
            </a:r>
            <a:r>
              <a:rPr lang="ru-RU" b="1" i="1" dirty="0">
                <a:latin typeface="+mj-lt"/>
              </a:rPr>
              <a:t>позволяет </a:t>
            </a:r>
            <a:r>
              <a:rPr lang="ru-RU" b="1" i="1" dirty="0" smtClean="0">
                <a:latin typeface="+mj-lt"/>
              </a:rPr>
              <a:t>сформировать </a:t>
            </a:r>
            <a:r>
              <a:rPr lang="ru-RU" b="1" i="1" dirty="0">
                <a:latin typeface="+mj-lt"/>
              </a:rPr>
              <a:t>навыки</a:t>
            </a:r>
            <a:r>
              <a:rPr lang="ru-RU" i="1" dirty="0">
                <a:latin typeface="+mj-lt"/>
              </a:rPr>
              <a:t> такого умения и затем по аналогии </a:t>
            </a:r>
            <a:endParaRPr lang="ru-RU" i="1" dirty="0" smtClean="0">
              <a:latin typeface="+mj-lt"/>
            </a:endParaRPr>
          </a:p>
          <a:p>
            <a:pPr algn="ctr"/>
            <a:r>
              <a:rPr lang="ru-RU" i="1" dirty="0" smtClean="0">
                <a:latin typeface="+mj-lt"/>
              </a:rPr>
              <a:t>использовать </a:t>
            </a:r>
            <a:r>
              <a:rPr lang="ru-RU" i="1" dirty="0">
                <a:latin typeface="+mj-lt"/>
              </a:rPr>
              <a:t>их при анализе любых ситуаций и объектов.</a:t>
            </a:r>
          </a:p>
          <a:p>
            <a:pPr algn="just"/>
            <a:endParaRPr lang="ru-RU" i="1" dirty="0">
              <a:solidFill>
                <a:srgbClr val="000000"/>
              </a:solidFill>
              <a:latin typeface="+mj-lt"/>
            </a:endParaRPr>
          </a:p>
          <a:p>
            <a:endParaRPr lang="ru-RU" dirty="0">
              <a:solidFill>
                <a:srgbClr val="000000"/>
              </a:solidFill>
              <a:latin typeface="Open Sans"/>
            </a:endParaRPr>
          </a:p>
        </p:txBody>
      </p:sp>
    </p:spTree>
    <p:extLst>
      <p:ext uri="{BB962C8B-B14F-4D97-AF65-F5344CB8AC3E}">
        <p14:creationId xmlns:p14="http://schemas.microsoft.com/office/powerpoint/2010/main" val="3346446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AutoShape 2">
            <a:extLst>
              <a:ext uri="{FF2B5EF4-FFF2-40B4-BE49-F238E27FC236}">
                <a16:creationId xmlns:a16="http://schemas.microsoft.com/office/drawing/2014/main" xmlns="" id="{EC38268A-003B-4DDA-95A9-5118437FA6BE}"/>
              </a:ext>
            </a:extLst>
          </p:cNvPr>
          <p:cNvSpPr>
            <a:spLocks noChangeArrowheads="1"/>
          </p:cNvSpPr>
          <p:nvPr/>
        </p:nvSpPr>
        <p:spPr bwMode="blackWhite">
          <a:xfrm>
            <a:off x="498475" y="1517284"/>
            <a:ext cx="6911975" cy="1366837"/>
          </a:xfrm>
          <a:prstGeom prst="roundRect">
            <a:avLst>
              <a:gd name="adj" fmla="val 9106"/>
            </a:avLst>
          </a:prstGeom>
          <a:solidFill>
            <a:schemeClr val="bg1"/>
          </a:solidFill>
          <a:ln w="25400">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b="1">
                <a:solidFill>
                  <a:schemeClr val="bg1"/>
                </a:solidFill>
              </a:rPr>
              <a:t>  эффективность</a:t>
            </a:r>
            <a:endParaRPr lang="en-US" altLang="ru-RU" b="1">
              <a:solidFill>
                <a:schemeClr val="bg1"/>
              </a:solidFill>
            </a:endParaRPr>
          </a:p>
        </p:txBody>
      </p:sp>
      <p:sp>
        <p:nvSpPr>
          <p:cNvPr id="14340" name="Rectangle 3">
            <a:extLst>
              <a:ext uri="{FF2B5EF4-FFF2-40B4-BE49-F238E27FC236}">
                <a16:creationId xmlns:a16="http://schemas.microsoft.com/office/drawing/2014/main" xmlns="" id="{6D758A29-E0C3-45E2-895A-188CF474B023}"/>
              </a:ext>
            </a:extLst>
          </p:cNvPr>
          <p:cNvSpPr>
            <a:spLocks noChangeArrowheads="1"/>
          </p:cNvSpPr>
          <p:nvPr/>
        </p:nvSpPr>
        <p:spPr bwMode="auto">
          <a:xfrm>
            <a:off x="7092950" y="6381750"/>
            <a:ext cx="1800225"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a:p>
        </p:txBody>
      </p:sp>
      <p:sp>
        <p:nvSpPr>
          <p:cNvPr id="2" name="Прямоугольник 1">
            <a:extLst>
              <a:ext uri="{FF2B5EF4-FFF2-40B4-BE49-F238E27FC236}">
                <a16:creationId xmlns:a16="http://schemas.microsoft.com/office/drawing/2014/main" xmlns="" id="{7E3A19B2-4C82-4F60-A94C-28D3DDC940E4}"/>
              </a:ext>
            </a:extLst>
          </p:cNvPr>
          <p:cNvSpPr/>
          <p:nvPr/>
        </p:nvSpPr>
        <p:spPr>
          <a:xfrm>
            <a:off x="264014" y="872211"/>
            <a:ext cx="8540506" cy="6093976"/>
          </a:xfrm>
          <a:prstGeom prst="rect">
            <a:avLst/>
          </a:prstGeom>
        </p:spPr>
        <p:txBody>
          <a:bodyPr wrap="square">
            <a:spAutoFit/>
          </a:bodyPr>
          <a:lstStyle/>
          <a:p>
            <a:pPr algn="just">
              <a:buFont typeface="+mj-lt"/>
              <a:buAutoNum type="arabicPeriod"/>
            </a:pPr>
            <a:r>
              <a:rPr lang="ru-RU" sz="2000" b="1" dirty="0" smtClean="0">
                <a:solidFill>
                  <a:srgbClr val="009900"/>
                </a:solidFill>
                <a:latin typeface="+mj-lt"/>
              </a:rPr>
              <a:t>ПРЯМАЯ АНАЛОГИЯ</a:t>
            </a:r>
          </a:p>
          <a:p>
            <a:pPr algn="just"/>
            <a:r>
              <a:rPr lang="ru-RU" i="1" dirty="0" smtClean="0">
                <a:solidFill>
                  <a:srgbClr val="000000"/>
                </a:solidFill>
              </a:rPr>
              <a:t>Прямая </a:t>
            </a:r>
            <a:r>
              <a:rPr lang="ru-RU" i="1" dirty="0">
                <a:solidFill>
                  <a:srgbClr val="000000"/>
                </a:solidFill>
              </a:rPr>
              <a:t>аналогия — это </a:t>
            </a:r>
            <a:r>
              <a:rPr lang="ru-RU" i="1" dirty="0">
                <a:solidFill>
                  <a:srgbClr val="009900"/>
                </a:solidFill>
              </a:rPr>
              <a:t>любое сходство, </a:t>
            </a:r>
            <a:r>
              <a:rPr lang="ru-RU" i="1" dirty="0">
                <a:solidFill>
                  <a:srgbClr val="000000"/>
                </a:solidFill>
              </a:rPr>
              <a:t>имеющее отыскиваемые элементы в системах или объектах, которые решают сходные </a:t>
            </a:r>
            <a:r>
              <a:rPr lang="ru-RU" i="1" dirty="0" smtClean="0">
                <a:solidFill>
                  <a:srgbClr val="000000"/>
                </a:solidFill>
              </a:rPr>
              <a:t>задачи</a:t>
            </a:r>
          </a:p>
          <a:p>
            <a:pPr algn="just"/>
            <a:endParaRPr lang="ru-RU" sz="1000" i="1" dirty="0" smtClean="0">
              <a:solidFill>
                <a:srgbClr val="000000"/>
              </a:solidFill>
            </a:endParaRPr>
          </a:p>
          <a:p>
            <a:pPr algn="just"/>
            <a:r>
              <a:rPr lang="ru-RU" i="1" dirty="0" smtClean="0">
                <a:solidFill>
                  <a:srgbClr val="000000"/>
                </a:solidFill>
              </a:rPr>
              <a:t> </a:t>
            </a:r>
            <a:r>
              <a:rPr lang="ru-RU" i="1" dirty="0">
                <a:solidFill>
                  <a:srgbClr val="000000"/>
                </a:solidFill>
              </a:rPr>
              <a:t>Рассматриваемый объект (процесс) сравнивается с аналогичным из других областей или из живой природы. </a:t>
            </a:r>
            <a:endParaRPr lang="ru-RU" i="1" dirty="0" smtClean="0">
              <a:solidFill>
                <a:srgbClr val="000000"/>
              </a:solidFill>
            </a:endParaRPr>
          </a:p>
          <a:p>
            <a:pPr algn="just"/>
            <a:r>
              <a:rPr lang="ru-RU" i="1" dirty="0" smtClean="0">
                <a:solidFill>
                  <a:srgbClr val="4472C4"/>
                </a:solidFill>
              </a:rPr>
              <a:t>Например сравнение </a:t>
            </a:r>
            <a:r>
              <a:rPr lang="ru-RU" i="1" dirty="0">
                <a:solidFill>
                  <a:srgbClr val="4472C4"/>
                </a:solidFill>
              </a:rPr>
              <a:t>отношения между ядром атома и электронами, вращающимися вокруг него, с отношением между Солнцем и планетами позволило Резерфорду построить планетарную модель атома.</a:t>
            </a:r>
          </a:p>
          <a:p>
            <a:pPr algn="just"/>
            <a:endParaRPr lang="ru-RU" dirty="0" smtClean="0">
              <a:solidFill>
                <a:srgbClr val="000000"/>
              </a:solidFill>
              <a:latin typeface="Times New Roman, serif"/>
            </a:endParaRPr>
          </a:p>
          <a:p>
            <a:pPr algn="just"/>
            <a:r>
              <a:rPr lang="ru-RU" b="1" dirty="0" smtClean="0">
                <a:solidFill>
                  <a:srgbClr val="000000"/>
                </a:solidFill>
                <a:latin typeface="Times New Roman, serif"/>
              </a:rPr>
              <a:t>При </a:t>
            </a:r>
            <a:r>
              <a:rPr lang="ru-RU" b="1" dirty="0">
                <a:solidFill>
                  <a:srgbClr val="000000"/>
                </a:solidFill>
                <a:latin typeface="Times New Roman, serif"/>
              </a:rPr>
              <a:t>изучении органической </a:t>
            </a:r>
            <a:r>
              <a:rPr lang="ru-RU" b="1" dirty="0" smtClean="0">
                <a:solidFill>
                  <a:srgbClr val="000000"/>
                </a:solidFill>
                <a:latin typeface="Times New Roman, serif"/>
              </a:rPr>
              <a:t>химии (10 класс)</a:t>
            </a:r>
            <a:endParaRPr lang="ru-RU" b="1" dirty="0">
              <a:solidFill>
                <a:srgbClr val="000000"/>
              </a:solidFill>
              <a:latin typeface="Times New Roman, serif"/>
            </a:endParaRPr>
          </a:p>
          <a:p>
            <a:pPr algn="just"/>
            <a:r>
              <a:rPr lang="ru-RU" dirty="0">
                <a:solidFill>
                  <a:srgbClr val="000000"/>
                </a:solidFill>
                <a:latin typeface="Times New Roman, serif"/>
              </a:rPr>
              <a:t>- </a:t>
            </a:r>
            <a:r>
              <a:rPr lang="ru-RU" i="1" dirty="0">
                <a:solidFill>
                  <a:srgbClr val="000000"/>
                </a:solidFill>
                <a:latin typeface="Times New Roman, serif"/>
              </a:rPr>
              <a:t>Причину, объясняющую короткий </a:t>
            </a:r>
            <a:r>
              <a:rPr lang="ru-RU" i="1" dirty="0">
                <a:solidFill>
                  <a:srgbClr val="4472C4"/>
                </a:solidFill>
                <a:latin typeface="Times New Roman, serif"/>
              </a:rPr>
              <a:t>период «жизни» свободного радикала</a:t>
            </a:r>
            <a:r>
              <a:rPr lang="ru-RU" i="1" dirty="0">
                <a:solidFill>
                  <a:srgbClr val="000000"/>
                </a:solidFill>
                <a:latin typeface="Times New Roman, serif"/>
              </a:rPr>
              <a:t>, можно сравнить с причиной </a:t>
            </a:r>
            <a:r>
              <a:rPr lang="ru-RU" i="1" dirty="0">
                <a:solidFill>
                  <a:srgbClr val="4472C4"/>
                </a:solidFill>
                <a:latin typeface="Times New Roman, serif"/>
              </a:rPr>
              <a:t>быстрой остановки бильярдного шара</a:t>
            </a:r>
            <a:r>
              <a:rPr lang="ru-RU" i="1" dirty="0">
                <a:solidFill>
                  <a:srgbClr val="000000"/>
                </a:solidFill>
                <a:latin typeface="Times New Roman, serif"/>
              </a:rPr>
              <a:t>, попавшего в гущу шаров, находящихся в состоянии покоя: происходит отдача энергии активным телом </a:t>
            </a:r>
            <a:r>
              <a:rPr lang="ru-RU" i="1" dirty="0" smtClean="0">
                <a:solidFill>
                  <a:srgbClr val="000000"/>
                </a:solidFill>
                <a:latin typeface="Times New Roman, serif"/>
              </a:rPr>
              <a:t>пассивному</a:t>
            </a:r>
            <a:br>
              <a:rPr lang="ru-RU" i="1" dirty="0" smtClean="0">
                <a:solidFill>
                  <a:srgbClr val="000000"/>
                </a:solidFill>
                <a:latin typeface="Times New Roman, serif"/>
              </a:rPr>
            </a:br>
            <a:endParaRPr lang="ru-RU" i="1" dirty="0">
              <a:solidFill>
                <a:srgbClr val="000000"/>
              </a:solidFill>
              <a:latin typeface="Times New Roman, serif"/>
            </a:endParaRPr>
          </a:p>
          <a:p>
            <a:pPr algn="just"/>
            <a:r>
              <a:rPr lang="ru-RU" i="1" dirty="0">
                <a:solidFill>
                  <a:srgbClr val="000000"/>
                </a:solidFill>
                <a:latin typeface="Times New Roman, serif"/>
              </a:rPr>
              <a:t>- </a:t>
            </a:r>
            <a:r>
              <a:rPr lang="ru-RU" i="1" dirty="0">
                <a:solidFill>
                  <a:srgbClr val="009900"/>
                </a:solidFill>
                <a:latin typeface="Times New Roman, serif"/>
              </a:rPr>
              <a:t>Свободное вращение атомов вокруг одинарной связи </a:t>
            </a:r>
            <a:r>
              <a:rPr lang="ru-RU" i="1" dirty="0">
                <a:solidFill>
                  <a:srgbClr val="000000"/>
                </a:solidFill>
                <a:latin typeface="Times New Roman, serif"/>
              </a:rPr>
              <a:t>можно сравнить </a:t>
            </a:r>
            <a:r>
              <a:rPr lang="ru-RU" i="1" dirty="0">
                <a:solidFill>
                  <a:srgbClr val="009900"/>
                </a:solidFill>
                <a:latin typeface="Times New Roman, serif"/>
              </a:rPr>
              <a:t>с флюгером.</a:t>
            </a:r>
            <a:r>
              <a:rPr lang="ru-RU" i="1" dirty="0">
                <a:solidFill>
                  <a:srgbClr val="000000"/>
                </a:solidFill>
                <a:latin typeface="Times New Roman, serif"/>
              </a:rPr>
              <a:t> Флюгер всегда поворачивается в сторону противоположную направлению силы ветра. Так и атомы, группы атомов стремятся удалиться друг от друга на такой угол, который обеспечит им наименьшую силу взаимодействия друг с другом.</a:t>
            </a:r>
            <a:endParaRPr lang="ru-RU" i="1" dirty="0">
              <a:solidFill>
                <a:srgbClr val="000000"/>
              </a:solidFill>
              <a:latin typeface="Open Sans"/>
            </a:endParaRPr>
          </a:p>
          <a:p>
            <a:pPr algn="just">
              <a:buFont typeface="+mj-lt"/>
              <a:buAutoNum type="arabicPeriod" startAt="2"/>
            </a:pPr>
            <a:endParaRPr lang="ru-RU" dirty="0">
              <a:solidFill>
                <a:srgbClr val="000000"/>
              </a:solidFill>
              <a:latin typeface="Open Sans"/>
            </a:endParaRPr>
          </a:p>
        </p:txBody>
      </p:sp>
      <p:sp>
        <p:nvSpPr>
          <p:cNvPr id="3" name="Прямоугольник 2">
            <a:extLst>
              <a:ext uri="{FF2B5EF4-FFF2-40B4-BE49-F238E27FC236}">
                <a16:creationId xmlns:a16="http://schemas.microsoft.com/office/drawing/2014/main" xmlns="" id="{CFC8CB1D-D1F5-46D0-9BE7-4A3E48953354}"/>
              </a:ext>
            </a:extLst>
          </p:cNvPr>
          <p:cNvSpPr/>
          <p:nvPr/>
        </p:nvSpPr>
        <p:spPr>
          <a:xfrm>
            <a:off x="969864" y="81238"/>
            <a:ext cx="6130268" cy="461665"/>
          </a:xfrm>
          <a:prstGeom prst="rect">
            <a:avLst/>
          </a:prstGeom>
        </p:spPr>
        <p:txBody>
          <a:bodyPr wrap="none">
            <a:spAutoFit/>
          </a:bodyPr>
          <a:lstStyle/>
          <a:p>
            <a:r>
              <a:rPr lang="ru-RU" sz="2400" dirty="0" smtClean="0">
                <a:solidFill>
                  <a:srgbClr val="4472C4"/>
                </a:solidFill>
                <a:latin typeface="+mj-lt"/>
              </a:rPr>
              <a:t>МЕТОД СИНЕКТИКИ – </a:t>
            </a:r>
            <a:r>
              <a:rPr lang="ru-RU" sz="2400" dirty="0" smtClean="0">
                <a:latin typeface="+mj-lt"/>
              </a:rPr>
              <a:t>это метод аналогий.</a:t>
            </a:r>
            <a:endParaRPr lang="ru-RU" sz="2400" dirty="0">
              <a:latin typeface="+mj-lt"/>
            </a:endParaRPr>
          </a:p>
        </p:txBody>
      </p:sp>
      <p:sp>
        <p:nvSpPr>
          <p:cNvPr id="4" name="Прямоугольник 3">
            <a:extLst>
              <a:ext uri="{FF2B5EF4-FFF2-40B4-BE49-F238E27FC236}">
                <a16:creationId xmlns:a16="http://schemas.microsoft.com/office/drawing/2014/main" xmlns="" id="{0B231615-FE6A-4AE8-BC2D-F205BD793172}"/>
              </a:ext>
            </a:extLst>
          </p:cNvPr>
          <p:cNvSpPr/>
          <p:nvPr/>
        </p:nvSpPr>
        <p:spPr>
          <a:xfrm>
            <a:off x="175359" y="502879"/>
            <a:ext cx="8968641" cy="369332"/>
          </a:xfrm>
          <a:prstGeom prst="rect">
            <a:avLst/>
          </a:prstGeom>
        </p:spPr>
        <p:txBody>
          <a:bodyPr wrap="square">
            <a:spAutoFit/>
          </a:bodyPr>
          <a:lstStyle/>
          <a:p>
            <a:pPr algn="ctr"/>
            <a:r>
              <a:rPr lang="ru-RU" i="1" dirty="0">
                <a:solidFill>
                  <a:srgbClr val="000000"/>
                </a:solidFill>
                <a:latin typeface="+mj-lt"/>
              </a:rPr>
              <a:t>является усовершенствованным методом мозгового штурма, </a:t>
            </a:r>
            <a:r>
              <a:rPr lang="ru-RU" i="1" dirty="0" smtClean="0">
                <a:solidFill>
                  <a:srgbClr val="000000"/>
                </a:solidFill>
                <a:latin typeface="+mj-lt"/>
              </a:rPr>
              <a:t> </a:t>
            </a:r>
            <a:r>
              <a:rPr lang="ru-RU" i="1" dirty="0">
                <a:solidFill>
                  <a:srgbClr val="000000"/>
                </a:solidFill>
                <a:latin typeface="+mj-lt"/>
              </a:rPr>
              <a:t>приветствует критику. </a:t>
            </a:r>
            <a:endParaRPr lang="ru-RU"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p:cTn id="7" dur="1000" fill="hold"/>
                                        <p:tgtEl>
                                          <p:spTgt spid="173058"/>
                                        </p:tgtEl>
                                        <p:attrNameLst>
                                          <p:attrName>ppt_x</p:attrName>
                                        </p:attrNameLst>
                                      </p:cBhvr>
                                      <p:tavLst>
                                        <p:tav tm="0">
                                          <p:val>
                                            <p:strVal val="#ppt_x-.2"/>
                                          </p:val>
                                        </p:tav>
                                        <p:tav tm="100000">
                                          <p:val>
                                            <p:strVal val="#ppt_x"/>
                                          </p:val>
                                        </p:tav>
                                      </p:tavLst>
                                    </p:anim>
                                    <p:anim calcmode="lin" valueType="num">
                                      <p:cBhvr>
                                        <p:cTn id="8" dur="1000" fill="hold"/>
                                        <p:tgtEl>
                                          <p:spTgt spid="1730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4D715255-BADF-4F12-9959-562ABBDE126A}"/>
              </a:ext>
            </a:extLst>
          </p:cNvPr>
          <p:cNvSpPr/>
          <p:nvPr/>
        </p:nvSpPr>
        <p:spPr>
          <a:xfrm>
            <a:off x="422030" y="385246"/>
            <a:ext cx="8370277" cy="1631216"/>
          </a:xfrm>
          <a:prstGeom prst="rect">
            <a:avLst/>
          </a:prstGeom>
        </p:spPr>
        <p:txBody>
          <a:bodyPr wrap="square">
            <a:spAutoFit/>
          </a:bodyPr>
          <a:lstStyle/>
          <a:p>
            <a:pPr algn="just">
              <a:buFont typeface="+mj-lt"/>
              <a:buAutoNum type="arabicPeriod" startAt="2"/>
            </a:pPr>
            <a:r>
              <a:rPr lang="ru-RU" sz="2000" b="1" dirty="0" smtClean="0">
                <a:solidFill>
                  <a:srgbClr val="009900"/>
                </a:solidFill>
                <a:latin typeface="+mj-lt"/>
              </a:rPr>
              <a:t>СИМВОЛИЧЕСКАЯ АНАЛОГИЯ</a:t>
            </a:r>
            <a:r>
              <a:rPr lang="ru-RU" sz="2000" dirty="0">
                <a:solidFill>
                  <a:srgbClr val="000000"/>
                </a:solidFill>
                <a:latin typeface="Times New Roman, serif"/>
              </a:rPr>
              <a:t> позволяет </a:t>
            </a:r>
            <a:r>
              <a:rPr lang="ru-RU" sz="2000" dirty="0">
                <a:solidFill>
                  <a:srgbClr val="4472C4"/>
                </a:solidFill>
                <a:latin typeface="Times New Roman, serif"/>
              </a:rPr>
              <a:t>выразить и определить суть проблемы</a:t>
            </a:r>
            <a:r>
              <a:rPr lang="ru-RU" sz="2000" dirty="0">
                <a:solidFill>
                  <a:srgbClr val="000000"/>
                </a:solidFill>
                <a:latin typeface="Times New Roman, serif"/>
              </a:rPr>
              <a:t>, </a:t>
            </a:r>
            <a:r>
              <a:rPr lang="ru-RU" sz="2000" dirty="0">
                <a:solidFill>
                  <a:srgbClr val="4472C4"/>
                </a:solidFill>
                <a:latin typeface="Times New Roman, serif"/>
              </a:rPr>
              <a:t>используя метафоры и разнообразные сравнения</a:t>
            </a:r>
            <a:r>
              <a:rPr lang="ru-RU" sz="2000" dirty="0">
                <a:solidFill>
                  <a:srgbClr val="000000"/>
                </a:solidFill>
                <a:latin typeface="Times New Roman, serif"/>
              </a:rPr>
              <a:t>. Данный вид аналогии – это ценный инструмент для обнаружения «обычного в необычном» и наоборот — «необычного в обычном».</a:t>
            </a:r>
          </a:p>
        </p:txBody>
      </p:sp>
      <p:sp>
        <p:nvSpPr>
          <p:cNvPr id="6" name="Прямоугольник 5">
            <a:extLst>
              <a:ext uri="{FF2B5EF4-FFF2-40B4-BE49-F238E27FC236}">
                <a16:creationId xmlns:a16="http://schemas.microsoft.com/office/drawing/2014/main" xmlns="" id="{B9216ED3-7C9A-4FC1-A2C6-B982A6AFD98C}"/>
              </a:ext>
            </a:extLst>
          </p:cNvPr>
          <p:cNvSpPr/>
          <p:nvPr/>
        </p:nvSpPr>
        <p:spPr>
          <a:xfrm>
            <a:off x="258762" y="2154177"/>
            <a:ext cx="8650773" cy="1477328"/>
          </a:xfrm>
          <a:prstGeom prst="rect">
            <a:avLst/>
          </a:prstGeom>
        </p:spPr>
        <p:txBody>
          <a:bodyPr wrap="square">
            <a:spAutoFit/>
          </a:bodyPr>
          <a:lstStyle/>
          <a:p>
            <a:pPr marL="228600" algn="just"/>
            <a:r>
              <a:rPr lang="ru-RU" dirty="0">
                <a:solidFill>
                  <a:srgbClr val="333333"/>
                </a:solidFill>
                <a:latin typeface="Times New Roman" panose="02020603050405020304" pitchFamily="18" charset="0"/>
              </a:rPr>
              <a:t>А) </a:t>
            </a:r>
            <a:r>
              <a:rPr lang="ru-RU" i="1" dirty="0">
                <a:solidFill>
                  <a:srgbClr val="4472C4"/>
                </a:solidFill>
                <a:latin typeface="Times New Roman" panose="02020603050405020304" pitchFamily="18" charset="0"/>
              </a:rPr>
              <a:t>Парадный строй солдат как аналогия молекулярной кристаллической решётки</a:t>
            </a:r>
            <a:r>
              <a:rPr lang="ru-RU" i="1" dirty="0">
                <a:solidFill>
                  <a:srgbClr val="333333"/>
                </a:solidFill>
                <a:latin typeface="Times New Roman" panose="02020603050405020304" pitchFamily="18" charset="0"/>
              </a:rPr>
              <a:t>.</a:t>
            </a:r>
            <a:endParaRPr lang="ru-RU" dirty="0">
              <a:solidFill>
                <a:srgbClr val="000000"/>
              </a:solidFill>
              <a:latin typeface="Times New Roman" panose="02020603050405020304" pitchFamily="18" charset="0"/>
            </a:endParaRPr>
          </a:p>
          <a:p>
            <a:pPr algn="just"/>
            <a:r>
              <a:rPr lang="ru-RU" dirty="0">
                <a:solidFill>
                  <a:srgbClr val="333333"/>
                </a:solidFill>
                <a:latin typeface="Times New Roman" panose="02020603050405020304" pitchFamily="18" charset="0"/>
              </a:rPr>
              <a:t>В парадном строю, каждый солдат имеет своё конкретное место. В строю должен соблюдаться особый порядок. В кристаллической решётке тоже определённый порядок, молекулы располагаются в узлах решётки, имея каждая своё место. Они малоподвижны и потому образуют твёрдую структуру.</a:t>
            </a:r>
            <a:endParaRPr lang="ru-RU" b="0" i="0" dirty="0">
              <a:solidFill>
                <a:srgbClr val="000000"/>
              </a:solidFill>
              <a:effectLst/>
              <a:latin typeface="Times New Roman" panose="02020603050405020304" pitchFamily="18" charset="0"/>
            </a:endParaRPr>
          </a:p>
        </p:txBody>
      </p:sp>
      <p:sp>
        <p:nvSpPr>
          <p:cNvPr id="7" name="Прямоугольник 6">
            <a:extLst>
              <a:ext uri="{FF2B5EF4-FFF2-40B4-BE49-F238E27FC236}">
                <a16:creationId xmlns:a16="http://schemas.microsoft.com/office/drawing/2014/main" xmlns="" id="{2615E9A1-76F8-4FD5-A0DF-C1F9CB9066BA}"/>
              </a:ext>
            </a:extLst>
          </p:cNvPr>
          <p:cNvSpPr/>
          <p:nvPr/>
        </p:nvSpPr>
        <p:spPr>
          <a:xfrm>
            <a:off x="258763" y="3441680"/>
            <a:ext cx="8650773" cy="3416320"/>
          </a:xfrm>
          <a:prstGeom prst="rect">
            <a:avLst/>
          </a:prstGeom>
        </p:spPr>
        <p:txBody>
          <a:bodyPr wrap="square">
            <a:spAutoFit/>
          </a:bodyPr>
          <a:lstStyle/>
          <a:p>
            <a:r>
              <a:rPr lang="ru-RU" i="1" dirty="0">
                <a:solidFill>
                  <a:srgbClr val="333333"/>
                </a:solidFill>
                <a:latin typeface="Times New Roman" panose="02020603050405020304" pitchFamily="18" charset="0"/>
              </a:rPr>
              <a:t/>
            </a:r>
            <a:br>
              <a:rPr lang="ru-RU" i="1" dirty="0">
                <a:solidFill>
                  <a:srgbClr val="333333"/>
                </a:solidFill>
                <a:latin typeface="Times New Roman" panose="02020603050405020304" pitchFamily="18" charset="0"/>
              </a:rPr>
            </a:br>
            <a:r>
              <a:rPr lang="ru-RU" i="1" dirty="0" smtClean="0">
                <a:solidFill>
                  <a:srgbClr val="333333"/>
                </a:solidFill>
                <a:latin typeface="Times New Roman" panose="02020603050405020304" pitchFamily="18" charset="0"/>
              </a:rPr>
              <a:t>Б) </a:t>
            </a:r>
            <a:r>
              <a:rPr lang="ru-RU" i="1" dirty="0" smtClean="0">
                <a:solidFill>
                  <a:srgbClr val="4472C4"/>
                </a:solidFill>
                <a:latin typeface="Times New Roman" panose="02020603050405020304" pitchFamily="18" charset="0"/>
              </a:rPr>
              <a:t>Автобус </a:t>
            </a:r>
            <a:r>
              <a:rPr lang="ru-RU" i="1" dirty="0">
                <a:solidFill>
                  <a:srgbClr val="4472C4"/>
                </a:solidFill>
                <a:latin typeface="Times New Roman" panose="02020603050405020304" pitchFamily="18" charset="0"/>
              </a:rPr>
              <a:t>как аналогия расположения электронов на атомных </a:t>
            </a:r>
            <a:r>
              <a:rPr lang="ru-RU" i="1" dirty="0" err="1">
                <a:solidFill>
                  <a:srgbClr val="4472C4"/>
                </a:solidFill>
                <a:latin typeface="Times New Roman" panose="02020603050405020304" pitchFamily="18" charset="0"/>
              </a:rPr>
              <a:t>орбиталях</a:t>
            </a:r>
            <a:r>
              <a:rPr lang="ru-RU" i="1" dirty="0">
                <a:solidFill>
                  <a:srgbClr val="4472C4"/>
                </a:solidFill>
                <a:latin typeface="Times New Roman" panose="02020603050405020304" pitchFamily="18" charset="0"/>
              </a:rPr>
              <a:t> и последовательности расположения электронов на них.</a:t>
            </a:r>
          </a:p>
          <a:p>
            <a:pPr algn="just"/>
            <a:r>
              <a:rPr lang="ru-RU" dirty="0"/>
              <a:t/>
            </a:r>
            <a:br>
              <a:rPr lang="ru-RU" dirty="0"/>
            </a:br>
            <a:r>
              <a:rPr lang="ru-RU" dirty="0"/>
              <a:t>Представим автобус. В нем свободны только три места (одиночное и двойное). На одном месте уже есть один пассажир. Как правило, сначала человек садится на свободное одиночное место. Если оно будет занято, то подсядет на место к другому пассажиру. Точно так же себя ведут и электроны: каждый электрон на p, d, или f-</a:t>
            </a:r>
            <a:r>
              <a:rPr lang="ru-RU" dirty="0" err="1"/>
              <a:t>орбиталях</a:t>
            </a:r>
            <a:r>
              <a:rPr lang="ru-RU" dirty="0"/>
              <a:t> занимает своё отдельное место, а оставшиеся присоединяются</a:t>
            </a:r>
            <a:r>
              <a:rPr lang="ru-RU" dirty="0" smtClean="0"/>
              <a:t>.</a:t>
            </a:r>
          </a:p>
          <a:p>
            <a:pPr algn="just"/>
            <a:r>
              <a:rPr lang="ru-RU" dirty="0" smtClean="0"/>
              <a:t> </a:t>
            </a:r>
            <a:r>
              <a:rPr lang="ru-RU" dirty="0"/>
              <a:t/>
            </a:r>
            <a:br>
              <a:rPr lang="ru-RU" dirty="0"/>
            </a:br>
            <a:endParaRPr lang="ru-RU" dirty="0"/>
          </a:p>
        </p:txBody>
      </p:sp>
    </p:spTree>
    <p:extLst>
      <p:ext uri="{BB962C8B-B14F-4D97-AF65-F5344CB8AC3E}">
        <p14:creationId xmlns:p14="http://schemas.microsoft.com/office/powerpoint/2010/main" val="42228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FC6F1E1A-1AEE-4265-A2AA-482257E8FD22}"/>
              </a:ext>
            </a:extLst>
          </p:cNvPr>
          <p:cNvSpPr/>
          <p:nvPr/>
        </p:nvSpPr>
        <p:spPr>
          <a:xfrm>
            <a:off x="169983" y="289066"/>
            <a:ext cx="8804031" cy="1477328"/>
          </a:xfrm>
          <a:prstGeom prst="rect">
            <a:avLst/>
          </a:prstGeom>
        </p:spPr>
        <p:txBody>
          <a:bodyPr wrap="square">
            <a:spAutoFit/>
          </a:bodyPr>
          <a:lstStyle/>
          <a:p>
            <a:pPr algn="just"/>
            <a:r>
              <a:rPr lang="ru-RU" b="1" dirty="0">
                <a:solidFill>
                  <a:srgbClr val="000000"/>
                </a:solidFill>
                <a:latin typeface="Times New Roman, serif"/>
              </a:rPr>
              <a:t>3. </a:t>
            </a:r>
            <a:r>
              <a:rPr lang="ru-RU" b="1" dirty="0" smtClean="0">
                <a:solidFill>
                  <a:srgbClr val="009900"/>
                </a:solidFill>
                <a:latin typeface="+mj-lt"/>
              </a:rPr>
              <a:t>ЛИЧНАЯ АНАЛОГИЯ</a:t>
            </a:r>
            <a:r>
              <a:rPr lang="ru-RU" dirty="0">
                <a:solidFill>
                  <a:srgbClr val="000000"/>
                </a:solidFill>
                <a:latin typeface="Times New Roman, serif"/>
              </a:rPr>
              <a:t> (эмпатия) предполагает </a:t>
            </a:r>
            <a:r>
              <a:rPr lang="ru-RU" dirty="0">
                <a:solidFill>
                  <a:srgbClr val="0070C0"/>
                </a:solidFill>
                <a:latin typeface="Times New Roman, serif"/>
              </a:rPr>
              <a:t>представление себя частью</a:t>
            </a:r>
            <a:r>
              <a:rPr lang="ru-RU" dirty="0">
                <a:solidFill>
                  <a:srgbClr val="000000"/>
                </a:solidFill>
                <a:latin typeface="Times New Roman, serif"/>
              </a:rPr>
              <a:t> рассматриваемого, изучаемого </a:t>
            </a:r>
            <a:r>
              <a:rPr lang="ru-RU" dirty="0">
                <a:solidFill>
                  <a:srgbClr val="0070C0"/>
                </a:solidFill>
                <a:latin typeface="Times New Roman, serif"/>
              </a:rPr>
              <a:t>предмета</a:t>
            </a:r>
            <a:r>
              <a:rPr lang="ru-RU" dirty="0">
                <a:solidFill>
                  <a:srgbClr val="000000"/>
                </a:solidFill>
                <a:latin typeface="Times New Roman, serif"/>
              </a:rPr>
              <a:t>. </a:t>
            </a:r>
            <a:endParaRPr lang="ru-RU" dirty="0" smtClean="0">
              <a:solidFill>
                <a:srgbClr val="000000"/>
              </a:solidFill>
              <a:latin typeface="Times New Roman, serif"/>
            </a:endParaRPr>
          </a:p>
          <a:p>
            <a:pPr algn="just"/>
            <a:r>
              <a:rPr lang="ru-RU" dirty="0" smtClean="0">
                <a:solidFill>
                  <a:srgbClr val="000000"/>
                </a:solidFill>
                <a:latin typeface="Times New Roman, serif"/>
              </a:rPr>
              <a:t>Она </a:t>
            </a:r>
            <a:r>
              <a:rPr lang="ru-RU" dirty="0">
                <a:solidFill>
                  <a:srgbClr val="000000"/>
                </a:solidFill>
                <a:latin typeface="Times New Roman, serif"/>
              </a:rPr>
              <a:t>требует от </a:t>
            </a:r>
            <a:r>
              <a:rPr lang="ru-RU" dirty="0" smtClean="0">
                <a:solidFill>
                  <a:srgbClr val="000000"/>
                </a:solidFill>
                <a:latin typeface="Times New Roman, serif"/>
              </a:rPr>
              <a:t>обучающегося </a:t>
            </a:r>
            <a:r>
              <a:rPr lang="ru-RU" dirty="0">
                <a:solidFill>
                  <a:srgbClr val="000000"/>
                </a:solidFill>
                <a:latin typeface="Times New Roman, serif"/>
              </a:rPr>
              <a:t>способность перевоплотиться, вжиться в роль неодухотворенного предмета</a:t>
            </a:r>
          </a:p>
          <a:p>
            <a:pPr algn="just"/>
            <a:endParaRPr lang="ru-RU" dirty="0">
              <a:solidFill>
                <a:srgbClr val="000000"/>
              </a:solidFill>
              <a:latin typeface="Open Sans"/>
            </a:endParaRPr>
          </a:p>
        </p:txBody>
      </p:sp>
      <p:sp>
        <p:nvSpPr>
          <p:cNvPr id="3" name="Прямоугольник 2">
            <a:extLst>
              <a:ext uri="{FF2B5EF4-FFF2-40B4-BE49-F238E27FC236}">
                <a16:creationId xmlns:a16="http://schemas.microsoft.com/office/drawing/2014/main" xmlns="" id="{81D5EE66-8F3B-4BE9-BBC0-07A3B209358E}"/>
              </a:ext>
            </a:extLst>
          </p:cNvPr>
          <p:cNvSpPr/>
          <p:nvPr/>
        </p:nvSpPr>
        <p:spPr>
          <a:xfrm>
            <a:off x="128953" y="4174811"/>
            <a:ext cx="8886093" cy="1200329"/>
          </a:xfrm>
          <a:prstGeom prst="rect">
            <a:avLst/>
          </a:prstGeom>
        </p:spPr>
        <p:txBody>
          <a:bodyPr wrap="square">
            <a:spAutoFit/>
          </a:bodyPr>
          <a:lstStyle/>
          <a:p>
            <a:pPr algn="just"/>
            <a:r>
              <a:rPr lang="ru-RU" b="1" dirty="0">
                <a:solidFill>
                  <a:srgbClr val="000000"/>
                </a:solidFill>
                <a:latin typeface="Times New Roman, serif"/>
              </a:rPr>
              <a:t>4 </a:t>
            </a:r>
            <a:r>
              <a:rPr lang="ru-RU" b="1" dirty="0" smtClean="0">
                <a:solidFill>
                  <a:srgbClr val="009900"/>
                </a:solidFill>
                <a:latin typeface="+mj-lt"/>
              </a:rPr>
              <a:t>ФАНТАСТИЧЕСКАЯ АНАЛОГИЯ</a:t>
            </a:r>
            <a:r>
              <a:rPr lang="ru-RU" dirty="0">
                <a:solidFill>
                  <a:srgbClr val="000000"/>
                </a:solidFill>
                <a:latin typeface="Times New Roman, serif"/>
              </a:rPr>
              <a:t> предлагает представить изучаемый объект или процесс в вымышленном мире. </a:t>
            </a:r>
            <a:endParaRPr lang="ru-RU" dirty="0" smtClean="0">
              <a:solidFill>
                <a:srgbClr val="000000"/>
              </a:solidFill>
              <a:latin typeface="Times New Roman, serif"/>
            </a:endParaRPr>
          </a:p>
          <a:p>
            <a:pPr algn="just"/>
            <a:endParaRPr lang="ru-RU" dirty="0">
              <a:solidFill>
                <a:srgbClr val="000000"/>
              </a:solidFill>
              <a:latin typeface="Times New Roman, serif"/>
            </a:endParaRPr>
          </a:p>
          <a:p>
            <a:pPr algn="just"/>
            <a:r>
              <a:rPr lang="ru-RU" dirty="0" smtClean="0">
                <a:solidFill>
                  <a:srgbClr val="000000"/>
                </a:solidFill>
                <a:latin typeface="Akrobat" panose="00000600000000000000" pitchFamily="50" charset="-52"/>
              </a:rPr>
              <a:t>Пример</a:t>
            </a:r>
            <a:r>
              <a:rPr lang="ru-RU" dirty="0">
                <a:solidFill>
                  <a:srgbClr val="000000"/>
                </a:solidFill>
                <a:latin typeface="Akrobat" panose="00000600000000000000" pitchFamily="50" charset="-52"/>
              </a:rPr>
              <a:t>: «химические» сказки, в которых в роли сказочных героев являются химические вещества. </a:t>
            </a:r>
          </a:p>
        </p:txBody>
      </p:sp>
      <p:sp>
        <p:nvSpPr>
          <p:cNvPr id="4" name="Прямоугольник 3">
            <a:extLst>
              <a:ext uri="{FF2B5EF4-FFF2-40B4-BE49-F238E27FC236}">
                <a16:creationId xmlns:a16="http://schemas.microsoft.com/office/drawing/2014/main" xmlns="" id="{D8B22964-E298-4D0F-B75E-D1182F987BEC}"/>
              </a:ext>
            </a:extLst>
          </p:cNvPr>
          <p:cNvSpPr/>
          <p:nvPr/>
        </p:nvSpPr>
        <p:spPr>
          <a:xfrm>
            <a:off x="169983" y="1667791"/>
            <a:ext cx="8675078" cy="2339102"/>
          </a:xfrm>
          <a:prstGeom prst="rect">
            <a:avLst/>
          </a:prstGeom>
        </p:spPr>
        <p:txBody>
          <a:bodyPr wrap="square">
            <a:spAutoFit/>
          </a:bodyPr>
          <a:lstStyle/>
          <a:p>
            <a:pPr algn="just"/>
            <a:r>
              <a:rPr lang="ru-RU" i="1" dirty="0">
                <a:solidFill>
                  <a:srgbClr val="422A1B"/>
                </a:solidFill>
                <a:latin typeface="Times New Roman" panose="02020603050405020304" pitchFamily="18" charset="0"/>
              </a:rPr>
              <a:t>А)</a:t>
            </a:r>
            <a:r>
              <a:rPr lang="ru-RU" dirty="0">
                <a:solidFill>
                  <a:srgbClr val="422A1B"/>
                </a:solidFill>
                <a:latin typeface="Times New Roman" panose="02020603050405020304" pitchFamily="18" charset="0"/>
              </a:rPr>
              <a:t> </a:t>
            </a:r>
            <a:r>
              <a:rPr lang="ru-RU" sz="2000" i="1" dirty="0">
                <a:solidFill>
                  <a:srgbClr val="0070C0"/>
                </a:solidFill>
                <a:latin typeface="Times New Roman" panose="02020603050405020304" pitchFamily="18" charset="0"/>
              </a:rPr>
              <a:t>Химическая связь. Механизм образования химической связи.</a:t>
            </a:r>
            <a:endParaRPr lang="ru-RU" sz="2000" dirty="0">
              <a:solidFill>
                <a:srgbClr val="0070C0"/>
              </a:solidFill>
              <a:latin typeface="Times New Roman" panose="02020603050405020304" pitchFamily="18" charset="0"/>
            </a:endParaRPr>
          </a:p>
          <a:p>
            <a:pPr algn="just"/>
            <a:r>
              <a:rPr lang="ru-RU" dirty="0">
                <a:solidFill>
                  <a:srgbClr val="333333"/>
                </a:solidFill>
                <a:latin typeface="Times New Roman" panose="02020603050405020304" pitchFamily="18" charset="0"/>
              </a:rPr>
              <a:t>Группе обучающихся выдаются предметы. Каждый обучающийся получает определенное количество предметов (от 1 до 8). Необходимо за максимально короткое время объединится в пары, набирая в общем 8 предметов (валентные электроны). Для этого можно забирать предметы у других или отдавать. С помощью данной аналогии объясняется механизм образования химической связи, как стремление каждого атома химического элемента при образовании вещества к дуплету и октету внешнего энергетического уровня.</a:t>
            </a:r>
            <a:endParaRPr lang="ru-RU"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1054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667AB2E2-6F9C-4779-9DDB-7F298F1CF32B}"/>
              </a:ext>
            </a:extLst>
          </p:cNvPr>
          <p:cNvSpPr/>
          <p:nvPr/>
        </p:nvSpPr>
        <p:spPr>
          <a:xfrm>
            <a:off x="234460" y="152400"/>
            <a:ext cx="8675078" cy="6863417"/>
          </a:xfrm>
          <a:prstGeom prst="rect">
            <a:avLst/>
          </a:prstGeom>
        </p:spPr>
        <p:txBody>
          <a:bodyPr wrap="square">
            <a:spAutoFit/>
          </a:bodyPr>
          <a:lstStyle/>
          <a:p>
            <a:pPr algn="ctr"/>
            <a:r>
              <a:rPr lang="ru-RU" sz="2400" b="1" i="1" dirty="0">
                <a:solidFill>
                  <a:srgbClr val="009900"/>
                </a:solidFill>
                <a:latin typeface="Times New Roman" panose="02020603050405020304" pitchFamily="18" charset="0"/>
              </a:rPr>
              <a:t>«Сказка об Азотной Кислоте</a:t>
            </a:r>
            <a:r>
              <a:rPr lang="ru-RU" sz="2400" b="1" i="1" dirty="0" smtClean="0">
                <a:solidFill>
                  <a:srgbClr val="009900"/>
                </a:solidFill>
                <a:latin typeface="Times New Roman" panose="02020603050405020304" pitchFamily="18" charset="0"/>
              </a:rPr>
              <a:t>»</a:t>
            </a:r>
          </a:p>
          <a:p>
            <a:pPr algn="ctr"/>
            <a:endParaRPr lang="ru-RU" sz="2000" b="1" dirty="0">
              <a:solidFill>
                <a:srgbClr val="009900"/>
              </a:solidFill>
              <a:latin typeface="Calibri" panose="020F0502020204030204" pitchFamily="34" charset="0"/>
            </a:endParaRPr>
          </a:p>
          <a:p>
            <a:pPr algn="just"/>
            <a:r>
              <a:rPr lang="ru-RU" i="1" dirty="0" smtClean="0">
                <a:solidFill>
                  <a:srgbClr val="000000"/>
                </a:solidFill>
                <a:latin typeface="Akrobat" panose="00000600000000000000" pitchFamily="50" charset="-52"/>
              </a:rPr>
              <a:t>	В </a:t>
            </a:r>
            <a:r>
              <a:rPr lang="ru-RU" i="1" dirty="0">
                <a:solidFill>
                  <a:srgbClr val="000000"/>
                </a:solidFill>
                <a:latin typeface="Akrobat" panose="00000600000000000000" pitchFamily="50" charset="-52"/>
              </a:rPr>
              <a:t>некотором царстве, в химическом государстве жили-были король и королева. Королеву все любили, она была дружелюбная и дружила практически со всеми поданными. Ее звали Вода. Короля народ не любил. Все живое в округе боялись его. Король – Оксид Азота (IV) был злым, не зря его звали Бурый газ. Он мог отравить любое живое существо. И родилась у них девочка. Она появилась – маленькая, бесцветная. И когда к ней прибавили раствор фиолетового лакмуса, она сразу покраснела. Все сразу поняли – родилась девочка. Ей дали необычное имя – Азотная Кислота. Она унаследовала от отца его взрывной и неуравновешенный характер. Иногда, когда её массовая доля в растворе была близка к 100%, она начинала себя вести так, что её называли дымящей. </a:t>
            </a:r>
          </a:p>
          <a:p>
            <a:pPr algn="just"/>
            <a:r>
              <a:rPr lang="ru-RU" i="1" dirty="0" smtClean="0">
                <a:solidFill>
                  <a:srgbClr val="000000"/>
                </a:solidFill>
                <a:latin typeface="Akrobat" panose="00000600000000000000" pitchFamily="50" charset="-52"/>
              </a:rPr>
              <a:t>	Алюминий</a:t>
            </a:r>
            <a:r>
              <a:rPr lang="ru-RU" i="1" dirty="0">
                <a:solidFill>
                  <a:srgbClr val="000000"/>
                </a:solidFill>
                <a:latin typeface="Akrobat" panose="00000600000000000000" pitchFamily="50" charset="-52"/>
              </a:rPr>
              <a:t>, Железо, Хром, Кобальт, </a:t>
            </a:r>
            <a:r>
              <a:rPr lang="ru-RU" sz="1600" i="1" dirty="0">
                <a:solidFill>
                  <a:srgbClr val="000000"/>
                </a:solidFill>
                <a:latin typeface="Akrobat" panose="00000600000000000000" pitchFamily="50" charset="-52"/>
              </a:rPr>
              <a:t> </a:t>
            </a:r>
            <a:r>
              <a:rPr lang="ru-RU" i="1" dirty="0">
                <a:latin typeface="Akrobat" panose="00000600000000000000" pitchFamily="50" charset="-52"/>
              </a:rPr>
              <a:t>Титан в это время защищались от нее, надевая доспехи из оксидной пленки.</a:t>
            </a:r>
          </a:p>
          <a:p>
            <a:pPr algn="just"/>
            <a:r>
              <a:rPr lang="ru-RU" i="1" dirty="0">
                <a:latin typeface="Akrobat" panose="00000600000000000000" pitchFamily="50" charset="-52"/>
              </a:rPr>
              <a:t> </a:t>
            </a:r>
            <a:r>
              <a:rPr lang="ru-RU" i="1" dirty="0" smtClean="0">
                <a:latin typeface="Akrobat" panose="00000600000000000000" pitchFamily="50" charset="-52"/>
              </a:rPr>
              <a:t>	Обычно </a:t>
            </a:r>
            <a:r>
              <a:rPr lang="ru-RU" i="1" dirty="0">
                <a:latin typeface="Akrobat" panose="00000600000000000000" pitchFamily="50" charset="-52"/>
              </a:rPr>
              <a:t>Кислота Азотная очень дружила с Металлами и Неметаллами. Их дружба носила окислительно-восстановительный характер. Её друзьями были даже Ртуть и Серебро, однако Золото и Платина никогда с ней не дружили. Кислота Азотная заметила, что при её попадании на древесные опилки или стружки они могли воспламениться. Но все эти свойства не сделали её популярной, а наоборот многие стали её остерегаться. </a:t>
            </a:r>
            <a:endParaRPr lang="ru-RU" i="1" dirty="0" smtClean="0">
              <a:latin typeface="Akrobat" panose="00000600000000000000" pitchFamily="50" charset="-52"/>
            </a:endParaRPr>
          </a:p>
          <a:p>
            <a:pPr algn="just"/>
            <a:r>
              <a:rPr lang="ru-RU" i="1" dirty="0">
                <a:latin typeface="Akrobat" panose="00000600000000000000" pitchFamily="50" charset="-52"/>
              </a:rPr>
              <a:t>	</a:t>
            </a:r>
            <a:r>
              <a:rPr lang="ru-RU" i="1" dirty="0" smtClean="0">
                <a:latin typeface="Akrobat" panose="00000600000000000000" pitchFamily="50" charset="-52"/>
              </a:rPr>
              <a:t>Но </a:t>
            </a:r>
            <a:r>
              <a:rPr lang="ru-RU" i="1" dirty="0">
                <a:latin typeface="Akrobat" panose="00000600000000000000" pitchFamily="50" charset="-52"/>
              </a:rPr>
              <a:t>ее дружба с Основными Оксидами и Основаниями приносила пользу. Они производили соли, которые назывались нитратами и селитрами. Их стали поставлять в сельское хозяйство. Растения очень обрадовались нитратам, они позволяли им расти быстро и не болеть. Так Азотная Кислота стала популярна в своем химическом государстве.</a:t>
            </a:r>
            <a:endParaRPr lang="ru-RU" sz="1600" i="1" dirty="0">
              <a:solidFill>
                <a:srgbClr val="000000"/>
              </a:solidFill>
              <a:latin typeface="Akrobat" panose="00000600000000000000" pitchFamily="50" charset="-52"/>
            </a:endParaRPr>
          </a:p>
          <a:p>
            <a:r>
              <a:rPr lang="ru-RU" dirty="0"/>
              <a:t/>
            </a:r>
            <a:br>
              <a:rPr lang="ru-RU" dirty="0"/>
            </a:br>
            <a:endParaRPr lang="ru-RU" dirty="0"/>
          </a:p>
        </p:txBody>
      </p:sp>
    </p:spTree>
    <p:extLst>
      <p:ext uri="{BB962C8B-B14F-4D97-AF65-F5344CB8AC3E}">
        <p14:creationId xmlns:p14="http://schemas.microsoft.com/office/powerpoint/2010/main" val="2680056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45B46011-0375-4460-A0EF-5823BDE525E5}"/>
              </a:ext>
            </a:extLst>
          </p:cNvPr>
          <p:cNvSpPr/>
          <p:nvPr/>
        </p:nvSpPr>
        <p:spPr>
          <a:xfrm>
            <a:off x="140677" y="278902"/>
            <a:ext cx="8921261" cy="369332"/>
          </a:xfrm>
          <a:prstGeom prst="rect">
            <a:avLst/>
          </a:prstGeom>
        </p:spPr>
        <p:txBody>
          <a:bodyPr wrap="square">
            <a:spAutoFit/>
          </a:bodyPr>
          <a:lstStyle/>
          <a:p>
            <a:pPr algn="ctr"/>
            <a:r>
              <a:rPr lang="ru-RU" b="1" dirty="0" smtClean="0">
                <a:solidFill>
                  <a:srgbClr val="213B69"/>
                </a:solidFill>
                <a:latin typeface="+mj-lt"/>
              </a:rPr>
              <a:t>МЕТОД МАЛЕНЬКИХ ЧЕЛОВЕЧКОВ</a:t>
            </a:r>
            <a:r>
              <a:rPr lang="ru-RU" dirty="0">
                <a:solidFill>
                  <a:srgbClr val="000000"/>
                </a:solidFill>
                <a:latin typeface="Philosopher"/>
              </a:rPr>
              <a:t> </a:t>
            </a:r>
          </a:p>
        </p:txBody>
      </p:sp>
      <p:pic>
        <p:nvPicPr>
          <p:cNvPr id="20482" name="Picture 2">
            <a:extLst>
              <a:ext uri="{FF2B5EF4-FFF2-40B4-BE49-F238E27FC236}">
                <a16:creationId xmlns:a16="http://schemas.microsoft.com/office/drawing/2014/main" xmlns="" id="{F81BBADF-CB4C-461A-A1AA-6AD61498E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68" y="3510556"/>
            <a:ext cx="4795023" cy="193461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EA622DDB-B85B-45BF-BF26-CF0A8A9615A5}"/>
              </a:ext>
            </a:extLst>
          </p:cNvPr>
          <p:cNvSpPr/>
          <p:nvPr/>
        </p:nvSpPr>
        <p:spPr>
          <a:xfrm>
            <a:off x="140677" y="648234"/>
            <a:ext cx="8921261" cy="2662267"/>
          </a:xfrm>
          <a:prstGeom prst="rect">
            <a:avLst/>
          </a:prstGeom>
        </p:spPr>
        <p:txBody>
          <a:bodyPr wrap="square">
            <a:spAutoFit/>
          </a:bodyPr>
          <a:lstStyle/>
          <a:p>
            <a:pPr indent="449580" algn="just"/>
            <a:r>
              <a:rPr lang="ru-RU" dirty="0">
                <a:solidFill>
                  <a:srgbClr val="000000"/>
                </a:solidFill>
                <a:latin typeface="Akrobat" panose="00000600000000000000" pitchFamily="50" charset="-52"/>
              </a:rPr>
              <a:t>Суть метода состоит в том, чтобы </a:t>
            </a:r>
            <a:r>
              <a:rPr lang="ru-RU" dirty="0">
                <a:solidFill>
                  <a:srgbClr val="009900"/>
                </a:solidFill>
                <a:latin typeface="Akrobat" panose="00000600000000000000" pitchFamily="50" charset="-52"/>
              </a:rPr>
              <a:t>представить объект в виде множества </a:t>
            </a:r>
            <a:r>
              <a:rPr lang="ru-RU" dirty="0">
                <a:solidFill>
                  <a:srgbClr val="000000"/>
                </a:solidFill>
                <a:latin typeface="Akrobat" panose="00000600000000000000" pitchFamily="50" charset="-52"/>
              </a:rPr>
              <a:t>(толпы) </a:t>
            </a:r>
            <a:r>
              <a:rPr lang="ru-RU" dirty="0">
                <a:solidFill>
                  <a:srgbClr val="009900"/>
                </a:solidFill>
                <a:latin typeface="Akrobat" panose="00000600000000000000" pitchFamily="50" charset="-52"/>
              </a:rPr>
              <a:t>маленьких человечков</a:t>
            </a:r>
            <a:r>
              <a:rPr lang="ru-RU" dirty="0">
                <a:solidFill>
                  <a:srgbClr val="000000"/>
                </a:solidFill>
                <a:latin typeface="Akrobat" panose="00000600000000000000" pitchFamily="50" charset="-52"/>
              </a:rPr>
              <a:t>. Такая модель сохраняет достоинства эмпатии (наглядность, простота) и не имеет присущих ей недостатков (неделимость человеческого организма). </a:t>
            </a:r>
            <a:endParaRPr lang="ru-RU" dirty="0" smtClean="0">
              <a:solidFill>
                <a:srgbClr val="000000"/>
              </a:solidFill>
              <a:latin typeface="Akrobat" panose="00000600000000000000" pitchFamily="50" charset="-52"/>
            </a:endParaRPr>
          </a:p>
          <a:p>
            <a:pPr indent="449580" algn="just"/>
            <a:endParaRPr lang="ru-RU" sz="500" dirty="0">
              <a:solidFill>
                <a:srgbClr val="000000"/>
              </a:solidFill>
              <a:latin typeface="Akrobat" panose="00000600000000000000" pitchFamily="50" charset="-52"/>
            </a:endParaRPr>
          </a:p>
          <a:p>
            <a:pPr indent="446088"/>
            <a:r>
              <a:rPr lang="ru-RU" dirty="0" smtClean="0">
                <a:solidFill>
                  <a:srgbClr val="4472C4"/>
                </a:solidFill>
                <a:latin typeface="Akrobat" panose="00000600000000000000" pitchFamily="50" charset="-52"/>
              </a:rPr>
              <a:t>Техника </a:t>
            </a:r>
            <a:r>
              <a:rPr lang="ru-RU" dirty="0">
                <a:solidFill>
                  <a:srgbClr val="4472C4"/>
                </a:solidFill>
                <a:latin typeface="Akrobat" panose="00000600000000000000" pitchFamily="50" charset="-52"/>
              </a:rPr>
              <a:t>применения метода</a:t>
            </a:r>
            <a:r>
              <a:rPr lang="ru-RU" dirty="0">
                <a:solidFill>
                  <a:srgbClr val="000000"/>
                </a:solidFill>
                <a:latin typeface="Akrobat" panose="00000600000000000000" pitchFamily="50" charset="-52"/>
              </a:rPr>
              <a:t> сводится к следующим операциям: </a:t>
            </a:r>
          </a:p>
          <a:p>
            <a:pPr marL="285750" marR="108585" indent="-285750" algn="just">
              <a:buFont typeface="Wingdings" panose="05000000000000000000" pitchFamily="2" charset="2"/>
              <a:buChar char="Ø"/>
            </a:pPr>
            <a:r>
              <a:rPr lang="ru-RU" i="1" dirty="0">
                <a:solidFill>
                  <a:srgbClr val="000000"/>
                </a:solidFill>
                <a:latin typeface="Akrobat" panose="00000600000000000000" pitchFamily="50" charset="-52"/>
              </a:rPr>
              <a:t>Необходимо выделить часть объекта, которая не может выполнять требования задачи и представить эту часть в виде маленьких человечков. </a:t>
            </a:r>
          </a:p>
          <a:p>
            <a:pPr marL="285750" marR="108585" indent="-285750" algn="just">
              <a:buFont typeface="Wingdings" panose="05000000000000000000" pitchFamily="2" charset="2"/>
              <a:buChar char="Ø"/>
            </a:pPr>
            <a:r>
              <a:rPr lang="ru-RU" i="1" dirty="0">
                <a:solidFill>
                  <a:srgbClr val="000000"/>
                </a:solidFill>
                <a:latin typeface="Akrobat" panose="00000600000000000000" pitchFamily="50" charset="-52"/>
              </a:rPr>
              <a:t>Разделить человечков на группы, действующие (перемещающиеся) по условиям задачи. </a:t>
            </a:r>
          </a:p>
          <a:p>
            <a:pPr marL="285750" marR="108585" indent="-285750" algn="just">
              <a:buFont typeface="Wingdings" panose="05000000000000000000" pitchFamily="2" charset="2"/>
              <a:buChar char="Ø"/>
            </a:pPr>
            <a:r>
              <a:rPr lang="ru-RU" i="1" dirty="0">
                <a:solidFill>
                  <a:srgbClr val="000000"/>
                </a:solidFill>
                <a:latin typeface="Akrobat" panose="00000600000000000000" pitchFamily="50" charset="-52"/>
              </a:rPr>
              <a:t>Полученную модель надо рассмотреть и перестроить так, чтобы выполнялись конфликтующие действия. </a:t>
            </a:r>
            <a:endParaRPr lang="ru-RU" b="0" i="1" dirty="0">
              <a:solidFill>
                <a:srgbClr val="000000"/>
              </a:solidFill>
              <a:effectLst/>
              <a:latin typeface="Akrobat" panose="00000600000000000000" pitchFamily="50" charset="-52"/>
            </a:endParaRPr>
          </a:p>
        </p:txBody>
      </p:sp>
      <p:pic>
        <p:nvPicPr>
          <p:cNvPr id="4" name="Рисунок 3">
            <a:extLst>
              <a:ext uri="{FF2B5EF4-FFF2-40B4-BE49-F238E27FC236}">
                <a16:creationId xmlns:a16="http://schemas.microsoft.com/office/drawing/2014/main" xmlns="" id="{2F7E32BA-1506-4ACF-ACB8-084DDD37DF37}"/>
              </a:ext>
            </a:extLst>
          </p:cNvPr>
          <p:cNvPicPr>
            <a:picLocks noChangeAspect="1"/>
          </p:cNvPicPr>
          <p:nvPr/>
        </p:nvPicPr>
        <p:blipFill>
          <a:blip r:embed="rId3"/>
          <a:stretch>
            <a:fillRect/>
          </a:stretch>
        </p:blipFill>
        <p:spPr>
          <a:xfrm>
            <a:off x="5427830" y="3510556"/>
            <a:ext cx="3415087" cy="2658181"/>
          </a:xfrm>
          <a:prstGeom prst="rect">
            <a:avLst/>
          </a:prstGeom>
        </p:spPr>
      </p:pic>
      <p:sp>
        <p:nvSpPr>
          <p:cNvPr id="5" name="Прямоугольник 4">
            <a:extLst>
              <a:ext uri="{FF2B5EF4-FFF2-40B4-BE49-F238E27FC236}">
                <a16:creationId xmlns:a16="http://schemas.microsoft.com/office/drawing/2014/main" xmlns="" id="{B16F62F2-CB22-42B7-9442-46E992D211D0}"/>
              </a:ext>
            </a:extLst>
          </p:cNvPr>
          <p:cNvSpPr/>
          <p:nvPr/>
        </p:nvSpPr>
        <p:spPr>
          <a:xfrm>
            <a:off x="60136" y="5583961"/>
            <a:ext cx="5010855" cy="1169551"/>
          </a:xfrm>
          <a:prstGeom prst="rect">
            <a:avLst/>
          </a:prstGeom>
        </p:spPr>
        <p:txBody>
          <a:bodyPr wrap="square">
            <a:spAutoFit/>
          </a:bodyPr>
          <a:lstStyle/>
          <a:p>
            <a:pPr marL="819150" indent="-714375"/>
            <a:r>
              <a:rPr lang="ru-RU" b="1" u="sng" dirty="0" smtClean="0">
                <a:solidFill>
                  <a:srgbClr val="C00000"/>
                </a:solidFill>
                <a:latin typeface="Calibri" panose="020F0502020204030204" pitchFamily="34" charset="0"/>
              </a:rPr>
              <a:t>Задание: </a:t>
            </a:r>
            <a:r>
              <a:rPr lang="ru-RU" b="1" dirty="0" smtClean="0">
                <a:solidFill>
                  <a:srgbClr val="C00000"/>
                </a:solidFill>
                <a:latin typeface="Calibri" panose="020F0502020204030204" pitchFamily="34" charset="0"/>
              </a:rPr>
              <a:t> </a:t>
            </a:r>
            <a:r>
              <a:rPr lang="ru-RU" dirty="0">
                <a:solidFill>
                  <a:srgbClr val="C00000"/>
                </a:solidFill>
                <a:latin typeface="Calibri" panose="020F0502020204030204" pitchFamily="34" charset="0"/>
              </a:rPr>
              <a:t>По готовым рисункам угадать, что за предмет изображен на модели или какое </a:t>
            </a:r>
            <a:r>
              <a:rPr lang="ru-RU" sz="1600" dirty="0">
                <a:solidFill>
                  <a:srgbClr val="C00000"/>
                </a:solidFill>
                <a:latin typeface="Calibri" panose="020F0502020204030204" pitchFamily="34" charset="0"/>
              </a:rPr>
              <a:t>физическое свойство смоделировано.</a:t>
            </a:r>
          </a:p>
          <a:p>
            <a:pPr marL="3330575" indent="-90170"/>
            <a:r>
              <a:rPr lang="ru-RU" sz="1600" dirty="0">
                <a:solidFill>
                  <a:srgbClr val="000000"/>
                </a:solidFill>
                <a:latin typeface="Calibri" panose="020F0502020204030204" pitchFamily="34" charset="0"/>
              </a:rPr>
              <a:t> </a:t>
            </a:r>
            <a:endParaRPr lang="ru-RU" sz="16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587371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xmlns="" id="{949E3BAF-706E-4350-A53A-8E1498D1AC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58"/>
          <a:stretch/>
        </p:blipFill>
        <p:spPr bwMode="auto">
          <a:xfrm>
            <a:off x="351692" y="186596"/>
            <a:ext cx="8440615" cy="667140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xmlns="" id="{E13C3E51-B09E-42BA-9269-F4C344891C59}"/>
              </a:ext>
            </a:extLst>
          </p:cNvPr>
          <p:cNvSpPr>
            <a:spLocks noChangeAspect="1" noChangeArrowheads="1"/>
          </p:cNvSpPr>
          <p:nvPr/>
        </p:nvSpPr>
        <p:spPr bwMode="auto">
          <a:xfrm>
            <a:off x="3387969" y="3276599"/>
            <a:ext cx="1336431" cy="13364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456223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ACE3817-1F86-4097-8221-CE5EC97BC309}"/>
              </a:ext>
            </a:extLst>
          </p:cNvPr>
          <p:cNvSpPr/>
          <p:nvPr/>
        </p:nvSpPr>
        <p:spPr>
          <a:xfrm>
            <a:off x="1137900" y="183122"/>
            <a:ext cx="5602111" cy="461665"/>
          </a:xfrm>
          <a:prstGeom prst="rect">
            <a:avLst/>
          </a:prstGeom>
        </p:spPr>
        <p:txBody>
          <a:bodyPr wrap="none">
            <a:spAutoFit/>
          </a:bodyPr>
          <a:lstStyle/>
          <a:p>
            <a:pPr algn="ctr"/>
            <a:r>
              <a:rPr lang="ru-RU" altLang="ru-RU" sz="2400" b="1" dirty="0" smtClean="0">
                <a:solidFill>
                  <a:srgbClr val="213B69"/>
                </a:solidFill>
                <a:latin typeface="+mj-lt"/>
              </a:rPr>
              <a:t>МЕТОД  «ВЕПОЛЬНОГО АНАЛИЗА»</a:t>
            </a:r>
            <a:endParaRPr lang="ru-RU" altLang="ru-RU" sz="2400" b="1" dirty="0">
              <a:solidFill>
                <a:srgbClr val="213B69"/>
              </a:solidFill>
              <a:latin typeface="+mj-lt"/>
            </a:endParaRPr>
          </a:p>
        </p:txBody>
      </p:sp>
      <p:sp>
        <p:nvSpPr>
          <p:cNvPr id="3" name="Прямоугольник 2">
            <a:extLst>
              <a:ext uri="{FF2B5EF4-FFF2-40B4-BE49-F238E27FC236}">
                <a16:creationId xmlns:a16="http://schemas.microsoft.com/office/drawing/2014/main" xmlns="" id="{F93E272C-F1E9-41F0-BDED-1DF39209EF81}"/>
              </a:ext>
            </a:extLst>
          </p:cNvPr>
          <p:cNvSpPr/>
          <p:nvPr/>
        </p:nvSpPr>
        <p:spPr>
          <a:xfrm>
            <a:off x="234457" y="587789"/>
            <a:ext cx="8710250" cy="369332"/>
          </a:xfrm>
          <a:prstGeom prst="rect">
            <a:avLst/>
          </a:prstGeom>
        </p:spPr>
        <p:txBody>
          <a:bodyPr wrap="square">
            <a:spAutoFit/>
          </a:bodyPr>
          <a:lstStyle/>
          <a:p>
            <a:pPr algn="ctr"/>
            <a:r>
              <a:rPr lang="ru-RU" dirty="0">
                <a:solidFill>
                  <a:srgbClr val="000000"/>
                </a:solidFill>
                <a:latin typeface="Times New Roman" panose="02020603050405020304" pitchFamily="18" charset="0"/>
              </a:rPr>
              <a:t>"</a:t>
            </a:r>
            <a:r>
              <a:rPr lang="ru-RU" b="1" dirty="0">
                <a:solidFill>
                  <a:srgbClr val="000000"/>
                </a:solidFill>
                <a:latin typeface="Times New Roman" panose="02020603050405020304" pitchFamily="18" charset="0"/>
              </a:rPr>
              <a:t>ВЕПОЛЬ =</a:t>
            </a:r>
            <a:r>
              <a:rPr lang="ru-RU" b="1" dirty="0" smtClean="0">
                <a:solidFill>
                  <a:srgbClr val="000000"/>
                </a:solidFill>
                <a:latin typeface="Times New Roman" panose="02020603050405020304" pitchFamily="18" charset="0"/>
              </a:rPr>
              <a:t> </a:t>
            </a:r>
            <a:r>
              <a:rPr lang="ru-RU" b="1" dirty="0" err="1" smtClean="0">
                <a:solidFill>
                  <a:srgbClr val="000000"/>
                </a:solidFill>
                <a:latin typeface="Times New Roman" panose="02020603050405020304" pitchFamily="18" charset="0"/>
              </a:rPr>
              <a:t>ВЕщества</a:t>
            </a:r>
            <a:r>
              <a:rPr lang="ru-RU" dirty="0" smtClean="0">
                <a:solidFill>
                  <a:srgbClr val="000000"/>
                </a:solidFill>
                <a:latin typeface="Times New Roman" panose="02020603050405020304" pitchFamily="18" charset="0"/>
              </a:rPr>
              <a:t> </a:t>
            </a:r>
            <a:r>
              <a:rPr lang="ru-RU" sz="1600" dirty="0">
                <a:solidFill>
                  <a:srgbClr val="000000"/>
                </a:solidFill>
                <a:latin typeface="Times New Roman" panose="02020603050405020304" pitchFamily="18" charset="0"/>
              </a:rPr>
              <a:t>(как обобщенного элемента) </a:t>
            </a:r>
            <a:r>
              <a:rPr lang="ru-RU" dirty="0">
                <a:solidFill>
                  <a:srgbClr val="000000"/>
                </a:solidFill>
                <a:latin typeface="Times New Roman" panose="02020603050405020304" pitchFamily="18" charset="0"/>
              </a:rPr>
              <a:t>+ </a:t>
            </a:r>
            <a:r>
              <a:rPr lang="ru-RU" b="1" dirty="0" err="1" smtClean="0">
                <a:solidFill>
                  <a:srgbClr val="000000"/>
                </a:solidFill>
                <a:latin typeface="Times New Roman" panose="02020603050405020304" pitchFamily="18" charset="0"/>
              </a:rPr>
              <a:t>ПОЛя</a:t>
            </a:r>
            <a:r>
              <a:rPr lang="ru-RU" dirty="0" smtClean="0">
                <a:solidFill>
                  <a:srgbClr val="000000"/>
                </a:solidFill>
                <a:latin typeface="Times New Roman" panose="02020603050405020304" pitchFamily="18" charset="0"/>
              </a:rPr>
              <a:t> (</a:t>
            </a:r>
            <a:r>
              <a:rPr lang="ru-RU" sz="1600" dirty="0" smtClean="0">
                <a:solidFill>
                  <a:srgbClr val="000000"/>
                </a:solidFill>
                <a:latin typeface="Times New Roman" panose="02020603050405020304" pitchFamily="18" charset="0"/>
              </a:rPr>
              <a:t>воздействующего </a:t>
            </a:r>
            <a:r>
              <a:rPr lang="ru-RU" sz="1600" dirty="0">
                <a:solidFill>
                  <a:srgbClr val="000000"/>
                </a:solidFill>
                <a:latin typeface="Times New Roman" panose="02020603050405020304" pitchFamily="18" charset="0"/>
              </a:rPr>
              <a:t>на </a:t>
            </a:r>
            <a:r>
              <a:rPr lang="ru-RU" sz="1600" dirty="0" smtClean="0">
                <a:solidFill>
                  <a:srgbClr val="000000"/>
                </a:solidFill>
                <a:latin typeface="Times New Roman" panose="02020603050405020304" pitchFamily="18" charset="0"/>
              </a:rPr>
              <a:t>него). </a:t>
            </a:r>
            <a:endParaRPr lang="ru-RU" sz="1600" dirty="0">
              <a:solidFill>
                <a:srgbClr val="000000"/>
              </a:solidFill>
              <a:latin typeface="Times New Roman" panose="02020603050405020304" pitchFamily="18" charset="0"/>
            </a:endParaRPr>
          </a:p>
        </p:txBody>
      </p:sp>
      <p:sp>
        <p:nvSpPr>
          <p:cNvPr id="8" name="Прямоугольник 7">
            <a:extLst>
              <a:ext uri="{FF2B5EF4-FFF2-40B4-BE49-F238E27FC236}">
                <a16:creationId xmlns:a16="http://schemas.microsoft.com/office/drawing/2014/main" xmlns="" id="{EF3F5A7C-EA5F-4E50-BC1E-F5D36D6CB0C5}"/>
              </a:ext>
            </a:extLst>
          </p:cNvPr>
          <p:cNvSpPr/>
          <p:nvPr/>
        </p:nvSpPr>
        <p:spPr>
          <a:xfrm>
            <a:off x="316521" y="957121"/>
            <a:ext cx="8727118" cy="2308324"/>
          </a:xfrm>
          <a:prstGeom prst="rect">
            <a:avLst/>
          </a:prstGeom>
        </p:spPr>
        <p:txBody>
          <a:bodyPr wrap="square">
            <a:spAutoFit/>
          </a:bodyPr>
          <a:lstStyle/>
          <a:p>
            <a:r>
              <a:rPr lang="ru-RU" sz="2000" b="1" i="1" dirty="0">
                <a:solidFill>
                  <a:srgbClr val="009900"/>
                </a:solidFill>
                <a:latin typeface="Akrobat" panose="00000600000000000000" pitchFamily="50" charset="-52"/>
              </a:rPr>
              <a:t>Алгоритм метода</a:t>
            </a:r>
            <a:endParaRPr lang="ru-RU" sz="2000" dirty="0">
              <a:solidFill>
                <a:srgbClr val="009900"/>
              </a:solidFill>
              <a:latin typeface="Akrobat" panose="00000600000000000000" pitchFamily="50" charset="-52"/>
            </a:endParaRPr>
          </a:p>
          <a:p>
            <a:pPr marL="285750" indent="-285750">
              <a:buFont typeface="Wingdings" panose="05000000000000000000" pitchFamily="2" charset="2"/>
              <a:buChar char="Ø"/>
            </a:pPr>
            <a:r>
              <a:rPr lang="ru-RU" dirty="0">
                <a:solidFill>
                  <a:srgbClr val="333333"/>
                </a:solidFill>
                <a:latin typeface="Akrobat" panose="00000600000000000000" pitchFamily="50" charset="-52"/>
              </a:rPr>
              <a:t>Составляется схема взаимодействия.</a:t>
            </a:r>
          </a:p>
          <a:p>
            <a:pPr marL="285750" indent="-285750">
              <a:buFont typeface="Wingdings" panose="05000000000000000000" pitchFamily="2" charset="2"/>
              <a:buChar char="Ø"/>
            </a:pPr>
            <a:r>
              <a:rPr lang="ru-RU" dirty="0">
                <a:solidFill>
                  <a:srgbClr val="333333"/>
                </a:solidFill>
                <a:latin typeface="Akrobat" panose="00000600000000000000" pitchFamily="50" charset="-52"/>
              </a:rPr>
              <a:t>Определяется действие, которое необходимо выполнить (организовать или усилить взаимодействие, разрушить отрицательное действие).</a:t>
            </a:r>
          </a:p>
          <a:p>
            <a:pPr marL="285750" indent="-285750">
              <a:buFont typeface="Wingdings" panose="05000000000000000000" pitchFamily="2" charset="2"/>
              <a:buChar char="Ø"/>
            </a:pPr>
            <a:r>
              <a:rPr lang="ru-RU" dirty="0">
                <a:solidFill>
                  <a:srgbClr val="333333"/>
                </a:solidFill>
                <a:latin typeface="Akrobat" panose="00000600000000000000" pitchFamily="50" charset="-52"/>
              </a:rPr>
              <a:t>Определяется стандарт с помощью которого это можно сделать.</a:t>
            </a:r>
          </a:p>
          <a:p>
            <a:pPr marL="285750" indent="-285750">
              <a:buFont typeface="Wingdings" panose="05000000000000000000" pitchFamily="2" charset="2"/>
              <a:buChar char="Ø"/>
            </a:pPr>
            <a:r>
              <a:rPr lang="ru-RU" dirty="0">
                <a:solidFill>
                  <a:srgbClr val="333333"/>
                </a:solidFill>
                <a:latin typeface="Akrobat" panose="00000600000000000000" pitchFamily="50" charset="-52"/>
              </a:rPr>
              <a:t>Из информационного фонда выбираются возможные явления или процессы для формулирования решений</a:t>
            </a:r>
            <a:r>
              <a:rPr lang="ru-RU" sz="1600" dirty="0">
                <a:solidFill>
                  <a:srgbClr val="333333"/>
                </a:solidFill>
                <a:latin typeface="Helvetica Neue"/>
              </a:rPr>
              <a:t>.</a:t>
            </a:r>
          </a:p>
          <a:p>
            <a:endParaRPr lang="ru-RU" sz="1600" dirty="0">
              <a:solidFill>
                <a:srgbClr val="333333"/>
              </a:solidFill>
              <a:latin typeface="Helvetica Neue"/>
            </a:endParaRPr>
          </a:p>
        </p:txBody>
      </p:sp>
      <p:sp>
        <p:nvSpPr>
          <p:cNvPr id="9" name="Прямоугольник 8">
            <a:extLst>
              <a:ext uri="{FF2B5EF4-FFF2-40B4-BE49-F238E27FC236}">
                <a16:creationId xmlns:a16="http://schemas.microsoft.com/office/drawing/2014/main" xmlns="" id="{B1018849-2D88-4005-BE1F-9FF89F2893B4}"/>
              </a:ext>
            </a:extLst>
          </p:cNvPr>
          <p:cNvSpPr/>
          <p:nvPr/>
        </p:nvSpPr>
        <p:spPr>
          <a:xfrm>
            <a:off x="126950" y="3135394"/>
            <a:ext cx="8916689" cy="3447098"/>
          </a:xfrm>
          <a:prstGeom prst="rect">
            <a:avLst/>
          </a:prstGeom>
        </p:spPr>
        <p:txBody>
          <a:bodyPr wrap="square">
            <a:spAutoFit/>
          </a:bodyPr>
          <a:lstStyle/>
          <a:p>
            <a:r>
              <a:rPr lang="ru-RU" b="1" u="sng" dirty="0">
                <a:solidFill>
                  <a:srgbClr val="333333"/>
                </a:solidFill>
                <a:latin typeface="Akrobat" panose="00000600000000000000" pitchFamily="50" charset="-52"/>
              </a:rPr>
              <a:t>Например</a:t>
            </a:r>
            <a:r>
              <a:rPr lang="ru-RU" b="1" i="1" dirty="0">
                <a:solidFill>
                  <a:srgbClr val="333333"/>
                </a:solidFill>
                <a:latin typeface="Akrobat" panose="00000600000000000000" pitchFamily="50" charset="-52"/>
              </a:rPr>
              <a:t>. </a:t>
            </a:r>
            <a:endParaRPr lang="ru-RU" b="1" i="1" dirty="0" smtClean="0">
              <a:solidFill>
                <a:srgbClr val="333333"/>
              </a:solidFill>
              <a:latin typeface="Akrobat" panose="00000600000000000000" pitchFamily="50" charset="-52"/>
            </a:endParaRPr>
          </a:p>
          <a:p>
            <a:r>
              <a:rPr lang="ru-RU" i="1" dirty="0" smtClean="0">
                <a:solidFill>
                  <a:srgbClr val="4472C4"/>
                </a:solidFill>
                <a:latin typeface="Akrobat" panose="00000600000000000000" pitchFamily="50" charset="-52"/>
              </a:rPr>
              <a:t>Известно</a:t>
            </a:r>
            <a:r>
              <a:rPr lang="ru-RU" i="1" dirty="0">
                <a:solidFill>
                  <a:srgbClr val="4472C4"/>
                </a:solidFill>
                <a:latin typeface="Akrobat" panose="00000600000000000000" pitchFamily="50" charset="-52"/>
              </a:rPr>
              <a:t>, что в пещерных водоемах обитают слепые рыбы. Как ориентируются слепые рыбы в таких условиях?</a:t>
            </a:r>
          </a:p>
          <a:p>
            <a:pPr algn="just"/>
            <a:r>
              <a:rPr lang="ru-RU" sz="1600" i="1" dirty="0">
                <a:latin typeface="+mj-lt"/>
              </a:rPr>
              <a:t>Над стрелкой указывается явление или процесс взаимодействия, если об этом говорится в условии проблемы. Если процесс неизвестен, то над стрелкой ставим вопросительный знак</a:t>
            </a:r>
            <a:r>
              <a:rPr lang="ru-RU" sz="1600" i="1" dirty="0" smtClean="0">
                <a:latin typeface="+mj-lt"/>
              </a:rPr>
              <a:t>. </a:t>
            </a:r>
            <a:r>
              <a:rPr lang="ru-RU" sz="1600" i="1" dirty="0" smtClean="0">
                <a:solidFill>
                  <a:srgbClr val="333333"/>
                </a:solidFill>
                <a:latin typeface="+mj-lt"/>
              </a:rPr>
              <a:t>Составляется </a:t>
            </a:r>
            <a:r>
              <a:rPr lang="ru-RU" sz="1600" i="1" dirty="0">
                <a:solidFill>
                  <a:srgbClr val="333333"/>
                </a:solidFill>
                <a:latin typeface="+mj-lt"/>
              </a:rPr>
              <a:t>схема взаимодействия по условию проблемы</a:t>
            </a:r>
            <a:r>
              <a:rPr lang="ru-RU" sz="1600" i="1" dirty="0" smtClean="0">
                <a:solidFill>
                  <a:srgbClr val="333333"/>
                </a:solidFill>
                <a:latin typeface="+mj-lt"/>
              </a:rPr>
              <a:t>.</a:t>
            </a:r>
          </a:p>
          <a:p>
            <a:pPr algn="just"/>
            <a:endParaRPr lang="ru-RU" sz="1600" i="1" dirty="0">
              <a:solidFill>
                <a:srgbClr val="333333"/>
              </a:solidFill>
              <a:latin typeface="+mj-lt"/>
            </a:endParaRPr>
          </a:p>
          <a:p>
            <a:r>
              <a:rPr lang="ru-RU" i="1" dirty="0">
                <a:solidFill>
                  <a:srgbClr val="009900"/>
                </a:solidFill>
                <a:latin typeface="Akrobat" panose="00000600000000000000" pitchFamily="50" charset="-52"/>
              </a:rPr>
              <a:t>Слепые рыбы - среда водоема</a:t>
            </a:r>
            <a:endParaRPr lang="ru-RU" dirty="0">
              <a:solidFill>
                <a:srgbClr val="009900"/>
              </a:solidFill>
              <a:latin typeface="Akrobat" panose="00000600000000000000" pitchFamily="50" charset="-52"/>
            </a:endParaRPr>
          </a:p>
          <a:p>
            <a:r>
              <a:rPr lang="ru-RU" sz="1600" i="1" dirty="0">
                <a:latin typeface="+mj-lt"/>
              </a:rPr>
              <a:t>Варианты стрелок между взаимодействующими элементами:</a:t>
            </a:r>
          </a:p>
          <a:p>
            <a:r>
              <a:rPr lang="ru-RU" sz="1600" i="1" dirty="0">
                <a:latin typeface="+mj-lt"/>
              </a:rPr>
              <a:t>- сплошная стрелка - положительное взаимодействие;</a:t>
            </a:r>
          </a:p>
          <a:p>
            <a:r>
              <a:rPr lang="ru-RU" sz="1600" i="1" dirty="0">
                <a:latin typeface="+mj-lt"/>
              </a:rPr>
              <a:t>- пунктирная стрелка - неопределенное взаимодействие;</a:t>
            </a:r>
          </a:p>
          <a:p>
            <a:pPr marL="285750" indent="-285750">
              <a:buFontTx/>
              <a:buChar char="-"/>
            </a:pPr>
            <a:r>
              <a:rPr lang="ru-RU" sz="1600" i="1" dirty="0">
                <a:latin typeface="+mj-lt"/>
              </a:rPr>
              <a:t>волнистая стрелка - отрицательное взаимодействие</a:t>
            </a:r>
            <a:r>
              <a:rPr lang="ru-RU" dirty="0">
                <a:solidFill>
                  <a:srgbClr val="333333"/>
                </a:solidFill>
                <a:latin typeface="Akrobat" panose="00000600000000000000" pitchFamily="50" charset="-52"/>
              </a:rPr>
              <a:t>.</a:t>
            </a:r>
          </a:p>
          <a:p>
            <a:pPr marL="285750" indent="-285750">
              <a:buFontTx/>
              <a:buChar char="-"/>
            </a:pPr>
            <a:endParaRPr lang="ru-RU" sz="1600" i="1" dirty="0">
              <a:latin typeface="+mj-lt"/>
            </a:endParaRPr>
          </a:p>
        </p:txBody>
      </p:sp>
      <p:grpSp>
        <p:nvGrpSpPr>
          <p:cNvPr id="17" name="Группа 16"/>
          <p:cNvGrpSpPr/>
          <p:nvPr/>
        </p:nvGrpSpPr>
        <p:grpSpPr>
          <a:xfrm>
            <a:off x="6207648" y="4681056"/>
            <a:ext cx="2299996" cy="1901436"/>
            <a:chOff x="6207648" y="4447260"/>
            <a:chExt cx="2299996" cy="1901436"/>
          </a:xfrm>
        </p:grpSpPr>
        <p:sp>
          <p:nvSpPr>
            <p:cNvPr id="4" name="Скругленный прямоугольник 3"/>
            <p:cNvSpPr/>
            <p:nvPr/>
          </p:nvSpPr>
          <p:spPr>
            <a:xfrm>
              <a:off x="6207648" y="4484699"/>
              <a:ext cx="751806" cy="47950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t>Р</a:t>
              </a:r>
              <a:endParaRPr lang="ru-RU" dirty="0"/>
            </a:p>
          </p:txBody>
        </p:sp>
        <p:sp>
          <p:nvSpPr>
            <p:cNvPr id="7" name="Скругленный прямоугольник 6"/>
            <p:cNvSpPr/>
            <p:nvPr/>
          </p:nvSpPr>
          <p:spPr>
            <a:xfrm>
              <a:off x="7635876" y="4447260"/>
              <a:ext cx="751806" cy="560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t>Р</a:t>
              </a:r>
              <a:endParaRPr lang="ru-RU" dirty="0"/>
            </a:p>
          </p:txBody>
        </p:sp>
        <p:sp>
          <p:nvSpPr>
            <p:cNvPr id="6" name="Овал 5"/>
            <p:cNvSpPr/>
            <p:nvPr/>
          </p:nvSpPr>
          <p:spPr>
            <a:xfrm>
              <a:off x="6529683" y="5720576"/>
              <a:ext cx="1977961" cy="62812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dirty="0" smtClean="0"/>
                <a:t>В</a:t>
              </a:r>
              <a:endParaRPr lang="ru-RU" dirty="0"/>
            </a:p>
          </p:txBody>
        </p:sp>
        <p:sp>
          <p:nvSpPr>
            <p:cNvPr id="10" name="Прямоугольник 9"/>
            <p:cNvSpPr/>
            <p:nvPr/>
          </p:nvSpPr>
          <p:spPr>
            <a:xfrm>
              <a:off x="6325906" y="5007460"/>
              <a:ext cx="607860" cy="923330"/>
            </a:xfrm>
            <a:prstGeom prst="rect">
              <a:avLst/>
            </a:prstGeom>
            <a:noFill/>
          </p:spPr>
          <p:txBody>
            <a:bodyPr wrap="none" lIns="91440" tIns="45720" rIns="91440" bIns="45720">
              <a:spAutoFit/>
            </a:bodyPr>
            <a:lstStyle/>
            <a:p>
              <a:pPr algn="ctr"/>
              <a:r>
                <a:rPr lang="ru-RU" sz="54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ru-RU"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Прямоугольник 10"/>
            <p:cNvSpPr/>
            <p:nvPr/>
          </p:nvSpPr>
          <p:spPr>
            <a:xfrm>
              <a:off x="7754461" y="4964202"/>
              <a:ext cx="607860" cy="923330"/>
            </a:xfrm>
            <a:prstGeom prst="rect">
              <a:avLst/>
            </a:prstGeom>
            <a:noFill/>
          </p:spPr>
          <p:txBody>
            <a:bodyPr wrap="none" lIns="91440" tIns="45720" rIns="91440" bIns="45720">
              <a:spAutoFit/>
            </a:bodyPr>
            <a:lstStyle/>
            <a:p>
              <a:pPr algn="ctr"/>
              <a:r>
                <a:rPr lang="ru-RU" sz="54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ru-RU"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cxnSp>
          <p:nvCxnSpPr>
            <p:cNvPr id="13" name="Прямая со стрелкой 12"/>
            <p:cNvCxnSpPr/>
            <p:nvPr/>
          </p:nvCxnSpPr>
          <p:spPr>
            <a:xfrm>
              <a:off x="6695064" y="5007460"/>
              <a:ext cx="449766" cy="71311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7589723" y="5007460"/>
              <a:ext cx="349604" cy="71311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7085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203FA78B-E004-4D20-8218-26F7DE13EE4D}"/>
              </a:ext>
            </a:extLst>
          </p:cNvPr>
          <p:cNvSpPr/>
          <p:nvPr/>
        </p:nvSpPr>
        <p:spPr>
          <a:xfrm>
            <a:off x="256479" y="325288"/>
            <a:ext cx="8709102" cy="6524863"/>
          </a:xfrm>
          <a:prstGeom prst="rect">
            <a:avLst/>
          </a:prstGeom>
        </p:spPr>
        <p:txBody>
          <a:bodyPr wrap="square">
            <a:spAutoFit/>
          </a:bodyPr>
          <a:lstStyle/>
          <a:p>
            <a:pPr algn="just"/>
            <a:r>
              <a:rPr lang="ru-RU" sz="2000" dirty="0">
                <a:solidFill>
                  <a:srgbClr val="4472C4"/>
                </a:solidFill>
                <a:latin typeface="Akrobat" panose="00000600000000000000" pitchFamily="50" charset="-52"/>
              </a:rPr>
              <a:t>Составляется подробное описание структурных </a:t>
            </a:r>
            <a:r>
              <a:rPr lang="ru-RU" sz="2000" dirty="0" smtClean="0">
                <a:solidFill>
                  <a:srgbClr val="4472C4"/>
                </a:solidFill>
                <a:latin typeface="Akrobat" panose="00000600000000000000" pitchFamily="50" charset="-52"/>
              </a:rPr>
              <a:t>ресурсов   </a:t>
            </a:r>
            <a:r>
              <a:rPr lang="ru-RU" sz="2000" dirty="0">
                <a:solidFill>
                  <a:srgbClr val="4472C4"/>
                </a:solidFill>
                <a:latin typeface="Akrobat" panose="00000600000000000000" pitchFamily="50" charset="-52"/>
              </a:rPr>
              <a:t>взаимодействующих элементов и оцениваются возможности каждого из них в организации взаимодействия. </a:t>
            </a:r>
            <a:r>
              <a:rPr lang="ru-RU" sz="2000" dirty="0">
                <a:solidFill>
                  <a:srgbClr val="333333"/>
                </a:solidFill>
                <a:latin typeface="Akrobat" panose="00000600000000000000" pitchFamily="50" charset="-52"/>
              </a:rPr>
              <a:t>Это необходимо для того, чтобы более детально увидеть потенциальные возможности каждого элемента в организации взаимодействия.</a:t>
            </a:r>
          </a:p>
          <a:p>
            <a:endParaRPr lang="ru-RU" sz="2000" dirty="0">
              <a:solidFill>
                <a:srgbClr val="333333"/>
              </a:solidFill>
              <a:latin typeface="Akrobat" panose="00000600000000000000" pitchFamily="50" charset="-52"/>
            </a:endParaRPr>
          </a:p>
          <a:p>
            <a:r>
              <a:rPr lang="ru-RU" sz="2000" i="1" dirty="0">
                <a:solidFill>
                  <a:srgbClr val="009900"/>
                </a:solidFill>
                <a:latin typeface="Akrobat" panose="00000600000000000000" pitchFamily="50" charset="-52"/>
              </a:rPr>
              <a:t>Ресурсы рыбы: </a:t>
            </a:r>
            <a:r>
              <a:rPr lang="ru-RU" sz="2000" i="1" dirty="0">
                <a:solidFill>
                  <a:srgbClr val="333333"/>
                </a:solidFill>
                <a:latin typeface="Akrobat" panose="00000600000000000000" pitchFamily="50" charset="-52"/>
              </a:rPr>
              <a:t>чешуя, слизь, кожа, мышцы, скелет, системы органов полости тела, органы чувств.</a:t>
            </a:r>
          </a:p>
          <a:p>
            <a:r>
              <a:rPr lang="ru-RU" sz="2000" i="1" dirty="0" smtClean="0">
                <a:solidFill>
                  <a:srgbClr val="009900"/>
                </a:solidFill>
                <a:latin typeface="Akrobat" panose="00000600000000000000" pitchFamily="50" charset="-52"/>
              </a:rPr>
              <a:t>Среда </a:t>
            </a:r>
            <a:r>
              <a:rPr lang="ru-RU" sz="2000" i="1" dirty="0">
                <a:solidFill>
                  <a:srgbClr val="009900"/>
                </a:solidFill>
                <a:latin typeface="Akrobat" panose="00000600000000000000" pitchFamily="50" charset="-52"/>
              </a:rPr>
              <a:t>водоема:</a:t>
            </a:r>
            <a:r>
              <a:rPr lang="ru-RU" sz="2000" i="1" dirty="0">
                <a:solidFill>
                  <a:srgbClr val="333333"/>
                </a:solidFill>
                <a:latin typeface="Akrobat" panose="00000600000000000000" pitchFamily="50" charset="-52"/>
              </a:rPr>
              <a:t> вода, каменистое дно, течения, температура и химический состав воды, электромагнитные поля.</a:t>
            </a:r>
          </a:p>
          <a:p>
            <a:endParaRPr lang="ru-RU" sz="2000" dirty="0">
              <a:solidFill>
                <a:srgbClr val="333333"/>
              </a:solidFill>
              <a:latin typeface="Akrobat" panose="00000600000000000000" pitchFamily="50" charset="-52"/>
            </a:endParaRPr>
          </a:p>
          <a:p>
            <a:pPr algn="just"/>
            <a:r>
              <a:rPr lang="ru-RU" sz="2000" i="1" dirty="0">
                <a:solidFill>
                  <a:srgbClr val="4472C4"/>
                </a:solidFill>
                <a:latin typeface="Akrobat" panose="00000600000000000000" pitchFamily="50" charset="-52"/>
              </a:rPr>
              <a:t>Рассматриваются возможности каждого элемента для ориентации рыб и составляются гипотезы.</a:t>
            </a:r>
          </a:p>
          <a:p>
            <a:pPr algn="just"/>
            <a:r>
              <a:rPr lang="ru-RU" sz="2000" i="1" dirty="0" smtClean="0">
                <a:solidFill>
                  <a:srgbClr val="333333"/>
                </a:solidFill>
                <a:latin typeface="+mj-lt"/>
              </a:rPr>
              <a:t>Составляются гипотезы, учитывающие особенности жизнедеятельности организмов и ресурсов среды, в которых они обитают.</a:t>
            </a:r>
          </a:p>
          <a:p>
            <a:endParaRPr lang="ru-RU" sz="2000" dirty="0">
              <a:solidFill>
                <a:srgbClr val="333333"/>
              </a:solidFill>
              <a:latin typeface="Akrobat" panose="00000600000000000000" pitchFamily="50" charset="-52"/>
            </a:endParaRPr>
          </a:p>
          <a:p>
            <a:r>
              <a:rPr lang="ru-RU" sz="2000" dirty="0" smtClean="0">
                <a:solidFill>
                  <a:srgbClr val="009900"/>
                </a:solidFill>
                <a:latin typeface="Akrobat" panose="00000600000000000000" pitchFamily="50" charset="-52"/>
              </a:rPr>
              <a:t>Возможны следующие </a:t>
            </a:r>
            <a:r>
              <a:rPr lang="ru-RU" sz="2000" dirty="0">
                <a:solidFill>
                  <a:srgbClr val="009900"/>
                </a:solidFill>
                <a:latin typeface="Akrobat" panose="00000600000000000000" pitchFamily="50" charset="-52"/>
              </a:rPr>
              <a:t>гипотезы:</a:t>
            </a:r>
          </a:p>
          <a:p>
            <a:pPr algn="just"/>
            <a:r>
              <a:rPr lang="ru-RU" sz="2000" b="1" dirty="0">
                <a:solidFill>
                  <a:srgbClr val="333333"/>
                </a:solidFill>
                <a:latin typeface="Akrobat" panose="00000600000000000000" pitchFamily="50" charset="-52"/>
              </a:rPr>
              <a:t>Рыбы могут ориентироваться следующими способами</a:t>
            </a:r>
            <a:r>
              <a:rPr lang="ru-RU" sz="2000" dirty="0">
                <a:solidFill>
                  <a:srgbClr val="333333"/>
                </a:solidFill>
                <a:latin typeface="Akrobat" panose="00000600000000000000" pitchFamily="50" charset="-52"/>
              </a:rPr>
              <a:t>: </a:t>
            </a:r>
            <a:r>
              <a:rPr lang="ru-RU" sz="2000" dirty="0">
                <a:solidFill>
                  <a:srgbClr val="FF0000"/>
                </a:solidFill>
                <a:latin typeface="Akrobat" panose="00000600000000000000" pitchFamily="50" charset="-52"/>
              </a:rPr>
              <a:t>по разнице температур в слоях воды</a:t>
            </a:r>
            <a:r>
              <a:rPr lang="ru-RU" sz="2000" dirty="0">
                <a:solidFill>
                  <a:srgbClr val="333333"/>
                </a:solidFill>
                <a:latin typeface="Akrobat" panose="00000600000000000000" pitchFamily="50" charset="-52"/>
              </a:rPr>
              <a:t>; </a:t>
            </a:r>
            <a:r>
              <a:rPr lang="ru-RU" sz="2000" dirty="0">
                <a:solidFill>
                  <a:srgbClr val="FF0000"/>
                </a:solidFill>
                <a:latin typeface="Akrobat" panose="00000600000000000000" pitchFamily="50" charset="-52"/>
              </a:rPr>
              <a:t>по особенностям запаха</a:t>
            </a:r>
            <a:r>
              <a:rPr lang="ru-RU" sz="2000" dirty="0">
                <a:solidFill>
                  <a:srgbClr val="333333"/>
                </a:solidFill>
                <a:latin typeface="Akrobat" panose="00000600000000000000" pitchFamily="50" charset="-52"/>
              </a:rPr>
              <a:t>; </a:t>
            </a:r>
            <a:r>
              <a:rPr lang="ru-RU" sz="2000" dirty="0">
                <a:solidFill>
                  <a:srgbClr val="FF0000"/>
                </a:solidFill>
                <a:latin typeface="Akrobat" panose="00000600000000000000" pitchFamily="50" charset="-52"/>
              </a:rPr>
              <a:t>по солевому составу среды; по колебаниям воды; по электрическим разрядам (полям); по звуковым колебаниям; по изменениям магнитного поля Земл</a:t>
            </a:r>
            <a:r>
              <a:rPr lang="ru-RU" sz="2000" dirty="0">
                <a:solidFill>
                  <a:srgbClr val="FF0000"/>
                </a:solidFill>
                <a:latin typeface="Helvetica Neue"/>
              </a:rPr>
              <a:t>и</a:t>
            </a:r>
            <a:r>
              <a:rPr lang="ru-RU" sz="2000" dirty="0">
                <a:solidFill>
                  <a:srgbClr val="333333"/>
                </a:solidFill>
                <a:latin typeface="Helvetica Neue"/>
              </a:rPr>
              <a:t>.</a:t>
            </a:r>
          </a:p>
          <a:p>
            <a:r>
              <a:rPr lang="ru-RU" dirty="0">
                <a:solidFill>
                  <a:srgbClr val="333333"/>
                </a:solidFill>
                <a:latin typeface="Helvetica Neue"/>
              </a:rPr>
              <a:t> </a:t>
            </a:r>
            <a:endParaRPr lang="ru-RU" b="0" i="0" dirty="0">
              <a:solidFill>
                <a:srgbClr val="333333"/>
              </a:solidFill>
              <a:effectLst/>
              <a:latin typeface="Helvetica Neue"/>
            </a:endParaRPr>
          </a:p>
        </p:txBody>
      </p:sp>
    </p:spTree>
    <p:extLst>
      <p:ext uri="{BB962C8B-B14F-4D97-AF65-F5344CB8AC3E}">
        <p14:creationId xmlns:p14="http://schemas.microsoft.com/office/powerpoint/2010/main" val="1769935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867DCD0-118E-4321-8DF0-3FE023AFF53A}"/>
              </a:ext>
            </a:extLst>
          </p:cNvPr>
          <p:cNvSpPr/>
          <p:nvPr/>
        </p:nvSpPr>
        <p:spPr>
          <a:xfrm>
            <a:off x="257908" y="368838"/>
            <a:ext cx="8651630" cy="6001643"/>
          </a:xfrm>
          <a:prstGeom prst="rect">
            <a:avLst/>
          </a:prstGeom>
        </p:spPr>
        <p:txBody>
          <a:bodyPr wrap="square">
            <a:spAutoFit/>
          </a:bodyPr>
          <a:lstStyle/>
          <a:p>
            <a:r>
              <a:rPr lang="ru-RU" sz="2400" b="1" dirty="0">
                <a:solidFill>
                  <a:srgbClr val="4472C4"/>
                </a:solidFill>
                <a:latin typeface="+mj-lt"/>
              </a:rPr>
              <a:t>М -</a:t>
            </a:r>
            <a:r>
              <a:rPr lang="ru-RU" sz="2400" dirty="0">
                <a:solidFill>
                  <a:srgbClr val="000000"/>
                </a:solidFill>
                <a:latin typeface="+mj-lt"/>
              </a:rPr>
              <a:t> </a:t>
            </a:r>
            <a:r>
              <a:rPr lang="ru-RU" sz="2400" dirty="0">
                <a:solidFill>
                  <a:srgbClr val="4472C4"/>
                </a:solidFill>
                <a:latin typeface="+mj-lt"/>
              </a:rPr>
              <a:t>механическое поле </a:t>
            </a:r>
            <a:r>
              <a:rPr lang="ru-RU" sz="2400" dirty="0">
                <a:solidFill>
                  <a:srgbClr val="000000"/>
                </a:solidFill>
                <a:latin typeface="+mj-lt"/>
              </a:rPr>
              <a:t>(взаимодействие). Его проявления и возможности чрезвычайно разнообразны: простые механические усилия и перемещения в различных направления, давление (повышение или сброс), инерционные, гравитационные, центробежные силы, вибрации, удары, </a:t>
            </a:r>
            <a:r>
              <a:rPr lang="ru-RU" sz="2400" dirty="0" err="1">
                <a:solidFill>
                  <a:srgbClr val="000000"/>
                </a:solidFill>
                <a:latin typeface="+mj-lt"/>
              </a:rPr>
              <a:t>аэро</a:t>
            </a:r>
            <a:r>
              <a:rPr lang="ru-RU" sz="2400" dirty="0">
                <a:solidFill>
                  <a:srgbClr val="000000"/>
                </a:solidFill>
                <a:latin typeface="+mj-lt"/>
              </a:rPr>
              <a:t>- и гидродинамические эффекты...</a:t>
            </a:r>
            <a:r>
              <a:rPr lang="ru-RU" sz="2400" dirty="0">
                <a:latin typeface="+mj-lt"/>
              </a:rPr>
              <a:t/>
            </a:r>
            <a:br>
              <a:rPr lang="ru-RU" sz="2400" dirty="0">
                <a:latin typeface="+mj-lt"/>
              </a:rPr>
            </a:br>
            <a:r>
              <a:rPr lang="ru-RU" sz="2400" b="1" dirty="0">
                <a:solidFill>
                  <a:srgbClr val="4472C4"/>
                </a:solidFill>
                <a:latin typeface="+mj-lt"/>
              </a:rPr>
              <a:t>А </a:t>
            </a:r>
            <a:r>
              <a:rPr lang="ru-RU" sz="2400" dirty="0">
                <a:solidFill>
                  <a:srgbClr val="4472C4"/>
                </a:solidFill>
                <a:latin typeface="+mj-lt"/>
              </a:rPr>
              <a:t>- акустическое поле</a:t>
            </a:r>
            <a:r>
              <a:rPr lang="ru-RU" sz="2400" dirty="0">
                <a:solidFill>
                  <a:srgbClr val="000000"/>
                </a:solidFill>
                <a:latin typeface="+mj-lt"/>
              </a:rPr>
              <a:t>. Оно продолжает действие механического: колебания звуковые, ультразвук и инфразвук, стоячие волны, резонансные колебания.</a:t>
            </a:r>
            <a:r>
              <a:rPr lang="ru-RU" sz="2400" dirty="0">
                <a:latin typeface="+mj-lt"/>
              </a:rPr>
              <a:t/>
            </a:r>
            <a:br>
              <a:rPr lang="ru-RU" sz="2400" dirty="0">
                <a:latin typeface="+mj-lt"/>
              </a:rPr>
            </a:br>
            <a:r>
              <a:rPr lang="ru-RU" sz="2400" b="1" dirty="0">
                <a:solidFill>
                  <a:srgbClr val="4472C4"/>
                </a:solidFill>
                <a:latin typeface="+mj-lt"/>
              </a:rPr>
              <a:t>Т </a:t>
            </a:r>
            <a:r>
              <a:rPr lang="ru-RU" sz="2400" dirty="0">
                <a:solidFill>
                  <a:srgbClr val="4472C4"/>
                </a:solidFill>
                <a:latin typeface="+mj-lt"/>
              </a:rPr>
              <a:t>- тепловое поле </a:t>
            </a:r>
            <a:r>
              <a:rPr lang="ru-RU" sz="2400" dirty="0">
                <a:solidFill>
                  <a:srgbClr val="000000"/>
                </a:solidFill>
                <a:latin typeface="+mj-lt"/>
              </a:rPr>
              <a:t>(нагрев или охлаждение).</a:t>
            </a:r>
            <a:r>
              <a:rPr lang="ru-RU" sz="2400" dirty="0">
                <a:latin typeface="+mj-lt"/>
              </a:rPr>
              <a:t/>
            </a:r>
            <a:br>
              <a:rPr lang="ru-RU" sz="2400" dirty="0">
                <a:latin typeface="+mj-lt"/>
              </a:rPr>
            </a:br>
            <a:r>
              <a:rPr lang="ru-RU" sz="2400" b="1" dirty="0">
                <a:solidFill>
                  <a:srgbClr val="4472C4"/>
                </a:solidFill>
                <a:latin typeface="+mj-lt"/>
              </a:rPr>
              <a:t>Х </a:t>
            </a:r>
            <a:r>
              <a:rPr lang="ru-RU" sz="2400" dirty="0">
                <a:solidFill>
                  <a:srgbClr val="4472C4"/>
                </a:solidFill>
                <a:latin typeface="+mj-lt"/>
              </a:rPr>
              <a:t>- химическое поле </a:t>
            </a:r>
            <a:r>
              <a:rPr lang="ru-RU" sz="2400" dirty="0">
                <a:solidFill>
                  <a:srgbClr val="000000"/>
                </a:solidFill>
                <a:latin typeface="+mj-lt"/>
              </a:rPr>
              <a:t>(взаимодействие), характеризующееся использованием различных химических реакций.</a:t>
            </a:r>
            <a:r>
              <a:rPr lang="ru-RU" sz="2400" dirty="0">
                <a:latin typeface="+mj-lt"/>
              </a:rPr>
              <a:t/>
            </a:r>
            <a:br>
              <a:rPr lang="ru-RU" sz="2400" dirty="0">
                <a:latin typeface="+mj-lt"/>
              </a:rPr>
            </a:br>
            <a:r>
              <a:rPr lang="ru-RU" sz="2400" b="1" dirty="0">
                <a:solidFill>
                  <a:srgbClr val="4472C4"/>
                </a:solidFill>
                <a:latin typeface="+mj-lt"/>
              </a:rPr>
              <a:t>Э </a:t>
            </a:r>
            <a:r>
              <a:rPr lang="ru-RU" sz="2400" dirty="0">
                <a:solidFill>
                  <a:srgbClr val="4472C4"/>
                </a:solidFill>
                <a:latin typeface="+mj-lt"/>
              </a:rPr>
              <a:t>- электрическое поле</a:t>
            </a:r>
            <a:r>
              <a:rPr lang="ru-RU" sz="2400" dirty="0">
                <a:solidFill>
                  <a:srgbClr val="000000"/>
                </a:solidFill>
                <a:latin typeface="+mj-lt"/>
              </a:rPr>
              <a:t>, в том числе электростатическое поле электрического тока (переменного или постоянного).</a:t>
            </a:r>
            <a:r>
              <a:rPr lang="ru-RU" sz="2400" dirty="0">
                <a:latin typeface="+mj-lt"/>
              </a:rPr>
              <a:t/>
            </a:r>
            <a:br>
              <a:rPr lang="ru-RU" sz="2400" dirty="0">
                <a:latin typeface="+mj-lt"/>
              </a:rPr>
            </a:br>
            <a:r>
              <a:rPr lang="ru-RU" sz="2400" b="1" dirty="0">
                <a:solidFill>
                  <a:srgbClr val="4472C4"/>
                </a:solidFill>
                <a:latin typeface="+mj-lt"/>
              </a:rPr>
              <a:t>М </a:t>
            </a:r>
            <a:r>
              <a:rPr lang="ru-RU" sz="2400" dirty="0">
                <a:solidFill>
                  <a:srgbClr val="4472C4"/>
                </a:solidFill>
                <a:latin typeface="+mj-lt"/>
              </a:rPr>
              <a:t>- магнитное поле</a:t>
            </a:r>
            <a:r>
              <a:rPr lang="ru-RU" sz="2400" dirty="0">
                <a:solidFill>
                  <a:srgbClr val="000000"/>
                </a:solidFill>
                <a:latin typeface="+mj-lt"/>
              </a:rPr>
              <a:t>, создаваемое постоянными магнитами или электротоком.</a:t>
            </a:r>
            <a:endParaRPr lang="ru-RU" dirty="0">
              <a:latin typeface="+mj-lt"/>
            </a:endParaRPr>
          </a:p>
        </p:txBody>
      </p:sp>
    </p:spTree>
    <p:extLst>
      <p:ext uri="{BB962C8B-B14F-4D97-AF65-F5344CB8AC3E}">
        <p14:creationId xmlns:p14="http://schemas.microsoft.com/office/powerpoint/2010/main" val="42844217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xmlns="" id="{FFB4C402-B8A7-4D3E-8391-25AD8D1A1C9C}"/>
              </a:ext>
            </a:extLst>
          </p:cNvPr>
          <p:cNvGraphicFramePr>
            <a:graphicFrameLocks noGrp="1"/>
          </p:cNvGraphicFramePr>
          <p:nvPr>
            <p:extLst>
              <p:ext uri="{D42A27DB-BD31-4B8C-83A1-F6EECF244321}">
                <p14:modId xmlns:p14="http://schemas.microsoft.com/office/powerpoint/2010/main" val="2381318320"/>
              </p:ext>
            </p:extLst>
          </p:nvPr>
        </p:nvGraphicFramePr>
        <p:xfrm>
          <a:off x="210156" y="537974"/>
          <a:ext cx="8643911" cy="5443044"/>
        </p:xfrm>
        <a:graphic>
          <a:graphicData uri="http://schemas.openxmlformats.org/drawingml/2006/table">
            <a:tbl>
              <a:tblPr/>
              <a:tblGrid>
                <a:gridCol w="2173188">
                  <a:extLst>
                    <a:ext uri="{9D8B030D-6E8A-4147-A177-3AD203B41FA5}">
                      <a16:colId xmlns:a16="http://schemas.microsoft.com/office/drawing/2014/main" xmlns="" val="1655132541"/>
                    </a:ext>
                  </a:extLst>
                </a:gridCol>
                <a:gridCol w="6470723">
                  <a:extLst>
                    <a:ext uri="{9D8B030D-6E8A-4147-A177-3AD203B41FA5}">
                      <a16:colId xmlns:a16="http://schemas.microsoft.com/office/drawing/2014/main" xmlns="" val="3418293036"/>
                    </a:ext>
                  </a:extLst>
                </a:gridCol>
              </a:tblGrid>
              <a:tr h="149775">
                <a:tc>
                  <a:txBody>
                    <a:bodyPr/>
                    <a:lstStyle/>
                    <a:p>
                      <a:pPr algn="ctr"/>
                      <a:r>
                        <a:rPr lang="ru-RU" sz="2000" b="1" dirty="0">
                          <a:effectLst/>
                          <a:latin typeface="Akrobat" panose="00000600000000000000" pitchFamily="50" charset="-52"/>
                        </a:rPr>
                        <a:t>Группы процессов</a:t>
                      </a:r>
                      <a:endParaRPr lang="ru-RU" sz="2000" dirty="0">
                        <a:effectLst/>
                        <a:latin typeface="Akrobat" panose="00000600000000000000" pitchFamily="50" charset="-52"/>
                      </a:endParaRPr>
                    </a:p>
                  </a:txBody>
                  <a:tcPr marL="19301" marR="19301" marT="19301" marB="19301">
                    <a:lnL>
                      <a:noFill/>
                    </a:lnL>
                    <a:lnR>
                      <a:noFill/>
                    </a:lnR>
                    <a:lnT>
                      <a:noFill/>
                    </a:lnT>
                    <a:lnB>
                      <a:noFill/>
                    </a:lnB>
                  </a:tcPr>
                </a:tc>
                <a:tc>
                  <a:txBody>
                    <a:bodyPr/>
                    <a:lstStyle/>
                    <a:p>
                      <a:pPr algn="ctr"/>
                      <a:r>
                        <a:rPr lang="ru-RU" sz="2000" b="1" dirty="0">
                          <a:effectLst/>
                          <a:latin typeface="Akrobat" panose="00000600000000000000" pitchFamily="50" charset="-52"/>
                        </a:rPr>
                        <a:t>Примеры</a:t>
                      </a:r>
                      <a:endParaRPr lang="ru-RU" sz="2000" dirty="0">
                        <a:effectLst/>
                        <a:latin typeface="Akrobat" panose="00000600000000000000" pitchFamily="50" charset="-52"/>
                      </a:endParaRPr>
                    </a:p>
                  </a:txBody>
                  <a:tcPr marL="19301" marR="19301" marT="19301" marB="19301">
                    <a:lnL>
                      <a:noFill/>
                    </a:lnL>
                    <a:lnR>
                      <a:noFill/>
                    </a:lnR>
                    <a:lnT>
                      <a:noFill/>
                    </a:lnT>
                    <a:lnB>
                      <a:noFill/>
                    </a:lnB>
                  </a:tcPr>
                </a:tc>
                <a:extLst>
                  <a:ext uri="{0D108BD9-81ED-4DB2-BD59-A6C34878D82A}">
                    <a16:rowId xmlns:a16="http://schemas.microsoft.com/office/drawing/2014/main" xmlns="" val="424441185"/>
                  </a:ext>
                </a:extLst>
              </a:tr>
              <a:tr h="705641">
                <a:tc>
                  <a:txBody>
                    <a:bodyPr/>
                    <a:lstStyle/>
                    <a:p>
                      <a:r>
                        <a:rPr lang="ru-RU" sz="2000" dirty="0">
                          <a:effectLst/>
                          <a:latin typeface="Akrobat" panose="00000600000000000000" pitchFamily="50" charset="-52"/>
                        </a:rPr>
                        <a:t>Механические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Движение тел и веществ, извержение, изменение размеров и формы тел, удары, трение, вращение, давление, колебания, упругость, притяжение Земли, сила тяжести</a:t>
                      </a:r>
                    </a:p>
                  </a:txBody>
                  <a:tcPr marL="19301" marR="19301" marT="19301" marB="19301">
                    <a:lnL>
                      <a:noFill/>
                    </a:lnL>
                    <a:lnR>
                      <a:noFill/>
                    </a:lnR>
                    <a:lnT>
                      <a:noFill/>
                    </a:lnT>
                    <a:lnB>
                      <a:noFill/>
                    </a:lnB>
                  </a:tcPr>
                </a:tc>
                <a:extLst>
                  <a:ext uri="{0D108BD9-81ED-4DB2-BD59-A6C34878D82A}">
                    <a16:rowId xmlns:a16="http://schemas.microsoft.com/office/drawing/2014/main" xmlns="" val="4003520147"/>
                  </a:ext>
                </a:extLst>
              </a:tr>
              <a:tr h="260948">
                <a:tc>
                  <a:txBody>
                    <a:bodyPr/>
                    <a:lstStyle/>
                    <a:p>
                      <a:r>
                        <a:rPr lang="ru-RU" sz="2000">
                          <a:effectLst/>
                          <a:latin typeface="Akrobat" panose="00000600000000000000" pitchFamily="50" charset="-52"/>
                        </a:rPr>
                        <a:t>Акустические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Звуки, шум, музыка, песня, ультразвуки, инфразвуки</a:t>
                      </a:r>
                    </a:p>
                  </a:txBody>
                  <a:tcPr marL="19301" marR="19301" marT="19301" marB="19301">
                    <a:lnL>
                      <a:noFill/>
                    </a:lnL>
                    <a:lnR>
                      <a:noFill/>
                    </a:lnR>
                    <a:lnT>
                      <a:noFill/>
                    </a:lnT>
                    <a:lnB>
                      <a:noFill/>
                    </a:lnB>
                  </a:tcPr>
                </a:tc>
                <a:extLst>
                  <a:ext uri="{0D108BD9-81ED-4DB2-BD59-A6C34878D82A}">
                    <a16:rowId xmlns:a16="http://schemas.microsoft.com/office/drawing/2014/main" xmlns="" val="3117743652"/>
                  </a:ext>
                </a:extLst>
              </a:tr>
              <a:tr h="372122">
                <a:tc>
                  <a:txBody>
                    <a:bodyPr/>
                    <a:lstStyle/>
                    <a:p>
                      <a:r>
                        <a:rPr lang="ru-RU" sz="2000">
                          <a:effectLst/>
                          <a:latin typeface="Akrobat" panose="00000600000000000000" pitchFamily="50" charset="-52"/>
                        </a:rPr>
                        <a:t>Тепловые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Нагревание, охлаждение, оттаивание, кипение, испарение, конденсация</a:t>
                      </a:r>
                    </a:p>
                  </a:txBody>
                  <a:tcPr marL="19301" marR="19301" marT="19301" marB="19301">
                    <a:lnL>
                      <a:noFill/>
                    </a:lnL>
                    <a:lnR>
                      <a:noFill/>
                    </a:lnR>
                    <a:lnT>
                      <a:noFill/>
                    </a:lnT>
                    <a:lnB>
                      <a:noFill/>
                    </a:lnB>
                  </a:tcPr>
                </a:tc>
                <a:extLst>
                  <a:ext uri="{0D108BD9-81ED-4DB2-BD59-A6C34878D82A}">
                    <a16:rowId xmlns:a16="http://schemas.microsoft.com/office/drawing/2014/main" xmlns="" val="231447224"/>
                  </a:ext>
                </a:extLst>
              </a:tr>
              <a:tr h="1261507">
                <a:tc>
                  <a:txBody>
                    <a:bodyPr/>
                    <a:lstStyle/>
                    <a:p>
                      <a:r>
                        <a:rPr lang="ru-RU" sz="2000">
                          <a:effectLst/>
                          <a:latin typeface="Akrobat" panose="00000600000000000000" pitchFamily="50" charset="-52"/>
                        </a:rPr>
                        <a:t>Химические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Изменение цвета, запаха, вкуса; кислотные дожди; повышение солености; выпадение осадков; образование кристаллов; использование: лекарств, антибиотиков, ядов, ферментов, гормонов, жира, антител, соков, смол, антифризов, питательных веществ, выделений, пены, воска, растворителей; применение удобрений и ядохимикатов</a:t>
                      </a:r>
                    </a:p>
                  </a:txBody>
                  <a:tcPr marL="19301" marR="19301" marT="19301" marB="19301">
                    <a:lnL>
                      <a:noFill/>
                    </a:lnL>
                    <a:lnR>
                      <a:noFill/>
                    </a:lnR>
                    <a:lnT>
                      <a:noFill/>
                    </a:lnT>
                    <a:lnB>
                      <a:noFill/>
                    </a:lnB>
                  </a:tcPr>
                </a:tc>
                <a:extLst>
                  <a:ext uri="{0D108BD9-81ED-4DB2-BD59-A6C34878D82A}">
                    <a16:rowId xmlns:a16="http://schemas.microsoft.com/office/drawing/2014/main" xmlns="" val="1107692367"/>
                  </a:ext>
                </a:extLst>
              </a:tr>
              <a:tr h="260948">
                <a:tc>
                  <a:txBody>
                    <a:bodyPr/>
                    <a:lstStyle/>
                    <a:p>
                      <a:r>
                        <a:rPr lang="ru-RU" sz="2000">
                          <a:effectLst/>
                          <a:latin typeface="Akrobat" panose="00000600000000000000" pitchFamily="50" charset="-52"/>
                        </a:rPr>
                        <a:t>Электрические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Образование, передача, накопление разрядов и тока</a:t>
                      </a:r>
                    </a:p>
                  </a:txBody>
                  <a:tcPr marL="19301" marR="19301" marT="19301" marB="19301">
                    <a:lnL>
                      <a:noFill/>
                    </a:lnL>
                    <a:lnR>
                      <a:noFill/>
                    </a:lnR>
                    <a:lnT>
                      <a:noFill/>
                    </a:lnT>
                    <a:lnB>
                      <a:noFill/>
                    </a:lnB>
                  </a:tcPr>
                </a:tc>
                <a:extLst>
                  <a:ext uri="{0D108BD9-81ED-4DB2-BD59-A6C34878D82A}">
                    <a16:rowId xmlns:a16="http://schemas.microsoft.com/office/drawing/2014/main" xmlns="" val="1718719294"/>
                  </a:ext>
                </a:extLst>
              </a:tr>
              <a:tr h="483295">
                <a:tc>
                  <a:txBody>
                    <a:bodyPr/>
                    <a:lstStyle/>
                    <a:p>
                      <a:r>
                        <a:rPr lang="ru-RU" sz="2000">
                          <a:effectLst/>
                          <a:latin typeface="Akrobat" panose="00000600000000000000" pitchFamily="50" charset="-52"/>
                        </a:rPr>
                        <a:t>Магнитные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Магнитное поле Земли, притяжение, отталкивание с помощью магнита, намагничивание, размагничивание</a:t>
                      </a:r>
                    </a:p>
                  </a:txBody>
                  <a:tcPr marL="19301" marR="19301" marT="19301" marB="19301">
                    <a:lnL>
                      <a:noFill/>
                    </a:lnL>
                    <a:lnR>
                      <a:noFill/>
                    </a:lnR>
                    <a:lnT>
                      <a:noFill/>
                    </a:lnT>
                    <a:lnB>
                      <a:noFill/>
                    </a:lnB>
                  </a:tcPr>
                </a:tc>
                <a:extLst>
                  <a:ext uri="{0D108BD9-81ED-4DB2-BD59-A6C34878D82A}">
                    <a16:rowId xmlns:a16="http://schemas.microsoft.com/office/drawing/2014/main" xmlns="" val="2037734424"/>
                  </a:ext>
                </a:extLst>
              </a:tr>
              <a:tr h="483295">
                <a:tc>
                  <a:txBody>
                    <a:bodyPr/>
                    <a:lstStyle/>
                    <a:p>
                      <a:r>
                        <a:rPr lang="ru-RU" sz="2000">
                          <a:effectLst/>
                          <a:latin typeface="Akrobat" panose="00000600000000000000" pitchFamily="50" charset="-52"/>
                        </a:rPr>
                        <a:t>Оптические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Освещение, затемнение, отражение света, свечение, ультрафиолетовое и инфракрасное излучения, рентгеновское излучение</a:t>
                      </a:r>
                    </a:p>
                  </a:txBody>
                  <a:tcPr marL="19301" marR="19301" marT="19301" marB="19301">
                    <a:lnL>
                      <a:noFill/>
                    </a:lnL>
                    <a:lnR>
                      <a:noFill/>
                    </a:lnR>
                    <a:lnT>
                      <a:noFill/>
                    </a:lnT>
                    <a:lnB>
                      <a:noFill/>
                    </a:lnB>
                  </a:tcPr>
                </a:tc>
                <a:extLst>
                  <a:ext uri="{0D108BD9-81ED-4DB2-BD59-A6C34878D82A}">
                    <a16:rowId xmlns:a16="http://schemas.microsoft.com/office/drawing/2014/main" xmlns="" val="3603714271"/>
                  </a:ext>
                </a:extLst>
              </a:tr>
              <a:tr h="594468">
                <a:tc>
                  <a:txBody>
                    <a:bodyPr/>
                    <a:lstStyle/>
                    <a:p>
                      <a:r>
                        <a:rPr lang="ru-RU" sz="2000">
                          <a:effectLst/>
                          <a:latin typeface="Akrobat" panose="00000600000000000000" pitchFamily="50" charset="-52"/>
                        </a:rPr>
                        <a:t>Биологические</a:t>
                      </a:r>
                    </a:p>
                  </a:txBody>
                  <a:tcPr marL="19301" marR="19301" marT="19301" marB="19301">
                    <a:lnL>
                      <a:noFill/>
                    </a:lnL>
                    <a:lnR>
                      <a:noFill/>
                    </a:lnR>
                    <a:lnT>
                      <a:noFill/>
                    </a:lnT>
                    <a:lnB>
                      <a:noFill/>
                    </a:lnB>
                  </a:tcPr>
                </a:tc>
                <a:tc>
                  <a:txBody>
                    <a:bodyPr/>
                    <a:lstStyle/>
                    <a:p>
                      <a:r>
                        <a:rPr lang="ru-RU" sz="1800" dirty="0">
                          <a:effectLst/>
                          <a:latin typeface="Akrobat" panose="00000600000000000000" pitchFamily="50" charset="-52"/>
                        </a:rPr>
                        <a:t>Питание, дыхание, транспорт веществ, выделение, размножение, рост, образование новых органов, ориентация, фотосинтез, листопад, миграции</a:t>
                      </a:r>
                    </a:p>
                  </a:txBody>
                  <a:tcPr marL="19301" marR="19301" marT="19301" marB="19301">
                    <a:lnL>
                      <a:noFill/>
                    </a:lnL>
                    <a:lnR>
                      <a:noFill/>
                    </a:lnR>
                    <a:lnT>
                      <a:noFill/>
                    </a:lnT>
                    <a:lnB>
                      <a:noFill/>
                    </a:lnB>
                  </a:tcPr>
                </a:tc>
                <a:extLst>
                  <a:ext uri="{0D108BD9-81ED-4DB2-BD59-A6C34878D82A}">
                    <a16:rowId xmlns:a16="http://schemas.microsoft.com/office/drawing/2014/main" xmlns="" val="3745252052"/>
                  </a:ext>
                </a:extLst>
              </a:tr>
            </a:tbl>
          </a:graphicData>
        </a:graphic>
      </p:graphicFrame>
    </p:spTree>
    <p:extLst>
      <p:ext uri="{BB962C8B-B14F-4D97-AF65-F5344CB8AC3E}">
        <p14:creationId xmlns:p14="http://schemas.microsoft.com/office/powerpoint/2010/main" val="1097032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A73E8D15-5D10-4E74-AD70-26ABCA0122BF}"/>
              </a:ext>
            </a:extLst>
          </p:cNvPr>
          <p:cNvSpPr/>
          <p:nvPr/>
        </p:nvSpPr>
        <p:spPr>
          <a:xfrm>
            <a:off x="0" y="674370"/>
            <a:ext cx="9143999" cy="5852160"/>
          </a:xfrm>
          <a:prstGeom prst="rect">
            <a:avLst/>
          </a:prstGeom>
          <a:solidFill>
            <a:srgbClr val="F2F2F2"/>
          </a:solidFill>
          <a:ln>
            <a:noFill/>
          </a:ln>
          <a:effectLst>
            <a:glow rad="127000">
              <a:schemeClr val="accent1">
                <a:alpha val="97000"/>
              </a:schemeClr>
            </a:glow>
            <a:outerShdw blurRad="38100" dist="25400" dir="5400000" algn="t" rotWithShape="0">
              <a:srgbClr val="000000">
                <a:alpha val="50000"/>
              </a:srgb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ru-RU" dirty="0"/>
          </a:p>
        </p:txBody>
      </p:sp>
      <p:graphicFrame>
        <p:nvGraphicFramePr>
          <p:cNvPr id="6" name="Таблица 6">
            <a:extLst>
              <a:ext uri="{FF2B5EF4-FFF2-40B4-BE49-F238E27FC236}">
                <a16:creationId xmlns:a16="http://schemas.microsoft.com/office/drawing/2014/main" xmlns="" id="{41F90F64-22D8-465C-A918-6B62771612B3}"/>
              </a:ext>
            </a:extLst>
          </p:cNvPr>
          <p:cNvGraphicFramePr>
            <a:graphicFrameLocks noGrp="1"/>
          </p:cNvGraphicFramePr>
          <p:nvPr>
            <p:extLst>
              <p:ext uri="{D42A27DB-BD31-4B8C-83A1-F6EECF244321}">
                <p14:modId xmlns:p14="http://schemas.microsoft.com/office/powerpoint/2010/main" val="2795894778"/>
              </p:ext>
            </p:extLst>
          </p:nvPr>
        </p:nvGraphicFramePr>
        <p:xfrm>
          <a:off x="441250" y="674370"/>
          <a:ext cx="8428430" cy="5852160"/>
        </p:xfrm>
        <a:graphic>
          <a:graphicData uri="http://schemas.openxmlformats.org/drawingml/2006/table">
            <a:tbl>
              <a:tblPr firstRow="1" bandRow="1">
                <a:tableStyleId>{5940675A-B579-460E-94D1-54222C63F5DA}</a:tableStyleId>
              </a:tblPr>
              <a:tblGrid>
                <a:gridCol w="2793440">
                  <a:extLst>
                    <a:ext uri="{9D8B030D-6E8A-4147-A177-3AD203B41FA5}">
                      <a16:colId xmlns:a16="http://schemas.microsoft.com/office/drawing/2014/main" xmlns="" val="2811299871"/>
                    </a:ext>
                  </a:extLst>
                </a:gridCol>
                <a:gridCol w="5634990">
                  <a:extLst>
                    <a:ext uri="{9D8B030D-6E8A-4147-A177-3AD203B41FA5}">
                      <a16:colId xmlns:a16="http://schemas.microsoft.com/office/drawing/2014/main" xmlns="" val="401271919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ИЗДЕЛИЕ</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solidFill>
                            <a:srgbClr val="000000"/>
                          </a:solidFill>
                          <a:latin typeface="Times New Roman" panose="02020603050405020304" pitchFamily="18" charset="0"/>
                          <a:ea typeface="Times New Roman" panose="02020603050405020304" pitchFamily="18" charset="0"/>
                        </a:rPr>
                        <a:t>объект (система), который необходимо изменить.</a:t>
                      </a:r>
                    </a:p>
                    <a:p>
                      <a:endParaRPr lang="ru-RU" dirty="0"/>
                    </a:p>
                  </a:txBody>
                  <a:tcPr/>
                </a:tc>
                <a:extLst>
                  <a:ext uri="{0D108BD9-81ED-4DB2-BD59-A6C34878D82A}">
                    <a16:rowId xmlns:a16="http://schemas.microsoft.com/office/drawing/2014/main" xmlns="" val="4122067138"/>
                  </a:ext>
                </a:extLst>
              </a:tr>
              <a:tr h="370840">
                <a:tc>
                  <a:txBody>
                    <a:bodyPr/>
                    <a:lstStyle/>
                    <a:p>
                      <a:r>
                        <a:rPr lang="ru-RU"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ОСНОВНАЯ ФУНКЦИЯ  (ОФ) </a:t>
                      </a:r>
                      <a:endParaRPr lang="ru-RU" sz="1800" dirty="0">
                        <a:latin typeface="Times New Roman" panose="02020603050405020304" pitchFamily="18" charset="0"/>
                        <a:cs typeface="Times New Roman" panose="02020603050405020304" pitchFamily="18" charset="0"/>
                      </a:endParaRPr>
                    </a:p>
                  </a:txBody>
                  <a:tcPr/>
                </a:tc>
                <a:tc>
                  <a:txBody>
                    <a:bodyPr/>
                    <a:lstStyle/>
                    <a:p>
                      <a:r>
                        <a:rPr lang="ru-RU" dirty="0">
                          <a:solidFill>
                            <a:srgbClr val="000000"/>
                          </a:solidFill>
                          <a:latin typeface="Times New Roman" panose="02020603050405020304" pitchFamily="18" charset="0"/>
                          <a:ea typeface="Times New Roman" panose="02020603050405020304" pitchFamily="18" charset="0"/>
                        </a:rPr>
                        <a:t>определенная  функция объекта</a:t>
                      </a:r>
                      <a:endParaRPr lang="ru-RU" dirty="0"/>
                    </a:p>
                  </a:txBody>
                  <a:tcPr/>
                </a:tc>
                <a:extLst>
                  <a:ext uri="{0D108BD9-81ED-4DB2-BD59-A6C34878D82A}">
                    <a16:rowId xmlns:a16="http://schemas.microsoft.com/office/drawing/2014/main" xmlns="" val="2383179107"/>
                  </a:ext>
                </a:extLst>
              </a:tr>
              <a:tr h="370840">
                <a:tc>
                  <a:txBody>
                    <a:bodyPr/>
                    <a:lstStyle/>
                    <a:p>
                      <a:r>
                        <a:rPr lang="ru-RU"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НЕЖЕЛАТЕЛЬНЫЙ ЭФФЕКТ (НЭ)</a:t>
                      </a:r>
                      <a:endParaRPr lang="ru-RU" sz="1800" dirty="0">
                        <a:latin typeface="Times New Roman" panose="02020603050405020304" pitchFamily="18" charset="0"/>
                        <a:cs typeface="Times New Roman" panose="02020603050405020304" pitchFamily="18" charset="0"/>
                      </a:endParaRPr>
                    </a:p>
                  </a:txBody>
                  <a:tcPr/>
                </a:tc>
                <a:tc>
                  <a:txBody>
                    <a:bodyPr/>
                    <a:lstStyle/>
                    <a:p>
                      <a:r>
                        <a:rPr lang="ru-RU" dirty="0">
                          <a:solidFill>
                            <a:srgbClr val="000000"/>
                          </a:solidFill>
                          <a:latin typeface="Times New Roman" panose="02020603050405020304" pitchFamily="18" charset="0"/>
                          <a:ea typeface="Times New Roman" panose="02020603050405020304" pitchFamily="18" charset="0"/>
                        </a:rPr>
                        <a:t>Несовершенство объекта в определенных условиях</a:t>
                      </a:r>
                      <a:endParaRPr lang="ru-RU" dirty="0"/>
                    </a:p>
                  </a:txBody>
                  <a:tcPr/>
                </a:tc>
                <a:extLst>
                  <a:ext uri="{0D108BD9-81ED-4DB2-BD59-A6C34878D82A}">
                    <a16:rowId xmlns:a16="http://schemas.microsoft.com/office/drawing/2014/main" xmlns="" val="218633621"/>
                  </a:ext>
                </a:extLst>
              </a:tr>
              <a:tr h="370840">
                <a:tc>
                  <a:txBody>
                    <a:bodyPr/>
                    <a:lstStyle/>
                    <a:p>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ПРОТИВОРЕЧИЕ</a:t>
                      </a:r>
                    </a:p>
                    <a:p>
                      <a:r>
                        <a:rPr lang="ru-RU" sz="1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техническое противоречие – ТП;  социальное противоречие – СП; физическое противоречие – ФП и т.д.)</a:t>
                      </a:r>
                      <a:endParaRPr lang="ru-RU" sz="1400" i="1" dirty="0">
                        <a:latin typeface="Times New Roman" panose="02020603050405020304" pitchFamily="18" charset="0"/>
                        <a:cs typeface="Times New Roman" panose="02020603050405020304" pitchFamily="18" charset="0"/>
                      </a:endParaRPr>
                    </a:p>
                  </a:txBody>
                  <a:tcPr/>
                </a:tc>
                <a:tc>
                  <a:txBody>
                    <a:bodyPr/>
                    <a:lstStyle/>
                    <a:p>
                      <a:r>
                        <a:rPr lang="ru-RU" dirty="0">
                          <a:solidFill>
                            <a:srgbClr val="000000"/>
                          </a:solidFill>
                          <a:latin typeface="Times New Roman" panose="02020603050405020304" pitchFamily="18" charset="0"/>
                          <a:ea typeface="Times New Roman" panose="02020603050405020304" pitchFamily="18" charset="0"/>
                        </a:rPr>
                        <a:t>это проявление несоответствия между требованиями, предъявляемыми к изделию и ограничением (несовершенством), которое возникает в силу действия различных законов (природных, социальных, юридических, технических и т.п.). </a:t>
                      </a:r>
                      <a:endParaRPr lang="ru-RU" i="1" dirty="0"/>
                    </a:p>
                  </a:txBody>
                  <a:tcPr/>
                </a:tc>
                <a:extLst>
                  <a:ext uri="{0D108BD9-81ED-4DB2-BD59-A6C34878D82A}">
                    <a16:rowId xmlns:a16="http://schemas.microsoft.com/office/drawing/2014/main" xmlns="" val="2258885719"/>
                  </a:ext>
                </a:extLst>
              </a:tr>
              <a:tr h="370840">
                <a:tc>
                  <a:txBody>
                    <a:bodyPr/>
                    <a:lstStyle/>
                    <a:p>
                      <a:r>
                        <a:rPr lang="ru-RU"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ИДЕАЛЬНЫЙ КОНЕЧНЫЙ РЕЗУЛЬТАТ (ИКР)</a:t>
                      </a:r>
                      <a:endParaRPr lang="ru-RU" sz="1800" i="1" dirty="0">
                        <a:latin typeface="Times New Roman" panose="02020603050405020304" pitchFamily="18" charset="0"/>
                        <a:cs typeface="Times New Roman" panose="02020603050405020304" pitchFamily="18" charset="0"/>
                      </a:endParaRPr>
                    </a:p>
                  </a:txBody>
                  <a:tcPr/>
                </a:tc>
                <a:tc>
                  <a:txBody>
                    <a:bodyPr/>
                    <a:lstStyle/>
                    <a:p>
                      <a:r>
                        <a:rPr lang="ru-RU" dirty="0">
                          <a:solidFill>
                            <a:srgbClr val="000000"/>
                          </a:solidFill>
                          <a:latin typeface="Times New Roman" panose="02020603050405020304" pitchFamily="18" charset="0"/>
                          <a:ea typeface="Times New Roman" panose="02020603050405020304" pitchFamily="18" charset="0"/>
                        </a:rPr>
                        <a:t>получение положительного результата без отрицательных последствий и с минимальными затратами.</a:t>
                      </a:r>
                      <a:endParaRPr lang="ru-RU" i="1" dirty="0"/>
                    </a:p>
                  </a:txBody>
                  <a:tcPr/>
                </a:tc>
                <a:extLst>
                  <a:ext uri="{0D108BD9-81ED-4DB2-BD59-A6C34878D82A}">
                    <a16:rowId xmlns:a16="http://schemas.microsoft.com/office/drawing/2014/main" xmlns="" val="1221251661"/>
                  </a:ext>
                </a:extLst>
              </a:tr>
              <a:tr h="370840">
                <a:tc>
                  <a:txBody>
                    <a:bodyPr/>
                    <a:lstStyle/>
                    <a:p>
                      <a:r>
                        <a:rPr lang="ru-RU"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ВЕЩЕСТВЕННО –ПОЛЕВЫЕ РЕСЕРСЫ (ВПР) или ПОЛЕ </a:t>
                      </a:r>
                      <a:endParaRPr lang="ru-RU" sz="1800" i="1" dirty="0">
                        <a:latin typeface="Times New Roman" panose="02020603050405020304" pitchFamily="18" charset="0"/>
                        <a:cs typeface="Times New Roman" panose="02020603050405020304" pitchFamily="18" charset="0"/>
                      </a:endParaRPr>
                    </a:p>
                  </a:txBody>
                  <a:tcPr/>
                </a:tc>
                <a:tc>
                  <a:txBody>
                    <a:bodyPr/>
                    <a:lstStyle/>
                    <a:p>
                      <a:r>
                        <a:rPr lang="ru-RU" dirty="0">
                          <a:solidFill>
                            <a:srgbClr val="000000"/>
                          </a:solidFill>
                          <a:latin typeface="Times New Roman" panose="02020603050405020304" pitchFamily="18" charset="0"/>
                          <a:ea typeface="Times New Roman" panose="02020603050405020304" pitchFamily="18" charset="0"/>
                        </a:rPr>
                        <a:t>все, что используется для решения задачи.</a:t>
                      </a:r>
                      <a:endParaRPr lang="ru-RU" i="1" dirty="0"/>
                    </a:p>
                  </a:txBody>
                  <a:tcPr/>
                </a:tc>
                <a:extLst>
                  <a:ext uri="{0D108BD9-81ED-4DB2-BD59-A6C34878D82A}">
                    <a16:rowId xmlns:a16="http://schemas.microsoft.com/office/drawing/2014/main" xmlns="" val="2349601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ИНСТРУМЕНТ </a:t>
                      </a:r>
                      <a:endParaRPr lang="ru-RU" sz="1800" i="1"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latin typeface="Times New Roman" panose="02020603050405020304" pitchFamily="18" charset="0"/>
                          <a:ea typeface="Times New Roman" panose="02020603050405020304" pitchFamily="18" charset="0"/>
                        </a:rPr>
                        <a:t>это то, с помощью чего изменяется изделие с целью получения ИКР. </a:t>
                      </a:r>
                      <a:endParaRPr lang="ru-RU" i="1" dirty="0"/>
                    </a:p>
                  </a:txBody>
                  <a:tcPr/>
                </a:tc>
                <a:extLst>
                  <a:ext uri="{0D108BD9-81ED-4DB2-BD59-A6C34878D82A}">
                    <a16:rowId xmlns:a16="http://schemas.microsoft.com/office/drawing/2014/main" xmlns="" val="1619791925"/>
                  </a:ext>
                </a:extLst>
              </a:tr>
            </a:tbl>
          </a:graphicData>
        </a:graphic>
      </p:graphicFrame>
      <p:sp>
        <p:nvSpPr>
          <p:cNvPr id="2" name="Прямоугольник 1"/>
          <p:cNvSpPr/>
          <p:nvPr/>
        </p:nvSpPr>
        <p:spPr>
          <a:xfrm>
            <a:off x="2919721" y="151150"/>
            <a:ext cx="3164649" cy="523220"/>
          </a:xfrm>
          <a:prstGeom prst="rect">
            <a:avLst/>
          </a:prstGeom>
        </p:spPr>
        <p:txBody>
          <a:bodyPr wrap="none">
            <a:spAutoFit/>
          </a:bodyPr>
          <a:lstStyle/>
          <a:p>
            <a:r>
              <a:rPr lang="ru-RU" sz="2800" b="1" dirty="0" smtClean="0">
                <a:solidFill>
                  <a:srgbClr val="213B69"/>
                </a:solidFill>
                <a:latin typeface="+mj-lt"/>
              </a:rPr>
              <a:t>ПОНЯТИЯ  </a:t>
            </a:r>
            <a:r>
              <a:rPr lang="ru-RU" sz="2800" b="1" dirty="0">
                <a:solidFill>
                  <a:srgbClr val="213B69"/>
                </a:solidFill>
                <a:latin typeface="+mj-lt"/>
              </a:rPr>
              <a:t>ТРИЗ</a:t>
            </a:r>
            <a:endParaRPr lang="ru-RU" sz="2800" dirty="0">
              <a:latin typeface="+mj-lt"/>
            </a:endParaRPr>
          </a:p>
        </p:txBody>
      </p:sp>
    </p:spTree>
    <p:extLst>
      <p:ext uri="{BB962C8B-B14F-4D97-AF65-F5344CB8AC3E}">
        <p14:creationId xmlns:p14="http://schemas.microsoft.com/office/powerpoint/2010/main" val="1070095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1D610DF0-94E0-46EE-B758-38682B9FED63}"/>
              </a:ext>
            </a:extLst>
          </p:cNvPr>
          <p:cNvSpPr/>
          <p:nvPr/>
        </p:nvSpPr>
        <p:spPr>
          <a:xfrm>
            <a:off x="468922" y="523744"/>
            <a:ext cx="8346831" cy="923330"/>
          </a:xfrm>
          <a:prstGeom prst="rect">
            <a:avLst/>
          </a:prstGeom>
        </p:spPr>
        <p:txBody>
          <a:bodyPr wrap="square">
            <a:spAutoFit/>
          </a:bodyPr>
          <a:lstStyle/>
          <a:p>
            <a:r>
              <a:rPr lang="ru-RU" i="1" dirty="0">
                <a:solidFill>
                  <a:srgbClr val="333333"/>
                </a:solidFill>
                <a:latin typeface="Helvetica Neue"/>
              </a:rPr>
              <a:t>Произрастающим в пустынях растениям приходится добывать воду в буквальном смысле по каплям. Предложите способ, с помощью которого растения пустынь могут собирать влагу из воздуха.</a:t>
            </a:r>
            <a:endParaRPr lang="ru-RU" dirty="0"/>
          </a:p>
        </p:txBody>
      </p:sp>
    </p:spTree>
    <p:extLst>
      <p:ext uri="{BB962C8B-B14F-4D97-AF65-F5344CB8AC3E}">
        <p14:creationId xmlns:p14="http://schemas.microsoft.com/office/powerpoint/2010/main" val="13581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81351D6B-AC98-4789-94B8-6E2801B3F730}"/>
              </a:ext>
            </a:extLst>
          </p:cNvPr>
          <p:cNvSpPr/>
          <p:nvPr/>
        </p:nvSpPr>
        <p:spPr>
          <a:xfrm>
            <a:off x="329963" y="259195"/>
            <a:ext cx="8546122" cy="5632311"/>
          </a:xfrm>
          <a:prstGeom prst="rect">
            <a:avLst/>
          </a:prstGeom>
        </p:spPr>
        <p:txBody>
          <a:bodyPr wrap="square">
            <a:spAutoFit/>
          </a:bodyPr>
          <a:lstStyle/>
          <a:p>
            <a:pPr algn="ctr"/>
            <a:r>
              <a:rPr lang="ru-RU" sz="2400" b="1" dirty="0" smtClean="0">
                <a:solidFill>
                  <a:srgbClr val="162746"/>
                </a:solidFill>
                <a:latin typeface="+mj-lt"/>
              </a:rPr>
              <a:t>МЕТОД КОНТРОЛЬНЫХ ВОПРОСОВ</a:t>
            </a:r>
            <a:r>
              <a:rPr lang="ru-RU" b="1" i="1" dirty="0" smtClean="0">
                <a:solidFill>
                  <a:srgbClr val="333333"/>
                </a:solidFill>
                <a:latin typeface="Helvetica Neue"/>
              </a:rPr>
              <a:t>.</a:t>
            </a:r>
            <a:r>
              <a:rPr lang="ru-RU" b="1" i="1" dirty="0">
                <a:solidFill>
                  <a:srgbClr val="333333"/>
                </a:solidFill>
                <a:latin typeface="Helvetica Neue"/>
              </a:rPr>
              <a:t> </a:t>
            </a:r>
            <a:endParaRPr lang="ru-RU" b="1" i="1" dirty="0" smtClean="0">
              <a:solidFill>
                <a:srgbClr val="333333"/>
              </a:solidFill>
              <a:latin typeface="Helvetica Neue"/>
            </a:endParaRPr>
          </a:p>
          <a:p>
            <a:pPr algn="just"/>
            <a:r>
              <a:rPr lang="ru-RU" i="1" dirty="0" smtClean="0">
                <a:solidFill>
                  <a:srgbClr val="333333"/>
                </a:solidFill>
                <a:latin typeface="+mj-lt"/>
              </a:rPr>
              <a:t>Это </a:t>
            </a:r>
            <a:r>
              <a:rPr lang="ru-RU" i="1" dirty="0">
                <a:solidFill>
                  <a:srgbClr val="333333"/>
                </a:solidFill>
                <a:latin typeface="+mj-lt"/>
              </a:rPr>
              <a:t>модифицированный мозговой штурм, при котором для облегчения процесса решения задачи применяются контрольные вопросы, направляющие мышление решателей в области возможных ответов</a:t>
            </a:r>
            <a:r>
              <a:rPr lang="ru-RU" dirty="0">
                <a:solidFill>
                  <a:srgbClr val="333333"/>
                </a:solidFill>
                <a:latin typeface="Helvetica Neue"/>
              </a:rPr>
              <a:t>. </a:t>
            </a:r>
          </a:p>
          <a:p>
            <a:endParaRPr lang="ru-RU" b="1" i="1" dirty="0">
              <a:solidFill>
                <a:srgbClr val="333333"/>
              </a:solidFill>
              <a:latin typeface="Helvetica Neue"/>
            </a:endParaRPr>
          </a:p>
          <a:p>
            <a:pPr algn="ctr"/>
            <a:r>
              <a:rPr lang="ru-RU" sz="2400" b="1" i="1" dirty="0">
                <a:solidFill>
                  <a:srgbClr val="009900"/>
                </a:solidFill>
                <a:latin typeface="Akrobat" panose="00000600000000000000" pitchFamily="50" charset="-52"/>
              </a:rPr>
              <a:t>Алгоритм метода контрольных вопросов</a:t>
            </a:r>
            <a:endParaRPr lang="ru-RU" sz="2400" dirty="0">
              <a:solidFill>
                <a:srgbClr val="009900"/>
              </a:solidFill>
              <a:latin typeface="Akrobat" panose="00000600000000000000" pitchFamily="50" charset="-52"/>
            </a:endParaRPr>
          </a:p>
          <a:p>
            <a:r>
              <a:rPr lang="ru-RU" dirty="0" smtClean="0">
                <a:solidFill>
                  <a:srgbClr val="333333"/>
                </a:solidFill>
                <a:latin typeface="Helvetica Neue"/>
              </a:rPr>
              <a:t>1</a:t>
            </a:r>
            <a:r>
              <a:rPr lang="ru-RU" dirty="0" smtClean="0">
                <a:solidFill>
                  <a:srgbClr val="333333"/>
                </a:solidFill>
                <a:latin typeface="Akrobat" panose="00000600000000000000" pitchFamily="50" charset="-52"/>
              </a:rPr>
              <a:t>. </a:t>
            </a:r>
            <a:r>
              <a:rPr lang="ru-RU" sz="2000" dirty="0" smtClean="0">
                <a:solidFill>
                  <a:srgbClr val="333333"/>
                </a:solidFill>
                <a:latin typeface="Akrobat" panose="00000600000000000000" pitchFamily="50" charset="-52"/>
              </a:rPr>
              <a:t>Прочтите </a:t>
            </a:r>
            <a:r>
              <a:rPr lang="ru-RU" sz="2000" dirty="0">
                <a:solidFill>
                  <a:srgbClr val="333333"/>
                </a:solidFill>
                <a:latin typeface="Akrobat" panose="00000600000000000000" pitchFamily="50" charset="-52"/>
              </a:rPr>
              <a:t>внимательно условие задачи и предложите все возможные ответы</a:t>
            </a:r>
            <a:r>
              <a:rPr lang="ru-RU" sz="2000" dirty="0" smtClean="0">
                <a:solidFill>
                  <a:srgbClr val="333333"/>
                </a:solidFill>
                <a:latin typeface="Akrobat" panose="00000600000000000000" pitchFamily="50" charset="-52"/>
              </a:rPr>
              <a:t>.</a:t>
            </a:r>
          </a:p>
          <a:p>
            <a:endParaRPr lang="ru-RU" sz="2000" dirty="0" smtClean="0">
              <a:solidFill>
                <a:srgbClr val="333333"/>
              </a:solidFill>
              <a:latin typeface="Akrobat" panose="00000600000000000000" pitchFamily="50" charset="-52"/>
            </a:endParaRPr>
          </a:p>
          <a:p>
            <a:r>
              <a:rPr lang="ru-RU" sz="2000" dirty="0" smtClean="0">
                <a:solidFill>
                  <a:srgbClr val="333333"/>
                </a:solidFill>
                <a:latin typeface="Akrobat" panose="00000600000000000000" pitchFamily="50" charset="-52"/>
              </a:rPr>
              <a:t>2</a:t>
            </a:r>
            <a:r>
              <a:rPr lang="ru-RU" sz="2000" dirty="0">
                <a:solidFill>
                  <a:srgbClr val="333333"/>
                </a:solidFill>
                <a:latin typeface="Akrobat" panose="00000600000000000000" pitchFamily="50" charset="-52"/>
              </a:rPr>
              <a:t>. При формулировании решений постарайтесь ответить на следующие вопросы.</a:t>
            </a:r>
          </a:p>
          <a:p>
            <a:r>
              <a:rPr lang="ru-RU" sz="2000" dirty="0">
                <a:solidFill>
                  <a:srgbClr val="333333"/>
                </a:solidFill>
                <a:latin typeface="Akrobat" panose="00000600000000000000" pitchFamily="50" charset="-52"/>
              </a:rPr>
              <a:t>- Как по-новому применить систему или ее элементы (тело, вещество, явление, процесс, событие, поле, теоретическое утверждение, в которых возникла проблема)?</a:t>
            </a:r>
          </a:p>
          <a:p>
            <a:r>
              <a:rPr lang="ru-RU" sz="2000" dirty="0">
                <a:solidFill>
                  <a:srgbClr val="333333"/>
                </a:solidFill>
                <a:latin typeface="Akrobat" panose="00000600000000000000" pitchFamily="50" charset="-52"/>
              </a:rPr>
              <a:t>- Как упростить систему?</a:t>
            </a:r>
          </a:p>
          <a:p>
            <a:r>
              <a:rPr lang="ru-RU" sz="2000" dirty="0">
                <a:solidFill>
                  <a:srgbClr val="333333"/>
                </a:solidFill>
                <a:latin typeface="Akrobat" panose="00000600000000000000" pitchFamily="50" charset="-52"/>
              </a:rPr>
              <a:t>- Как изменить систему?</a:t>
            </a:r>
          </a:p>
          <a:p>
            <a:r>
              <a:rPr lang="ru-RU" sz="2000" dirty="0">
                <a:solidFill>
                  <a:srgbClr val="333333"/>
                </a:solidFill>
                <a:latin typeface="Akrobat" panose="00000600000000000000" pitchFamily="50" charset="-52"/>
              </a:rPr>
              <a:t>- Что можно увеличить в системе?</a:t>
            </a:r>
          </a:p>
          <a:p>
            <a:r>
              <a:rPr lang="ru-RU" sz="2000" dirty="0">
                <a:solidFill>
                  <a:srgbClr val="333333"/>
                </a:solidFill>
                <a:latin typeface="Akrobat" panose="00000600000000000000" pitchFamily="50" charset="-52"/>
              </a:rPr>
              <a:t>- Что можно уменьшить в системе?</a:t>
            </a:r>
          </a:p>
          <a:p>
            <a:r>
              <a:rPr lang="ru-RU" sz="2000" dirty="0">
                <a:solidFill>
                  <a:srgbClr val="333333"/>
                </a:solidFill>
                <a:latin typeface="Akrobat" panose="00000600000000000000" pitchFamily="50" charset="-52"/>
              </a:rPr>
              <a:t>- Что можно заменить?</a:t>
            </a:r>
          </a:p>
          <a:p>
            <a:r>
              <a:rPr lang="ru-RU" sz="2000" dirty="0">
                <a:solidFill>
                  <a:srgbClr val="333333"/>
                </a:solidFill>
                <a:latin typeface="Akrobat" panose="00000600000000000000" pitchFamily="50" charset="-52"/>
              </a:rPr>
              <a:t>- Что можно перевернуть наоборот?</a:t>
            </a:r>
          </a:p>
          <a:p>
            <a:r>
              <a:rPr lang="ru-RU" sz="2000" dirty="0">
                <a:solidFill>
                  <a:srgbClr val="333333"/>
                </a:solidFill>
                <a:latin typeface="Akrobat" panose="00000600000000000000" pitchFamily="50" charset="-52"/>
              </a:rPr>
              <a:t>- Каковы возможные комбинации элементов системы?</a:t>
            </a:r>
            <a:endParaRPr lang="ru-RU" sz="2000" b="0" i="0" dirty="0">
              <a:solidFill>
                <a:srgbClr val="333333"/>
              </a:solidFill>
              <a:effectLst/>
              <a:latin typeface="Akrobat" panose="00000600000000000000" pitchFamily="50" charset="-52"/>
            </a:endParaRPr>
          </a:p>
        </p:txBody>
      </p:sp>
    </p:spTree>
    <p:extLst>
      <p:ext uri="{BB962C8B-B14F-4D97-AF65-F5344CB8AC3E}">
        <p14:creationId xmlns:p14="http://schemas.microsoft.com/office/powerpoint/2010/main" val="2633875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2EEF3675-A894-4E4F-99C3-D2BE123D6939}"/>
              </a:ext>
            </a:extLst>
          </p:cNvPr>
          <p:cNvSpPr/>
          <p:nvPr/>
        </p:nvSpPr>
        <p:spPr>
          <a:xfrm>
            <a:off x="329388" y="470782"/>
            <a:ext cx="8558133" cy="5755422"/>
          </a:xfrm>
          <a:prstGeom prst="rect">
            <a:avLst/>
          </a:prstGeom>
        </p:spPr>
        <p:txBody>
          <a:bodyPr wrap="square">
            <a:spAutoFit/>
          </a:bodyPr>
          <a:lstStyle/>
          <a:p>
            <a:pPr algn="ctr"/>
            <a:r>
              <a:rPr lang="ru-RU" sz="2400" b="1" i="1" dirty="0" smtClean="0">
                <a:solidFill>
                  <a:srgbClr val="213B69"/>
                </a:solidFill>
                <a:latin typeface="+mj-lt"/>
              </a:rPr>
              <a:t>МОЗГОВОЙ ШТУРМ</a:t>
            </a:r>
            <a:r>
              <a:rPr lang="ru-RU" dirty="0">
                <a:solidFill>
                  <a:srgbClr val="333333"/>
                </a:solidFill>
                <a:latin typeface="Akrobat" panose="00000600000000000000" pitchFamily="50" charset="-52"/>
              </a:rPr>
              <a:t> </a:t>
            </a:r>
            <a:endParaRPr lang="ru-RU" dirty="0" smtClean="0">
              <a:solidFill>
                <a:srgbClr val="333333"/>
              </a:solidFill>
              <a:latin typeface="Akrobat" panose="00000600000000000000" pitchFamily="50" charset="-52"/>
            </a:endParaRPr>
          </a:p>
          <a:p>
            <a:pPr algn="ctr"/>
            <a:r>
              <a:rPr lang="ru-RU" i="1" dirty="0" smtClean="0">
                <a:solidFill>
                  <a:srgbClr val="333333"/>
                </a:solidFill>
                <a:latin typeface="+mj-lt"/>
              </a:rPr>
              <a:t>один </a:t>
            </a:r>
            <a:r>
              <a:rPr lang="ru-RU" i="1" dirty="0">
                <a:solidFill>
                  <a:srgbClr val="333333"/>
                </a:solidFill>
                <a:latin typeface="+mj-lt"/>
              </a:rPr>
              <a:t>из первых методов активизации творческого процесса - был изобретен в конце 30 - х гг. в США Алексом Осборном</a:t>
            </a:r>
            <a:r>
              <a:rPr lang="ru-RU" i="1" dirty="0" smtClean="0">
                <a:solidFill>
                  <a:srgbClr val="333333"/>
                </a:solidFill>
                <a:latin typeface="+mj-lt"/>
              </a:rPr>
              <a:t>.</a:t>
            </a:r>
          </a:p>
          <a:p>
            <a:pPr algn="ctr"/>
            <a:endParaRPr lang="ru-RU" i="1" dirty="0" smtClean="0">
              <a:solidFill>
                <a:srgbClr val="333333"/>
              </a:solidFill>
              <a:latin typeface="+mj-lt"/>
            </a:endParaRPr>
          </a:p>
          <a:p>
            <a:pPr algn="just"/>
            <a:r>
              <a:rPr lang="ru-RU" dirty="0" smtClean="0">
                <a:solidFill>
                  <a:srgbClr val="333333"/>
                </a:solidFill>
                <a:latin typeface="Akrobat" panose="00000600000000000000" pitchFamily="50" charset="-52"/>
              </a:rPr>
              <a:t> </a:t>
            </a:r>
            <a:r>
              <a:rPr lang="ru-RU" dirty="0">
                <a:solidFill>
                  <a:srgbClr val="333333"/>
                </a:solidFill>
                <a:latin typeface="Akrobat" panose="00000600000000000000" pitchFamily="50" charset="-52"/>
              </a:rPr>
              <a:t>Учитывая, что для хорошего формулирования идей большинство людей не обладают достаточными знаниями, а выдвижение новой смелой идеи сразу же подвергается критике, - что тормозит высказывание таких идей участниками коллективных обсуждений, А. Осборн предложил разделить творческий процесс на </a:t>
            </a:r>
            <a:r>
              <a:rPr lang="ru-RU" dirty="0">
                <a:solidFill>
                  <a:srgbClr val="009900"/>
                </a:solidFill>
                <a:latin typeface="Akrobat" panose="00000600000000000000" pitchFamily="50" charset="-52"/>
              </a:rPr>
              <a:t>два этапа: </a:t>
            </a:r>
            <a:endParaRPr lang="ru-RU" dirty="0" smtClean="0">
              <a:solidFill>
                <a:srgbClr val="009900"/>
              </a:solidFill>
              <a:latin typeface="Akrobat" panose="00000600000000000000" pitchFamily="50" charset="-52"/>
            </a:endParaRPr>
          </a:p>
          <a:p>
            <a:endParaRPr lang="ru-RU" dirty="0">
              <a:solidFill>
                <a:srgbClr val="333333"/>
              </a:solidFill>
              <a:latin typeface="Akrobat" panose="00000600000000000000" pitchFamily="50" charset="-52"/>
            </a:endParaRPr>
          </a:p>
          <a:p>
            <a:pPr marL="342900" indent="-342900">
              <a:buAutoNum type="arabicParenR"/>
            </a:pPr>
            <a:r>
              <a:rPr lang="ru-RU" sz="2000" dirty="0" smtClean="0">
                <a:solidFill>
                  <a:srgbClr val="4472C4"/>
                </a:solidFill>
                <a:latin typeface="Akrobat" panose="00000600000000000000" pitchFamily="50" charset="-52"/>
              </a:rPr>
              <a:t>Генерацию </a:t>
            </a:r>
            <a:r>
              <a:rPr lang="ru-RU" sz="2000" dirty="0">
                <a:solidFill>
                  <a:srgbClr val="4472C4"/>
                </a:solidFill>
                <a:latin typeface="Akrobat" panose="00000600000000000000" pitchFamily="50" charset="-52"/>
              </a:rPr>
              <a:t>идей </a:t>
            </a:r>
            <a:endParaRPr lang="ru-RU" sz="2000" dirty="0" smtClean="0">
              <a:solidFill>
                <a:srgbClr val="4472C4"/>
              </a:solidFill>
              <a:latin typeface="Akrobat" panose="00000600000000000000" pitchFamily="50" charset="-52"/>
            </a:endParaRPr>
          </a:p>
          <a:p>
            <a:pPr algn="just"/>
            <a:r>
              <a:rPr lang="ru-RU" sz="2000" dirty="0">
                <a:solidFill>
                  <a:srgbClr val="333333"/>
                </a:solidFill>
                <a:latin typeface="Akrobat" panose="00000600000000000000" pitchFamily="50" charset="-52"/>
              </a:rPr>
              <a:t>На этапе генерации участники обсуждения могут высказывать любые идеи, в том числе недостаточно продуманные, ошибочные, шутливые; в это время идет мозговой штурм - придумывание максимального числа новых идей. Основное правило работы на этом этапе - запрет критики. Идеи выдвигаются в течение 5 - 10 мин (до 1 ч); они протоколируются</a:t>
            </a:r>
            <a:endParaRPr lang="ru-RU" sz="2000" dirty="0">
              <a:solidFill>
                <a:srgbClr val="4472C4"/>
              </a:solidFill>
              <a:latin typeface="Akrobat" panose="00000600000000000000" pitchFamily="50" charset="-52"/>
            </a:endParaRPr>
          </a:p>
          <a:p>
            <a:pPr marL="342900" indent="-342900">
              <a:buAutoNum type="arabicParenR"/>
            </a:pPr>
            <a:endParaRPr lang="ru-RU" sz="2000" dirty="0" smtClean="0">
              <a:solidFill>
                <a:srgbClr val="4472C4"/>
              </a:solidFill>
              <a:latin typeface="Akrobat" panose="00000600000000000000" pitchFamily="50" charset="-52"/>
            </a:endParaRPr>
          </a:p>
          <a:p>
            <a:r>
              <a:rPr lang="ru-RU" sz="2000" dirty="0" smtClean="0">
                <a:solidFill>
                  <a:srgbClr val="333333"/>
                </a:solidFill>
                <a:latin typeface="Akrobat" panose="00000600000000000000" pitchFamily="50" charset="-52"/>
              </a:rPr>
              <a:t>2</a:t>
            </a:r>
            <a:r>
              <a:rPr lang="ru-RU" sz="2000" dirty="0">
                <a:solidFill>
                  <a:srgbClr val="333333"/>
                </a:solidFill>
                <a:latin typeface="Akrobat" panose="00000600000000000000" pitchFamily="50" charset="-52"/>
              </a:rPr>
              <a:t>) </a:t>
            </a:r>
            <a:r>
              <a:rPr lang="ru-RU" sz="2000" dirty="0" smtClean="0">
                <a:solidFill>
                  <a:srgbClr val="4472C4"/>
                </a:solidFill>
                <a:latin typeface="Akrobat" panose="00000600000000000000" pitchFamily="50" charset="-52"/>
              </a:rPr>
              <a:t>Анализ идей </a:t>
            </a:r>
            <a:r>
              <a:rPr lang="ru-RU" sz="2000" dirty="0" smtClean="0">
                <a:solidFill>
                  <a:srgbClr val="333333"/>
                </a:solidFill>
                <a:latin typeface="Akrobat" panose="00000600000000000000" pitchFamily="50" charset="-52"/>
              </a:rPr>
              <a:t>. </a:t>
            </a:r>
          </a:p>
          <a:p>
            <a:r>
              <a:rPr lang="ru-RU" sz="2000" dirty="0" smtClean="0">
                <a:solidFill>
                  <a:srgbClr val="333333"/>
                </a:solidFill>
                <a:latin typeface="Akrobat" panose="00000600000000000000" pitchFamily="50" charset="-52"/>
              </a:rPr>
              <a:t> На этапе </a:t>
            </a:r>
            <a:r>
              <a:rPr lang="ru-RU" sz="2000" dirty="0">
                <a:solidFill>
                  <a:srgbClr val="333333"/>
                </a:solidFill>
                <a:latin typeface="Akrobat" panose="00000600000000000000" pitchFamily="50" charset="-52"/>
              </a:rPr>
              <a:t>анализа - рассматривают все без исключения идеи, пытаясь в каждой выявить рациональное зерно и развить его в конкретное решение.</a:t>
            </a:r>
          </a:p>
        </p:txBody>
      </p:sp>
    </p:spTree>
    <p:extLst>
      <p:ext uri="{BB962C8B-B14F-4D97-AF65-F5344CB8AC3E}">
        <p14:creationId xmlns:p14="http://schemas.microsoft.com/office/powerpoint/2010/main" val="21797824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D7D254BD-51F0-43A1-8E28-7037480DB222}"/>
              </a:ext>
            </a:extLst>
          </p:cNvPr>
          <p:cNvSpPr/>
          <p:nvPr/>
        </p:nvSpPr>
        <p:spPr>
          <a:xfrm>
            <a:off x="2848611" y="266673"/>
            <a:ext cx="3446777" cy="584775"/>
          </a:xfrm>
          <a:prstGeom prst="rect">
            <a:avLst/>
          </a:prstGeom>
        </p:spPr>
        <p:txBody>
          <a:bodyPr wrap="none">
            <a:spAutoFit/>
          </a:bodyPr>
          <a:lstStyle/>
          <a:p>
            <a:r>
              <a:rPr lang="ru-RU" sz="3200" b="1" dirty="0">
                <a:solidFill>
                  <a:srgbClr val="162746"/>
                </a:solidFill>
                <a:latin typeface="+mj-lt"/>
              </a:rPr>
              <a:t>Игра «Да-</a:t>
            </a:r>
            <a:r>
              <a:rPr lang="ru-RU" sz="3200" b="1" dirty="0" err="1">
                <a:solidFill>
                  <a:srgbClr val="162746"/>
                </a:solidFill>
                <a:latin typeface="+mj-lt"/>
              </a:rPr>
              <a:t>нетка</a:t>
            </a:r>
            <a:r>
              <a:rPr lang="ru-RU" sz="3200" b="1" dirty="0">
                <a:solidFill>
                  <a:srgbClr val="162746"/>
                </a:solidFill>
                <a:latin typeface="+mj-lt"/>
              </a:rPr>
              <a:t>»</a:t>
            </a:r>
            <a:endParaRPr lang="ru-RU" sz="3200" dirty="0">
              <a:solidFill>
                <a:srgbClr val="162746"/>
              </a:solidFill>
              <a:latin typeface="+mj-lt"/>
            </a:endParaRPr>
          </a:p>
        </p:txBody>
      </p:sp>
      <p:sp>
        <p:nvSpPr>
          <p:cNvPr id="3" name="Прямоугольник 2">
            <a:extLst>
              <a:ext uri="{FF2B5EF4-FFF2-40B4-BE49-F238E27FC236}">
                <a16:creationId xmlns:a16="http://schemas.microsoft.com/office/drawing/2014/main" xmlns="" id="{D323D4A4-C009-4D40-A8D7-7B7FA026D59D}"/>
              </a:ext>
            </a:extLst>
          </p:cNvPr>
          <p:cNvSpPr/>
          <p:nvPr/>
        </p:nvSpPr>
        <p:spPr>
          <a:xfrm>
            <a:off x="152399" y="851448"/>
            <a:ext cx="8850923" cy="1508105"/>
          </a:xfrm>
          <a:prstGeom prst="rect">
            <a:avLst/>
          </a:prstGeom>
        </p:spPr>
        <p:txBody>
          <a:bodyPr wrap="square">
            <a:spAutoFit/>
          </a:bodyPr>
          <a:lstStyle/>
          <a:p>
            <a:pPr algn="just"/>
            <a:r>
              <a:rPr lang="ru-RU" sz="2000" b="1" i="1" dirty="0">
                <a:latin typeface="+mj-lt"/>
              </a:rPr>
              <a:t>Учит:</a:t>
            </a:r>
          </a:p>
          <a:p>
            <a:pPr marL="285750" indent="-285750" algn="just">
              <a:buFont typeface="Arial" pitchFamily="34" charset="0"/>
              <a:buChar char="•"/>
            </a:pPr>
            <a:r>
              <a:rPr lang="ru-RU" sz="2400" i="1" dirty="0">
                <a:latin typeface="+mj-lt"/>
              </a:rPr>
              <a:t>связывать разрозненные факты в единую картину;</a:t>
            </a:r>
          </a:p>
          <a:p>
            <a:pPr marL="285750" indent="-285750" algn="just">
              <a:buFont typeface="Arial" pitchFamily="34" charset="0"/>
              <a:buChar char="•"/>
            </a:pPr>
            <a:r>
              <a:rPr lang="ru-RU" sz="2400" i="1" dirty="0">
                <a:latin typeface="+mj-lt"/>
              </a:rPr>
              <a:t>систематизировать уже имеющуюся информацию;</a:t>
            </a:r>
          </a:p>
          <a:p>
            <a:pPr marL="285750" indent="-285750" algn="just">
              <a:buFont typeface="Arial" pitchFamily="34" charset="0"/>
              <a:buChar char="•"/>
            </a:pPr>
            <a:r>
              <a:rPr lang="ru-RU" sz="2400" i="1" dirty="0">
                <a:latin typeface="+mj-lt"/>
              </a:rPr>
              <a:t>слушать и слышать соучеников</a:t>
            </a:r>
            <a:r>
              <a:rPr lang="ru-RU" sz="2000" i="1" dirty="0">
                <a:latin typeface="+mj-lt"/>
              </a:rPr>
              <a:t>.</a:t>
            </a:r>
            <a:endParaRPr lang="ru-RU" sz="2400" i="1" dirty="0">
              <a:latin typeface="+mj-lt"/>
            </a:endParaRPr>
          </a:p>
        </p:txBody>
      </p:sp>
      <p:sp>
        <p:nvSpPr>
          <p:cNvPr id="4" name="Прямоугольник 3">
            <a:extLst>
              <a:ext uri="{FF2B5EF4-FFF2-40B4-BE49-F238E27FC236}">
                <a16:creationId xmlns:a16="http://schemas.microsoft.com/office/drawing/2014/main" xmlns="" id="{9C49B039-1851-4F40-A692-93151E3D0925}"/>
              </a:ext>
            </a:extLst>
          </p:cNvPr>
          <p:cNvSpPr/>
          <p:nvPr/>
        </p:nvSpPr>
        <p:spPr>
          <a:xfrm>
            <a:off x="527536" y="4997760"/>
            <a:ext cx="5935022" cy="369332"/>
          </a:xfrm>
          <a:prstGeom prst="rect">
            <a:avLst/>
          </a:prstGeom>
        </p:spPr>
        <p:txBody>
          <a:bodyPr wrap="square">
            <a:spAutoFit/>
          </a:bodyPr>
          <a:lstStyle/>
          <a:p>
            <a:pPr marL="342900" indent="-342900">
              <a:buFontTx/>
              <a:buAutoNum type="arabicPeriod"/>
            </a:pPr>
            <a:r>
              <a:rPr lang="ru-RU" b="1" dirty="0">
                <a:solidFill>
                  <a:srgbClr val="0070C0"/>
                </a:solidFill>
              </a:rPr>
              <a:t>«Задумана формула. Какая?»</a:t>
            </a:r>
          </a:p>
        </p:txBody>
      </p:sp>
      <p:sp>
        <p:nvSpPr>
          <p:cNvPr id="5" name="Прямоугольник 4">
            <a:extLst>
              <a:ext uri="{FF2B5EF4-FFF2-40B4-BE49-F238E27FC236}">
                <a16:creationId xmlns:a16="http://schemas.microsoft.com/office/drawing/2014/main" xmlns="" id="{8EE3D6BF-9B7D-4927-8E41-BD9181BCAF01}"/>
              </a:ext>
            </a:extLst>
          </p:cNvPr>
          <p:cNvSpPr/>
          <p:nvPr/>
        </p:nvSpPr>
        <p:spPr>
          <a:xfrm>
            <a:off x="152399" y="2662994"/>
            <a:ext cx="8850923" cy="2031325"/>
          </a:xfrm>
          <a:prstGeom prst="rect">
            <a:avLst/>
          </a:prstGeom>
        </p:spPr>
        <p:txBody>
          <a:bodyPr wrap="square">
            <a:spAutoFit/>
          </a:bodyPr>
          <a:lstStyle/>
          <a:p>
            <a:pPr algn="just"/>
            <a:r>
              <a:rPr lang="ru-RU" i="1" dirty="0">
                <a:solidFill>
                  <a:srgbClr val="4472C4"/>
                </a:solidFill>
              </a:rPr>
              <a:t>Педагог  загадывает нечто</a:t>
            </a:r>
            <a:r>
              <a:rPr lang="ru-RU" i="1" dirty="0" smtClean="0">
                <a:solidFill>
                  <a:srgbClr val="4472C4"/>
                </a:solidFill>
              </a:rPr>
              <a:t>.</a:t>
            </a:r>
          </a:p>
          <a:p>
            <a:pPr algn="just"/>
            <a:r>
              <a:rPr lang="ru-RU" i="1" dirty="0" smtClean="0">
                <a:solidFill>
                  <a:srgbClr val="4472C4"/>
                </a:solidFill>
              </a:rPr>
              <a:t>Обучающиеся  </a:t>
            </a:r>
            <a:r>
              <a:rPr lang="ru-RU" i="1" dirty="0">
                <a:solidFill>
                  <a:srgbClr val="4472C4"/>
                </a:solidFill>
              </a:rPr>
              <a:t>пытаются отгадать задуманное, задавая вопросы, на эти вопросы педагог отвечает только словами «да и нет». </a:t>
            </a:r>
            <a:endParaRPr lang="ru-RU" i="1" dirty="0" smtClean="0">
              <a:solidFill>
                <a:srgbClr val="4472C4"/>
              </a:solidFill>
            </a:endParaRPr>
          </a:p>
          <a:p>
            <a:pPr algn="just"/>
            <a:endParaRPr lang="ru-RU" i="1" dirty="0" smtClean="0"/>
          </a:p>
          <a:p>
            <a:pPr algn="just"/>
            <a:r>
              <a:rPr lang="ru-RU" i="1" dirty="0" smtClean="0"/>
              <a:t>! После </a:t>
            </a:r>
            <a:r>
              <a:rPr lang="ru-RU" i="1" dirty="0"/>
              <a:t>игры обязательно нужно разобрать сильные и слабые вопросы, ведь этот метод учит студентов вырабатывать стратегию поиска, связывать разрозненные факты в единое целое, систематизировать информацию. </a:t>
            </a:r>
          </a:p>
        </p:txBody>
      </p:sp>
      <p:sp>
        <p:nvSpPr>
          <p:cNvPr id="6" name="Прямоугольник 5">
            <a:extLst>
              <a:ext uri="{FF2B5EF4-FFF2-40B4-BE49-F238E27FC236}">
                <a16:creationId xmlns:a16="http://schemas.microsoft.com/office/drawing/2014/main" xmlns="" id="{93E0241F-D2B1-428A-8ACE-87A52737DF07}"/>
              </a:ext>
            </a:extLst>
          </p:cNvPr>
          <p:cNvSpPr/>
          <p:nvPr/>
        </p:nvSpPr>
        <p:spPr>
          <a:xfrm>
            <a:off x="527536" y="5550562"/>
            <a:ext cx="8088923" cy="646331"/>
          </a:xfrm>
          <a:prstGeom prst="rect">
            <a:avLst/>
          </a:prstGeom>
        </p:spPr>
        <p:txBody>
          <a:bodyPr wrap="square">
            <a:spAutoFit/>
          </a:bodyPr>
          <a:lstStyle/>
          <a:p>
            <a:r>
              <a:rPr lang="ru-RU" b="1" dirty="0">
                <a:solidFill>
                  <a:srgbClr val="0070C0"/>
                </a:solidFill>
              </a:rPr>
              <a:t>2. «По свойствам отгадайте загаданное вещество?»</a:t>
            </a:r>
          </a:p>
          <a:p>
            <a:pPr marL="342900" indent="-342900">
              <a:buAutoNum type="arabicPeriod"/>
            </a:pPr>
            <a:endParaRPr lang="ru-RU" b="1" dirty="0">
              <a:solidFill>
                <a:srgbClr val="0070C0"/>
              </a:solidFill>
            </a:endParaRPr>
          </a:p>
        </p:txBody>
      </p:sp>
    </p:spTree>
    <p:extLst>
      <p:ext uri="{BB962C8B-B14F-4D97-AF65-F5344CB8AC3E}">
        <p14:creationId xmlns:p14="http://schemas.microsoft.com/office/powerpoint/2010/main" val="7921960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738F3FEE-3AAF-45BA-A166-A5B8DC875F8C}"/>
              </a:ext>
            </a:extLst>
          </p:cNvPr>
          <p:cNvSpPr/>
          <p:nvPr/>
        </p:nvSpPr>
        <p:spPr>
          <a:xfrm>
            <a:off x="234461" y="428178"/>
            <a:ext cx="8663354" cy="1015663"/>
          </a:xfrm>
          <a:prstGeom prst="rect">
            <a:avLst/>
          </a:prstGeom>
        </p:spPr>
        <p:txBody>
          <a:bodyPr wrap="square">
            <a:spAutoFit/>
          </a:bodyPr>
          <a:lstStyle/>
          <a:p>
            <a:pPr fontAlgn="t"/>
            <a:r>
              <a:rPr lang="ru-RU" sz="2400" b="1" dirty="0" smtClean="0">
                <a:solidFill>
                  <a:srgbClr val="213B69"/>
                </a:solidFill>
                <a:latin typeface="+mj-lt"/>
              </a:rPr>
              <a:t>ПРИЕМ «КЕЙС», РЕШЕНИЕ «СИТУАЦИОННЫХ» ЗАДАЧ.</a:t>
            </a:r>
          </a:p>
          <a:p>
            <a:pPr fontAlgn="t"/>
            <a:endParaRPr lang="ru-RU" dirty="0">
              <a:solidFill>
                <a:srgbClr val="000000"/>
              </a:solidFill>
              <a:latin typeface="REG"/>
            </a:endParaRPr>
          </a:p>
          <a:p>
            <a:pPr fontAlgn="t"/>
            <a:endParaRPr lang="ru-RU" dirty="0">
              <a:solidFill>
                <a:srgbClr val="000000"/>
              </a:solidFill>
              <a:latin typeface="REG"/>
            </a:endParaRPr>
          </a:p>
        </p:txBody>
      </p:sp>
      <p:sp>
        <p:nvSpPr>
          <p:cNvPr id="4" name="Прямоугольник 3">
            <a:extLst>
              <a:ext uri="{FF2B5EF4-FFF2-40B4-BE49-F238E27FC236}">
                <a16:creationId xmlns:a16="http://schemas.microsoft.com/office/drawing/2014/main" xmlns="" id="{C823A633-FBD1-48B8-AAEE-86358CA7CBE8}"/>
              </a:ext>
            </a:extLst>
          </p:cNvPr>
          <p:cNvSpPr/>
          <p:nvPr/>
        </p:nvSpPr>
        <p:spPr>
          <a:xfrm>
            <a:off x="152400" y="936010"/>
            <a:ext cx="8827477" cy="1477328"/>
          </a:xfrm>
          <a:prstGeom prst="rect">
            <a:avLst/>
          </a:prstGeom>
        </p:spPr>
        <p:txBody>
          <a:bodyPr wrap="square">
            <a:spAutoFit/>
          </a:bodyPr>
          <a:lstStyle/>
          <a:p>
            <a:pPr fontAlgn="t"/>
            <a:r>
              <a:rPr lang="ru-RU" dirty="0">
                <a:solidFill>
                  <a:srgbClr val="000000"/>
                </a:solidFill>
                <a:latin typeface="REG"/>
              </a:rPr>
              <a:t>Задача отличается от ситуации наличием четкой формулировки, условие содержит все необходимые данные в явном виде, метод решения зачастую известен и представляет собой цепочку формальных операций, правильный ответ определен однозначно. Ситуация в свою очередь имеет неопределенное условие, разные подходы к решению, множества решений.</a:t>
            </a:r>
            <a:endParaRPr lang="ru-RU" b="0" i="0" dirty="0">
              <a:solidFill>
                <a:srgbClr val="000000"/>
              </a:solidFill>
              <a:effectLst/>
              <a:latin typeface="REG"/>
            </a:endParaRPr>
          </a:p>
        </p:txBody>
      </p:sp>
      <p:sp>
        <p:nvSpPr>
          <p:cNvPr id="5" name="Прямоугольник 4">
            <a:extLst>
              <a:ext uri="{FF2B5EF4-FFF2-40B4-BE49-F238E27FC236}">
                <a16:creationId xmlns:a16="http://schemas.microsoft.com/office/drawing/2014/main" xmlns="" id="{5F60BD53-BCC3-4808-B614-F26E3199FAAA}"/>
              </a:ext>
            </a:extLst>
          </p:cNvPr>
          <p:cNvSpPr/>
          <p:nvPr/>
        </p:nvSpPr>
        <p:spPr>
          <a:xfrm>
            <a:off x="234461" y="2573920"/>
            <a:ext cx="8663354" cy="2585323"/>
          </a:xfrm>
          <a:prstGeom prst="rect">
            <a:avLst/>
          </a:prstGeom>
        </p:spPr>
        <p:txBody>
          <a:bodyPr wrap="square">
            <a:spAutoFit/>
          </a:bodyPr>
          <a:lstStyle/>
          <a:p>
            <a:pPr fontAlgn="t"/>
            <a:r>
              <a:rPr lang="ru-RU" dirty="0">
                <a:solidFill>
                  <a:srgbClr val="000000"/>
                </a:solidFill>
                <a:latin typeface="Akrobat" panose="00000600000000000000" pitchFamily="50" charset="-52"/>
              </a:rPr>
              <a:t>Ситуация № 2</a:t>
            </a:r>
          </a:p>
          <a:p>
            <a:pPr fontAlgn="t"/>
            <a:r>
              <a:rPr lang="ru-RU" dirty="0">
                <a:solidFill>
                  <a:srgbClr val="000000"/>
                </a:solidFill>
                <a:latin typeface="Akrobat" panose="00000600000000000000" pitchFamily="50" charset="-52"/>
              </a:rPr>
              <a:t>Пример: Вы стоите на берегу реки. Определите ширину реки (скорость течения реки, глубину реки и т.д</a:t>
            </a:r>
            <a:r>
              <a:rPr lang="ru-RU" dirty="0" smtClean="0">
                <a:solidFill>
                  <a:srgbClr val="000000"/>
                </a:solidFill>
                <a:latin typeface="Akrobat" panose="00000600000000000000" pitchFamily="50" charset="-52"/>
              </a:rPr>
              <a:t>.).</a:t>
            </a:r>
          </a:p>
          <a:p>
            <a:pPr fontAlgn="t"/>
            <a:endParaRPr lang="ru-RU" dirty="0">
              <a:solidFill>
                <a:srgbClr val="000000"/>
              </a:solidFill>
              <a:latin typeface="Akrobat" panose="00000600000000000000" pitchFamily="50" charset="-52"/>
            </a:endParaRPr>
          </a:p>
          <a:p>
            <a:pPr fontAlgn="t"/>
            <a:r>
              <a:rPr lang="ru-RU" dirty="0">
                <a:solidFill>
                  <a:srgbClr val="000000"/>
                </a:solidFill>
                <a:latin typeface="Akrobat" panose="00000600000000000000" pitchFamily="50" charset="-52"/>
              </a:rPr>
              <a:t>Данный пример - ситуация. </a:t>
            </a:r>
            <a:endParaRPr lang="ru-RU" dirty="0" smtClean="0">
              <a:solidFill>
                <a:srgbClr val="000000"/>
              </a:solidFill>
              <a:latin typeface="Akrobat" panose="00000600000000000000" pitchFamily="50" charset="-52"/>
            </a:endParaRPr>
          </a:p>
          <a:p>
            <a:pPr fontAlgn="t"/>
            <a:endParaRPr lang="ru-RU" dirty="0">
              <a:solidFill>
                <a:srgbClr val="000000"/>
              </a:solidFill>
              <a:latin typeface="Akrobat" panose="00000600000000000000" pitchFamily="50" charset="-52"/>
            </a:endParaRPr>
          </a:p>
          <a:p>
            <a:pPr algn="just" fontAlgn="t"/>
            <a:r>
              <a:rPr lang="ru-RU" dirty="0" smtClean="0">
                <a:solidFill>
                  <a:srgbClr val="000000"/>
                </a:solidFill>
                <a:latin typeface="Akrobat" panose="00000600000000000000" pitchFamily="50" charset="-52"/>
              </a:rPr>
              <a:t>Из </a:t>
            </a:r>
            <a:r>
              <a:rPr lang="ru-RU" dirty="0">
                <a:solidFill>
                  <a:srgbClr val="000000"/>
                </a:solidFill>
                <a:latin typeface="Akrobat" panose="00000600000000000000" pitchFamily="50" charset="-52"/>
              </a:rPr>
              <a:t>условия не совсем ясно, чем можно пользоваться, какая река</a:t>
            </a:r>
            <a:r>
              <a:rPr lang="ru-RU" dirty="0" smtClean="0">
                <a:solidFill>
                  <a:srgbClr val="000000"/>
                </a:solidFill>
                <a:latin typeface="Akrobat" panose="00000600000000000000" pitchFamily="50" charset="-52"/>
              </a:rPr>
              <a:t>.</a:t>
            </a:r>
          </a:p>
          <a:p>
            <a:pPr algn="just" fontAlgn="t"/>
            <a:r>
              <a:rPr lang="ru-RU" dirty="0" smtClean="0">
                <a:solidFill>
                  <a:srgbClr val="000000"/>
                </a:solidFill>
                <a:latin typeface="Akrobat" panose="00000600000000000000" pitchFamily="50" charset="-52"/>
              </a:rPr>
              <a:t>Она </a:t>
            </a:r>
            <a:r>
              <a:rPr lang="ru-RU" dirty="0">
                <a:solidFill>
                  <a:srgbClr val="000000"/>
                </a:solidFill>
                <a:latin typeface="Akrobat" panose="00000600000000000000" pitchFamily="50" charset="-52"/>
              </a:rPr>
              <a:t>имеет разные подходы к решению, причем в каждом подходе мы переходим к формулировке новой задачи (модели задачи). Ситуация переводится в ранг модельной задачи. </a:t>
            </a:r>
            <a:endParaRPr lang="ru-RU" b="0" i="0" dirty="0">
              <a:solidFill>
                <a:srgbClr val="000000"/>
              </a:solidFill>
              <a:effectLst/>
              <a:latin typeface="Akrobat" panose="00000600000000000000" pitchFamily="50" charset="-52"/>
            </a:endParaRPr>
          </a:p>
        </p:txBody>
      </p:sp>
    </p:spTree>
    <p:extLst>
      <p:ext uri="{BB962C8B-B14F-4D97-AF65-F5344CB8AC3E}">
        <p14:creationId xmlns:p14="http://schemas.microsoft.com/office/powerpoint/2010/main" val="1949497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3E1D83BF-A364-43BE-A9D2-0E4291113D25}"/>
              </a:ext>
            </a:extLst>
          </p:cNvPr>
          <p:cNvSpPr/>
          <p:nvPr/>
        </p:nvSpPr>
        <p:spPr>
          <a:xfrm>
            <a:off x="251475" y="403357"/>
            <a:ext cx="8663353" cy="5109091"/>
          </a:xfrm>
          <a:prstGeom prst="rect">
            <a:avLst/>
          </a:prstGeom>
        </p:spPr>
        <p:txBody>
          <a:bodyPr wrap="square">
            <a:spAutoFit/>
          </a:bodyPr>
          <a:lstStyle/>
          <a:p>
            <a:pPr algn="ctr" fontAlgn="t"/>
            <a:r>
              <a:rPr lang="ru-RU" sz="2400" b="1" dirty="0" smtClean="0">
                <a:solidFill>
                  <a:srgbClr val="213B69"/>
                </a:solidFill>
                <a:latin typeface="+mj-lt"/>
              </a:rPr>
              <a:t>ПРИЕМ «СОСТАВЛЕНИЕ ПАСПОРТА ГЕРО</a:t>
            </a:r>
            <a:r>
              <a:rPr lang="ru-RU" sz="2400" dirty="0" smtClean="0">
                <a:solidFill>
                  <a:srgbClr val="213B69"/>
                </a:solidFill>
                <a:latin typeface="+mj-lt"/>
              </a:rPr>
              <a:t>Я </a:t>
            </a:r>
          </a:p>
          <a:p>
            <a:pPr algn="ctr" fontAlgn="t"/>
            <a:r>
              <a:rPr lang="ru-RU" dirty="0" smtClean="0">
                <a:solidFill>
                  <a:srgbClr val="000000"/>
                </a:solidFill>
                <a:latin typeface="REG"/>
              </a:rPr>
              <a:t>(</a:t>
            </a:r>
            <a:r>
              <a:rPr lang="ru-RU" sz="2000" dirty="0">
                <a:solidFill>
                  <a:srgbClr val="000000"/>
                </a:solidFill>
                <a:latin typeface="+mj-lt"/>
              </a:rPr>
              <a:t>технического устройства, явления</a:t>
            </a:r>
            <a:r>
              <a:rPr lang="ru-RU" sz="2000" dirty="0" smtClean="0">
                <a:solidFill>
                  <a:srgbClr val="000000"/>
                </a:solidFill>
                <a:latin typeface="+mj-lt"/>
              </a:rPr>
              <a:t>)».</a:t>
            </a:r>
          </a:p>
          <a:p>
            <a:pPr fontAlgn="t"/>
            <a:endParaRPr lang="ru-RU" dirty="0">
              <a:solidFill>
                <a:srgbClr val="000000"/>
              </a:solidFill>
              <a:latin typeface="REG"/>
            </a:endParaRPr>
          </a:p>
          <a:p>
            <a:pPr algn="just" fontAlgn="t"/>
            <a:r>
              <a:rPr lang="ru-RU" sz="2400" dirty="0">
                <a:solidFill>
                  <a:srgbClr val="009900"/>
                </a:solidFill>
                <a:latin typeface="Akrobat" panose="00000600000000000000" pitchFamily="50" charset="-52"/>
              </a:rPr>
              <a:t>Задание: </a:t>
            </a:r>
            <a:r>
              <a:rPr lang="ru-RU" sz="2400" dirty="0">
                <a:solidFill>
                  <a:srgbClr val="000000"/>
                </a:solidFill>
                <a:latin typeface="Akrobat" panose="00000600000000000000" pitchFamily="50" charset="-52"/>
              </a:rPr>
              <a:t>создать самостоятельно паспорт любого технического </a:t>
            </a:r>
            <a:r>
              <a:rPr lang="ru-RU" sz="2400" dirty="0" smtClean="0">
                <a:solidFill>
                  <a:srgbClr val="000000"/>
                </a:solidFill>
                <a:latin typeface="Akrobat" panose="00000600000000000000" pitchFamily="50" charset="-52"/>
              </a:rPr>
              <a:t>устройства -</a:t>
            </a:r>
            <a:r>
              <a:rPr lang="ru-RU" sz="2400" dirty="0">
                <a:solidFill>
                  <a:srgbClr val="000000"/>
                </a:solidFill>
                <a:latin typeface="Akrobat" panose="00000600000000000000" pitchFamily="50" charset="-52"/>
              </a:rPr>
              <a:t>конденсатора, электроскопа, </a:t>
            </a:r>
            <a:r>
              <a:rPr lang="ru-RU" sz="2400" dirty="0" smtClean="0">
                <a:solidFill>
                  <a:srgbClr val="000000"/>
                </a:solidFill>
                <a:latin typeface="Akrobat" panose="00000600000000000000" pitchFamily="50" charset="-52"/>
              </a:rPr>
              <a:t> </a:t>
            </a:r>
            <a:r>
              <a:rPr lang="ru-RU" sz="2400" dirty="0">
                <a:solidFill>
                  <a:srgbClr val="000000"/>
                </a:solidFill>
                <a:latin typeface="Akrobat" panose="00000600000000000000" pitchFamily="50" charset="-52"/>
              </a:rPr>
              <a:t>машины, физического явления, вещества</a:t>
            </a:r>
            <a:r>
              <a:rPr lang="ru-RU" sz="2400" dirty="0" smtClean="0">
                <a:solidFill>
                  <a:srgbClr val="000000"/>
                </a:solidFill>
                <a:latin typeface="Akrobat" panose="00000600000000000000" pitchFamily="50" charset="-52"/>
              </a:rPr>
              <a:t>.</a:t>
            </a:r>
          </a:p>
          <a:p>
            <a:pPr algn="just" fontAlgn="t"/>
            <a:endParaRPr lang="ru-RU" sz="2400" dirty="0">
              <a:solidFill>
                <a:srgbClr val="000000"/>
              </a:solidFill>
              <a:latin typeface="Akrobat" panose="00000600000000000000" pitchFamily="50" charset="-52"/>
            </a:endParaRPr>
          </a:p>
          <a:p>
            <a:pPr algn="just" fontAlgn="t"/>
            <a:r>
              <a:rPr lang="ru-RU" sz="2400" dirty="0">
                <a:solidFill>
                  <a:srgbClr val="000000"/>
                </a:solidFill>
                <a:latin typeface="Akrobat" panose="00000600000000000000" pitchFamily="50" charset="-52"/>
              </a:rPr>
              <a:t>Например: </a:t>
            </a:r>
            <a:r>
              <a:rPr lang="ru-RU" sz="2400" dirty="0">
                <a:solidFill>
                  <a:srgbClr val="4472C4"/>
                </a:solidFill>
                <a:latin typeface="Akrobat" panose="00000600000000000000" pitchFamily="50" charset="-52"/>
              </a:rPr>
              <a:t>паспорт </a:t>
            </a:r>
            <a:r>
              <a:rPr lang="ru-RU" sz="2400" dirty="0" smtClean="0">
                <a:solidFill>
                  <a:srgbClr val="4472C4"/>
                </a:solidFill>
                <a:latin typeface="Akrobat" panose="00000600000000000000" pitchFamily="50" charset="-52"/>
              </a:rPr>
              <a:t>воды </a:t>
            </a:r>
          </a:p>
          <a:p>
            <a:pPr algn="just" fontAlgn="t"/>
            <a:r>
              <a:rPr lang="ru-RU" sz="2400" dirty="0" smtClean="0">
                <a:solidFill>
                  <a:srgbClr val="000000"/>
                </a:solidFill>
                <a:latin typeface="Akrobat" panose="00000600000000000000" pitchFamily="50" charset="-52"/>
              </a:rPr>
              <a:t>Имя </a:t>
            </a:r>
            <a:r>
              <a:rPr lang="ru-RU" sz="2400" dirty="0">
                <a:solidFill>
                  <a:srgbClr val="000000"/>
                </a:solidFill>
                <a:latin typeface="Akrobat" panose="00000600000000000000" pitchFamily="50" charset="-52"/>
              </a:rPr>
              <a:t>- вода, лед, пар;</a:t>
            </a:r>
          </a:p>
          <a:p>
            <a:pPr algn="just" fontAlgn="t"/>
            <a:r>
              <a:rPr lang="ru-RU" sz="2400" dirty="0">
                <a:solidFill>
                  <a:srgbClr val="000000"/>
                </a:solidFill>
                <a:latin typeface="Akrobat" panose="00000600000000000000" pitchFamily="50" charset="-52"/>
              </a:rPr>
              <a:t>Внешние характеристики - прозрачна, без цвета, без запаха.</a:t>
            </a:r>
          </a:p>
          <a:p>
            <a:pPr algn="just" fontAlgn="t"/>
            <a:r>
              <a:rPr lang="ru-RU" sz="2400" dirty="0">
                <a:solidFill>
                  <a:srgbClr val="000000"/>
                </a:solidFill>
                <a:latin typeface="Akrobat" panose="00000600000000000000" pitchFamily="50" charset="-52"/>
              </a:rPr>
              <a:t>Особенности «характера» - текуча, проявляет аномальные физические свойства -имеет высокую теплоемкость, удельную теплоту парообразования, максимальную плотность при +4 градусах Цельсия, может одновременно находится в трех агрегатных состояниях.</a:t>
            </a:r>
            <a:endParaRPr lang="ru-RU" sz="2400" b="0" i="0" dirty="0">
              <a:solidFill>
                <a:srgbClr val="000000"/>
              </a:solidFill>
              <a:effectLst/>
              <a:latin typeface="Akrobat" panose="00000600000000000000" pitchFamily="50" charset="-52"/>
            </a:endParaRPr>
          </a:p>
        </p:txBody>
      </p:sp>
    </p:spTree>
    <p:extLst>
      <p:ext uri="{BB962C8B-B14F-4D97-AF65-F5344CB8AC3E}">
        <p14:creationId xmlns:p14="http://schemas.microsoft.com/office/powerpoint/2010/main" val="201333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B0CB9234-BFE2-46EE-B772-FF1DE3037999}"/>
              </a:ext>
            </a:extLst>
          </p:cNvPr>
          <p:cNvSpPr/>
          <p:nvPr/>
        </p:nvSpPr>
        <p:spPr>
          <a:xfrm>
            <a:off x="246185" y="361073"/>
            <a:ext cx="8628184" cy="6381747"/>
          </a:xfrm>
          <a:prstGeom prst="rect">
            <a:avLst/>
          </a:prstGeom>
        </p:spPr>
        <p:txBody>
          <a:bodyPr wrap="square">
            <a:spAutoFit/>
          </a:bodyPr>
          <a:lstStyle/>
          <a:p>
            <a:pPr indent="450215" algn="ctr">
              <a:lnSpc>
                <a:spcPct val="115000"/>
              </a:lnSpc>
              <a:spcAft>
                <a:spcPts val="0"/>
              </a:spcAft>
              <a:tabLst>
                <a:tab pos="5267325" algn="l"/>
              </a:tabLst>
            </a:pPr>
            <a:r>
              <a:rPr lang="ru-RU" sz="2400" b="1" dirty="0" smtClean="0">
                <a:solidFill>
                  <a:srgbClr val="162746"/>
                </a:solidFill>
                <a:latin typeface="+mj-lt"/>
                <a:ea typeface="Times New Roman" panose="02020603050405020304" pitchFamily="18" charset="0"/>
                <a:cs typeface="Times New Roman" panose="02020603050405020304" pitchFamily="18" charset="0"/>
              </a:rPr>
              <a:t>ИГРА «ЧЕРНО-БЕЛОЕ». </a:t>
            </a:r>
          </a:p>
          <a:p>
            <a:pPr indent="450215" algn="just">
              <a:lnSpc>
                <a:spcPct val="115000"/>
              </a:lnSpc>
              <a:spcAft>
                <a:spcPts val="0"/>
              </a:spcAft>
              <a:tabLst>
                <a:tab pos="5267325" algn="l"/>
              </a:tabLst>
            </a:pPr>
            <a:endParaRPr lang="ru-RU" b="1" dirty="0">
              <a:latin typeface="Akrobat" panose="00000600000000000000" pitchFamily="50" charset="-52"/>
              <a:ea typeface="Times New Roman" panose="02020603050405020304" pitchFamily="18" charset="0"/>
              <a:cs typeface="Times New Roman" panose="02020603050405020304" pitchFamily="18" charset="0"/>
            </a:endParaRPr>
          </a:p>
          <a:p>
            <a:pPr indent="450215" algn="just">
              <a:lnSpc>
                <a:spcPct val="115000"/>
              </a:lnSpc>
              <a:spcAft>
                <a:spcPts val="0"/>
              </a:spcAft>
              <a:tabLst>
                <a:tab pos="5267325" algn="l"/>
              </a:tabLst>
            </a:pPr>
            <a:r>
              <a:rPr lang="ru-RU" dirty="0">
                <a:latin typeface="Akrobat" panose="00000600000000000000" pitchFamily="50" charset="-52"/>
                <a:ea typeface="Times New Roman" panose="02020603050405020304" pitchFamily="18" charset="0"/>
                <a:cs typeface="Times New Roman" panose="02020603050405020304" pitchFamily="18" charset="0"/>
              </a:rPr>
              <a:t>Для этой игры необходима карточка (с одной стороны белого цвета, с другой – черного). </a:t>
            </a:r>
            <a:r>
              <a:rPr lang="ru-RU" dirty="0">
                <a:solidFill>
                  <a:srgbClr val="4472C4"/>
                </a:solidFill>
                <a:latin typeface="Akrobat" panose="00000600000000000000" pitchFamily="50" charset="-52"/>
                <a:ea typeface="Times New Roman" panose="02020603050405020304" pitchFamily="18" charset="0"/>
                <a:cs typeface="Times New Roman" panose="02020603050405020304" pitchFamily="18" charset="0"/>
              </a:rPr>
              <a:t>Загадывается объе</a:t>
            </a:r>
            <a:r>
              <a:rPr lang="ru-RU" dirty="0">
                <a:latin typeface="Akrobat" panose="00000600000000000000" pitchFamily="50" charset="-52"/>
                <a:ea typeface="Times New Roman" panose="02020603050405020304" pitchFamily="18" charset="0"/>
                <a:cs typeface="Times New Roman" panose="02020603050405020304" pitchFamily="18" charset="0"/>
              </a:rPr>
              <a:t>кт или слово, где обучающиеся должны </a:t>
            </a:r>
            <a:r>
              <a:rPr lang="ru-RU" dirty="0">
                <a:solidFill>
                  <a:srgbClr val="4472C4"/>
                </a:solidFill>
                <a:latin typeface="Akrobat" panose="00000600000000000000" pitchFamily="50" charset="-52"/>
                <a:ea typeface="Times New Roman" panose="02020603050405020304" pitchFamily="18" charset="0"/>
                <a:cs typeface="Times New Roman" panose="02020603050405020304" pitchFamily="18" charset="0"/>
              </a:rPr>
              <a:t>назвать положительные к</a:t>
            </a:r>
            <a:r>
              <a:rPr lang="ru-RU" dirty="0">
                <a:latin typeface="Akrobat" panose="00000600000000000000" pitchFamily="50" charset="-52"/>
                <a:ea typeface="Times New Roman" panose="02020603050405020304" pitchFamily="18" charset="0"/>
                <a:cs typeface="Times New Roman" panose="02020603050405020304" pitchFamily="18" charset="0"/>
              </a:rPr>
              <a:t>ачества, при виде белой стороны карточки </a:t>
            </a:r>
            <a:r>
              <a:rPr lang="ru-RU" dirty="0">
                <a:solidFill>
                  <a:srgbClr val="4472C4"/>
                </a:solidFill>
                <a:latin typeface="Akrobat" panose="00000600000000000000" pitchFamily="50" charset="-52"/>
                <a:ea typeface="Times New Roman" panose="02020603050405020304" pitchFamily="18" charset="0"/>
                <a:cs typeface="Times New Roman" panose="02020603050405020304" pitchFamily="18" charset="0"/>
              </a:rPr>
              <a:t>и отрицательные</a:t>
            </a:r>
            <a:r>
              <a:rPr lang="ru-RU" dirty="0">
                <a:latin typeface="Akrobat" panose="00000600000000000000" pitchFamily="50" charset="-52"/>
                <a:ea typeface="Times New Roman" panose="02020603050405020304" pitchFamily="18" charset="0"/>
                <a:cs typeface="Times New Roman" panose="02020603050405020304" pitchFamily="18" charset="0"/>
              </a:rPr>
              <a:t>, при предъявлении черной стороны.</a:t>
            </a:r>
          </a:p>
          <a:p>
            <a:pPr indent="450215" algn="just">
              <a:lnSpc>
                <a:spcPct val="115000"/>
              </a:lnSpc>
              <a:spcAft>
                <a:spcPts val="0"/>
              </a:spcAft>
              <a:tabLst>
                <a:tab pos="5267325" algn="l"/>
              </a:tabLst>
            </a:pPr>
            <a:r>
              <a:rPr lang="ru-RU" dirty="0" smtClean="0">
                <a:latin typeface="Akrobat" panose="00000600000000000000" pitchFamily="50" charset="-52"/>
                <a:ea typeface="Times New Roman" panose="02020603050405020304" pitchFamily="18" charset="0"/>
                <a:cs typeface="Times New Roman" panose="02020603050405020304" pitchFamily="18" charset="0"/>
              </a:rPr>
              <a:t> </a:t>
            </a:r>
            <a:r>
              <a:rPr lang="ru-RU" dirty="0">
                <a:latin typeface="Akrobat" panose="00000600000000000000" pitchFamily="50" charset="-52"/>
                <a:ea typeface="Times New Roman" panose="02020603050405020304" pitchFamily="18" charset="0"/>
                <a:cs typeface="Times New Roman" panose="02020603050405020304" pitchFamily="18" charset="0"/>
              </a:rPr>
              <a:t>Например, при изучении темы «Бактерии» («Растения. Бактерии. Грибы. Лишайники») загадывается значение бактерий, обучающиеся называют все их отрицательные и положительные значения. </a:t>
            </a:r>
          </a:p>
          <a:p>
            <a:pPr indent="450215" algn="just">
              <a:lnSpc>
                <a:spcPct val="115000"/>
              </a:lnSpc>
              <a:spcAft>
                <a:spcPts val="0"/>
              </a:spcAft>
              <a:tabLst>
                <a:tab pos="5267325" algn="l"/>
              </a:tabLst>
            </a:pPr>
            <a:endParaRPr lang="ru-RU" sz="1400" dirty="0">
              <a:effectLst/>
              <a:latin typeface="Akrobat" panose="00000600000000000000" pitchFamily="50" charset="-52"/>
              <a:ea typeface="Calibri" panose="020F0502020204030204" pitchFamily="34" charset="0"/>
              <a:cs typeface="Times New Roman" panose="02020603050405020304" pitchFamily="18" charset="0"/>
            </a:endParaRPr>
          </a:p>
          <a:p>
            <a:pPr algn="ctr"/>
            <a:r>
              <a:rPr lang="ru-RU" sz="2400" b="1" dirty="0" smtClean="0">
                <a:solidFill>
                  <a:srgbClr val="213B69"/>
                </a:solidFill>
                <a:latin typeface="+mj-lt"/>
              </a:rPr>
              <a:t>ИГРА «РАССКАЖИ О СЕБЕ»</a:t>
            </a:r>
            <a:r>
              <a:rPr lang="ru-RU" sz="2400" dirty="0" smtClean="0">
                <a:solidFill>
                  <a:srgbClr val="213B69"/>
                </a:solidFill>
                <a:latin typeface="+mj-lt"/>
              </a:rPr>
              <a:t>.</a:t>
            </a:r>
          </a:p>
          <a:p>
            <a:r>
              <a:rPr lang="ru-RU" dirty="0" smtClean="0">
                <a:latin typeface="Akrobat" panose="00000600000000000000" pitchFamily="50" charset="-52"/>
              </a:rPr>
              <a:t>Прием </a:t>
            </a:r>
            <a:r>
              <a:rPr lang="ru-RU" dirty="0">
                <a:latin typeface="Akrobat" panose="00000600000000000000" pitchFamily="50" charset="-52"/>
              </a:rPr>
              <a:t>ассоциации. По алгоритму, пишется рассказ об объекте, </a:t>
            </a:r>
            <a:r>
              <a:rPr lang="ru-RU" dirty="0" smtClean="0">
                <a:latin typeface="Akrobat" panose="00000600000000000000" pitchFamily="50" charset="-52"/>
              </a:rPr>
              <a:t>заданном </a:t>
            </a:r>
            <a:r>
              <a:rPr lang="ru-RU" dirty="0">
                <a:latin typeface="Akrobat" panose="00000600000000000000" pitchFamily="50" charset="-52"/>
              </a:rPr>
              <a:t>преподавателем. </a:t>
            </a:r>
          </a:p>
          <a:p>
            <a:r>
              <a:rPr lang="ru-RU" dirty="0">
                <a:latin typeface="Akrobat" panose="00000600000000000000" pitchFamily="50" charset="-52"/>
              </a:rPr>
              <a:t>Алгоритм рассказа: каждые элементы можно менять, записывать новые, и моделировать, на свое смотрение</a:t>
            </a:r>
            <a:r>
              <a:rPr lang="ru-RU" dirty="0" smtClean="0">
                <a:latin typeface="Akrobat" panose="00000600000000000000" pitchFamily="50" charset="-52"/>
              </a:rPr>
              <a:t>.</a:t>
            </a:r>
          </a:p>
          <a:p>
            <a:r>
              <a:rPr lang="ru-RU" dirty="0" smtClean="0">
                <a:latin typeface="Akrobat" panose="00000600000000000000" pitchFamily="50" charset="-52"/>
              </a:rPr>
              <a:t> </a:t>
            </a:r>
            <a:r>
              <a:rPr lang="ru-RU" dirty="0">
                <a:solidFill>
                  <a:srgbClr val="009900"/>
                </a:solidFill>
                <a:latin typeface="Akrobat" panose="00000600000000000000" pitchFamily="50" charset="-52"/>
              </a:rPr>
              <a:t>Пример:</a:t>
            </a:r>
          </a:p>
          <a:p>
            <a:pPr lvl="0"/>
            <a:r>
              <a:rPr lang="ru-RU" dirty="0">
                <a:latin typeface="Akrobat" panose="00000600000000000000" pitchFamily="50" charset="-52"/>
              </a:rPr>
              <a:t>Меня зовут</a:t>
            </a:r>
            <a:r>
              <a:rPr lang="ru-RU" dirty="0" smtClean="0">
                <a:latin typeface="Akrobat" panose="00000600000000000000" pitchFamily="50" charset="-52"/>
              </a:rPr>
              <a:t>: </a:t>
            </a:r>
            <a:endParaRPr lang="ru-RU" dirty="0">
              <a:latin typeface="Akrobat" panose="00000600000000000000" pitchFamily="50" charset="-52"/>
            </a:endParaRPr>
          </a:p>
          <a:p>
            <a:pPr lvl="0"/>
            <a:r>
              <a:rPr lang="ru-RU" dirty="0">
                <a:latin typeface="Akrobat" panose="00000600000000000000" pitchFamily="50" charset="-52"/>
              </a:rPr>
              <a:t>Я важен тем, что:</a:t>
            </a:r>
          </a:p>
          <a:p>
            <a:pPr lvl="0"/>
            <a:r>
              <a:rPr lang="ru-RU" dirty="0">
                <a:latin typeface="Akrobat" panose="00000600000000000000" pitchFamily="50" charset="-52"/>
              </a:rPr>
              <a:t>Я люблю:</a:t>
            </a:r>
          </a:p>
          <a:p>
            <a:pPr lvl="0"/>
            <a:r>
              <a:rPr lang="ru-RU" dirty="0">
                <a:latin typeface="Akrobat" panose="00000600000000000000" pitchFamily="50" charset="-52"/>
              </a:rPr>
              <a:t>Мои друзья:</a:t>
            </a:r>
          </a:p>
          <a:p>
            <a:pPr lvl="0"/>
            <a:r>
              <a:rPr lang="ru-RU" dirty="0">
                <a:latin typeface="Akrobat" panose="00000600000000000000" pitchFamily="50" charset="-52"/>
              </a:rPr>
              <a:t>Я не люблю:</a:t>
            </a:r>
          </a:p>
          <a:p>
            <a:pPr lvl="0"/>
            <a:r>
              <a:rPr lang="ru-RU" dirty="0">
                <a:latin typeface="Akrobat" panose="00000600000000000000" pitchFamily="50" charset="-52"/>
              </a:rPr>
              <a:t>И вообще я:</a:t>
            </a:r>
          </a:p>
          <a:p>
            <a:pPr indent="450215" algn="just">
              <a:lnSpc>
                <a:spcPct val="115000"/>
              </a:lnSpc>
              <a:spcAft>
                <a:spcPts val="0"/>
              </a:spcAft>
              <a:tabLst>
                <a:tab pos="5267325" algn="l"/>
              </a:tabLs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70167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2D33F7A6-6388-47F8-B755-D689258638D0}"/>
              </a:ext>
            </a:extLst>
          </p:cNvPr>
          <p:cNvSpPr/>
          <p:nvPr/>
        </p:nvSpPr>
        <p:spPr>
          <a:xfrm>
            <a:off x="335471" y="372180"/>
            <a:ext cx="8418236" cy="461665"/>
          </a:xfrm>
          <a:prstGeom prst="rect">
            <a:avLst/>
          </a:prstGeom>
        </p:spPr>
        <p:txBody>
          <a:bodyPr wrap="square">
            <a:spAutoFit/>
          </a:bodyPr>
          <a:lstStyle/>
          <a:p>
            <a:pPr algn="ctr"/>
            <a:r>
              <a:rPr lang="ru-RU" sz="2400" b="1" dirty="0" smtClean="0">
                <a:solidFill>
                  <a:srgbClr val="162746"/>
                </a:solidFill>
                <a:latin typeface="+mj-lt"/>
              </a:rPr>
              <a:t>ИГРА «РАЗРЕШИ ПРОТИВОРЕЧИЯ</a:t>
            </a:r>
            <a:r>
              <a:rPr lang="ru-RU" sz="2400" b="1" dirty="0" smtClean="0">
                <a:solidFill>
                  <a:srgbClr val="000000"/>
                </a:solidFill>
                <a:latin typeface="+mj-lt"/>
              </a:rPr>
              <a:t>»</a:t>
            </a:r>
            <a:endParaRPr lang="ru-RU" sz="2400" dirty="0">
              <a:latin typeface="+mj-lt"/>
            </a:endParaRPr>
          </a:p>
        </p:txBody>
      </p:sp>
      <p:sp>
        <p:nvSpPr>
          <p:cNvPr id="4" name="Прямоугольник 3">
            <a:extLst>
              <a:ext uri="{FF2B5EF4-FFF2-40B4-BE49-F238E27FC236}">
                <a16:creationId xmlns:a16="http://schemas.microsoft.com/office/drawing/2014/main" xmlns="" id="{296EBE01-C5BC-4BAA-85D6-054A199EC47D}"/>
              </a:ext>
            </a:extLst>
          </p:cNvPr>
          <p:cNvSpPr/>
          <p:nvPr/>
        </p:nvSpPr>
        <p:spPr>
          <a:xfrm>
            <a:off x="159624" y="882476"/>
            <a:ext cx="8726467" cy="1508105"/>
          </a:xfrm>
          <a:prstGeom prst="rect">
            <a:avLst/>
          </a:prstGeom>
        </p:spPr>
        <p:txBody>
          <a:bodyPr wrap="square">
            <a:spAutoFit/>
          </a:bodyPr>
          <a:lstStyle/>
          <a:p>
            <a:pPr algn="just"/>
            <a:r>
              <a:rPr lang="ru-RU" b="1" dirty="0">
                <a:solidFill>
                  <a:srgbClr val="000000"/>
                </a:solidFill>
                <a:latin typeface="Times New Roman" panose="02020603050405020304" pitchFamily="18" charset="0"/>
              </a:rPr>
              <a:t>Противоречие</a:t>
            </a:r>
            <a:r>
              <a:rPr lang="ru-RU" sz="2000" b="1" dirty="0">
                <a:solidFill>
                  <a:srgbClr val="000000"/>
                </a:solidFill>
                <a:latin typeface="Times New Roman" panose="02020603050405020304" pitchFamily="18" charset="0"/>
              </a:rPr>
              <a:t>:</a:t>
            </a:r>
            <a:r>
              <a:rPr lang="ru-RU" sz="2000" dirty="0">
                <a:solidFill>
                  <a:srgbClr val="000000"/>
                </a:solidFill>
                <a:latin typeface="Times New Roman" panose="02020603050405020304" pitchFamily="18" charset="0"/>
              </a:rPr>
              <a:t> </a:t>
            </a:r>
            <a:r>
              <a:rPr lang="ru-RU" sz="2000" dirty="0">
                <a:solidFill>
                  <a:srgbClr val="4472C4"/>
                </a:solidFill>
                <a:latin typeface="Times New Roman" panose="02020603050405020304" pitchFamily="18" charset="0"/>
              </a:rPr>
              <a:t>Рыба, обитающая в южноафриканских водах, охотится за насекомыми над поверхностью воды. Однако, в этот момент она сама может стать лёгкой добычей для хищников. </a:t>
            </a:r>
          </a:p>
          <a:p>
            <a:pPr marL="678180" algn="just"/>
            <a:endParaRPr lang="ru-RU" sz="1600" dirty="0">
              <a:solidFill>
                <a:srgbClr val="000000"/>
              </a:solidFill>
              <a:latin typeface="Times New Roman" panose="02020603050405020304" pitchFamily="18" charset="0"/>
            </a:endParaRPr>
          </a:p>
          <a:p>
            <a:pPr marL="678180" algn="just"/>
            <a:endParaRPr lang="ru-RU" sz="1600" dirty="0">
              <a:solidFill>
                <a:srgbClr val="000000"/>
              </a:solidFill>
              <a:latin typeface="Calibri" panose="020F0502020204030204" pitchFamily="34" charset="0"/>
            </a:endParaRPr>
          </a:p>
        </p:txBody>
      </p:sp>
      <p:sp>
        <p:nvSpPr>
          <p:cNvPr id="3" name="Прямоугольник 2"/>
          <p:cNvSpPr/>
          <p:nvPr/>
        </p:nvSpPr>
        <p:spPr>
          <a:xfrm>
            <a:off x="463243" y="2104675"/>
            <a:ext cx="8418236" cy="923330"/>
          </a:xfrm>
          <a:prstGeom prst="rect">
            <a:avLst/>
          </a:prstGeom>
        </p:spPr>
        <p:txBody>
          <a:bodyPr wrap="square">
            <a:spAutoFit/>
          </a:bodyPr>
          <a:lstStyle/>
          <a:p>
            <a:pPr algn="just"/>
            <a:r>
              <a:rPr lang="ru-RU" dirty="0">
                <a:solidFill>
                  <a:srgbClr val="000000"/>
                </a:solidFill>
                <a:latin typeface="Times New Roman" panose="02020603050405020304" pitchFamily="18" charset="0"/>
              </a:rPr>
              <a:t>Глаз рыбы должен быть приспособлен для воздушной среды, чтобы хорошо видеть добычу— насекомых, и глаз должен быть приспособлен для воды, чтобы видеть хищников. </a:t>
            </a:r>
            <a:endParaRPr lang="ru-RU" sz="1600" dirty="0">
              <a:solidFill>
                <a:srgbClr val="000000"/>
              </a:solidFill>
              <a:latin typeface="Calibri" panose="020F0502020204030204" pitchFamily="34" charset="0"/>
            </a:endParaRPr>
          </a:p>
        </p:txBody>
      </p:sp>
      <p:sp>
        <p:nvSpPr>
          <p:cNvPr id="5" name="Прямоугольник 4"/>
          <p:cNvSpPr/>
          <p:nvPr/>
        </p:nvSpPr>
        <p:spPr>
          <a:xfrm>
            <a:off x="251370" y="3255057"/>
            <a:ext cx="8295573" cy="1200329"/>
          </a:xfrm>
          <a:prstGeom prst="rect">
            <a:avLst/>
          </a:prstGeom>
        </p:spPr>
        <p:txBody>
          <a:bodyPr wrap="square">
            <a:spAutoFit/>
          </a:bodyPr>
          <a:lstStyle/>
          <a:p>
            <a:pPr indent="449580" algn="just"/>
            <a:r>
              <a:rPr lang="ru-RU" b="1" i="1" dirty="0">
                <a:solidFill>
                  <a:srgbClr val="009900"/>
                </a:solidFill>
                <a:latin typeface="Times New Roman" panose="02020603050405020304" pitchFamily="18" charset="0"/>
              </a:rPr>
              <a:t>(</a:t>
            </a:r>
            <a:r>
              <a:rPr lang="ru-RU" i="1" dirty="0">
                <a:solidFill>
                  <a:srgbClr val="009900"/>
                </a:solidFill>
                <a:latin typeface="Times New Roman" panose="02020603050405020304" pitchFamily="18" charset="0"/>
              </a:rPr>
              <a:t>Рыба-четырехглазка имеет в каждом глазу по два зрачка. Она выставляет половину своего глаза наружу и смотрит, что над поверхностью, а нижняя в это время наблюдает, что делается над водой. К тому же сетчатка глаза разделена на две части— рыба видит не раздельную картинку, а общую). </a:t>
            </a:r>
            <a:endParaRPr lang="ru-RU" sz="1600" dirty="0">
              <a:solidFill>
                <a:srgbClr val="009900"/>
              </a:solidFill>
              <a:latin typeface="Calibri" panose="020F0502020204030204" pitchFamily="34" charset="0"/>
            </a:endParaRPr>
          </a:p>
        </p:txBody>
      </p:sp>
    </p:spTree>
    <p:extLst>
      <p:ext uri="{BB962C8B-B14F-4D97-AF65-F5344CB8AC3E}">
        <p14:creationId xmlns:p14="http://schemas.microsoft.com/office/powerpoint/2010/main" val="19107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446" y="365748"/>
            <a:ext cx="9033940" cy="778098"/>
          </a:xfrm>
        </p:spPr>
        <p:txBody>
          <a:bodyPr>
            <a:normAutofit fontScale="90000"/>
          </a:bodyPr>
          <a:lstStyle/>
          <a:p>
            <a:pPr algn="ctr"/>
            <a:r>
              <a:rPr lang="ru-RU" b="1" dirty="0" smtClean="0"/>
              <a:t>ИГРА «Я ЗНАЮ / Я НЕ ЗНАЮ», </a:t>
            </a:r>
            <a:br>
              <a:rPr lang="ru-RU" b="1" dirty="0" smtClean="0"/>
            </a:br>
            <a:r>
              <a:rPr lang="ru-RU" sz="3200" b="1" dirty="0" smtClean="0"/>
              <a:t>«ВЕРЮ / НЕ  ВЕРЮ»</a:t>
            </a:r>
            <a:endParaRPr lang="ru-RU" b="1" dirty="0"/>
          </a:p>
        </p:txBody>
      </p:sp>
      <p:sp>
        <p:nvSpPr>
          <p:cNvPr id="5" name="Прямоугольник 4"/>
          <p:cNvSpPr/>
          <p:nvPr/>
        </p:nvSpPr>
        <p:spPr>
          <a:xfrm>
            <a:off x="433446" y="1024999"/>
            <a:ext cx="8392575" cy="1569660"/>
          </a:xfrm>
          <a:prstGeom prst="rect">
            <a:avLst/>
          </a:prstGeom>
        </p:spPr>
        <p:txBody>
          <a:bodyPr wrap="square">
            <a:spAutoFit/>
          </a:bodyPr>
          <a:lstStyle/>
          <a:p>
            <a:r>
              <a:rPr lang="ru-RU" sz="2400" b="1" dirty="0">
                <a:latin typeface="Akrobat" panose="00000600000000000000" pitchFamily="50" charset="-52"/>
              </a:rPr>
              <a:t>Способствует:</a:t>
            </a:r>
          </a:p>
          <a:p>
            <a:pPr marL="285750" indent="-285750">
              <a:buFont typeface="Arial" pitchFamily="34" charset="0"/>
              <a:buChar char="•"/>
            </a:pPr>
            <a:r>
              <a:rPr lang="ru-RU" sz="2400" dirty="0">
                <a:latin typeface="Akrobat" panose="00000600000000000000" pitchFamily="50" charset="-52"/>
              </a:rPr>
              <a:t>взаимообогащению знаниями;</a:t>
            </a:r>
          </a:p>
          <a:p>
            <a:pPr marL="285750" indent="-285750">
              <a:buFont typeface="Arial" pitchFamily="34" charset="0"/>
              <a:buChar char="•"/>
            </a:pPr>
            <a:r>
              <a:rPr lang="ru-RU" sz="2400" dirty="0" err="1">
                <a:latin typeface="Akrobat" panose="00000600000000000000" pitchFamily="50" charset="-52"/>
              </a:rPr>
              <a:t>отсеянию</a:t>
            </a:r>
            <a:r>
              <a:rPr lang="ru-RU" sz="2400" dirty="0">
                <a:latin typeface="Akrobat" panose="00000600000000000000" pitchFamily="50" charset="-52"/>
              </a:rPr>
              <a:t> неактуальной информации;</a:t>
            </a:r>
          </a:p>
          <a:p>
            <a:pPr marL="285750" indent="-285750">
              <a:buFont typeface="Arial" pitchFamily="34" charset="0"/>
              <a:buChar char="•"/>
            </a:pPr>
            <a:r>
              <a:rPr lang="ru-RU" sz="2400" dirty="0">
                <a:latin typeface="Akrobat" panose="00000600000000000000" pitchFamily="50" charset="-52"/>
              </a:rPr>
              <a:t>активации мотива к получению ответа на свой вопрос.</a:t>
            </a:r>
            <a:endParaRPr lang="ru-RU" sz="2000" dirty="0">
              <a:latin typeface="Akrobat" panose="00000600000000000000" pitchFamily="50" charset="-52"/>
            </a:endParaRPr>
          </a:p>
        </p:txBody>
      </p:sp>
      <p:sp>
        <p:nvSpPr>
          <p:cNvPr id="7" name="Прямоугольник 6"/>
          <p:cNvSpPr/>
          <p:nvPr/>
        </p:nvSpPr>
        <p:spPr>
          <a:xfrm>
            <a:off x="161442" y="2764298"/>
            <a:ext cx="8936581" cy="830997"/>
          </a:xfrm>
          <a:prstGeom prst="rect">
            <a:avLst/>
          </a:prstGeom>
        </p:spPr>
        <p:txBody>
          <a:bodyPr wrap="square">
            <a:spAutoFit/>
          </a:bodyPr>
          <a:lstStyle/>
          <a:p>
            <a:pPr marL="342900" indent="-342900" algn="ctr">
              <a:buAutoNum type="arabicPeriod"/>
            </a:pPr>
            <a:r>
              <a:rPr lang="ru-RU" sz="2400" b="1" dirty="0">
                <a:solidFill>
                  <a:srgbClr val="0070C0"/>
                </a:solidFill>
              </a:rPr>
              <a:t>«Что вы знаете о  воде?» </a:t>
            </a:r>
            <a:endParaRPr lang="ru-RU" sz="2400" b="1" dirty="0" smtClean="0">
              <a:solidFill>
                <a:srgbClr val="0070C0"/>
              </a:solidFill>
            </a:endParaRPr>
          </a:p>
          <a:p>
            <a:pPr marL="342900" indent="-342900" algn="ctr">
              <a:buAutoNum type="arabicPeriod"/>
            </a:pPr>
            <a:r>
              <a:rPr lang="ru-RU" sz="2400" b="1" dirty="0" smtClean="0">
                <a:solidFill>
                  <a:srgbClr val="0070C0"/>
                </a:solidFill>
              </a:rPr>
              <a:t>«</a:t>
            </a:r>
            <a:r>
              <a:rPr lang="ru-RU" sz="2400" b="1" dirty="0">
                <a:solidFill>
                  <a:srgbClr val="0070C0"/>
                </a:solidFill>
              </a:rPr>
              <a:t>Что вы не знаете о воде?»</a:t>
            </a:r>
          </a:p>
        </p:txBody>
      </p:sp>
      <p:sp>
        <p:nvSpPr>
          <p:cNvPr id="4" name="Прямоугольник 3">
            <a:extLst>
              <a:ext uri="{FF2B5EF4-FFF2-40B4-BE49-F238E27FC236}">
                <a16:creationId xmlns:a16="http://schemas.microsoft.com/office/drawing/2014/main" xmlns="" id="{4153CFB0-07A8-408A-AD08-086A38656C11}"/>
              </a:ext>
            </a:extLst>
          </p:cNvPr>
          <p:cNvSpPr/>
          <p:nvPr/>
        </p:nvSpPr>
        <p:spPr>
          <a:xfrm>
            <a:off x="301082" y="3764934"/>
            <a:ext cx="8631044" cy="2616101"/>
          </a:xfrm>
          <a:prstGeom prst="rect">
            <a:avLst/>
          </a:prstGeom>
        </p:spPr>
        <p:txBody>
          <a:bodyPr wrap="square">
            <a:spAutoFit/>
          </a:bodyPr>
          <a:lstStyle/>
          <a:p>
            <a:pPr algn="ctr"/>
            <a:r>
              <a:rPr lang="ru-RU" sz="2400" b="1" dirty="0" smtClean="0">
                <a:solidFill>
                  <a:srgbClr val="009900"/>
                </a:solidFill>
                <a:latin typeface="Akrobat" panose="00000600000000000000" pitchFamily="50" charset="-52"/>
              </a:rPr>
              <a:t>Задание </a:t>
            </a:r>
            <a:r>
              <a:rPr lang="ru-RU" sz="2400" b="1" dirty="0">
                <a:solidFill>
                  <a:srgbClr val="009900"/>
                </a:solidFill>
                <a:latin typeface="Akrobat" panose="00000600000000000000" pitchFamily="50" charset="-52"/>
              </a:rPr>
              <a:t>1</a:t>
            </a:r>
            <a:r>
              <a:rPr lang="ru-RU" sz="2400" dirty="0">
                <a:solidFill>
                  <a:srgbClr val="009900"/>
                </a:solidFill>
                <a:latin typeface="Akrobat" panose="00000600000000000000" pitchFamily="50" charset="-52"/>
              </a:rPr>
              <a:t>. Я понимаю, что трение мешает движению, </a:t>
            </a:r>
            <a:endParaRPr lang="ru-RU" sz="2400" dirty="0" smtClean="0">
              <a:solidFill>
                <a:srgbClr val="009900"/>
              </a:solidFill>
              <a:latin typeface="Akrobat" panose="00000600000000000000" pitchFamily="50" charset="-52"/>
            </a:endParaRPr>
          </a:p>
          <a:p>
            <a:pPr algn="ctr"/>
            <a:r>
              <a:rPr lang="ru-RU" sz="2400" dirty="0" smtClean="0">
                <a:solidFill>
                  <a:srgbClr val="009900"/>
                </a:solidFill>
                <a:latin typeface="Akrobat" panose="00000600000000000000" pitchFamily="50" charset="-52"/>
              </a:rPr>
              <a:t>но </a:t>
            </a:r>
            <a:r>
              <a:rPr lang="ru-RU" sz="2400" dirty="0">
                <a:solidFill>
                  <a:srgbClr val="009900"/>
                </a:solidFill>
                <a:latin typeface="Akrobat" panose="00000600000000000000" pitchFamily="50" charset="-52"/>
              </a:rPr>
              <a:t>не понимаю, как помогает ?</a:t>
            </a:r>
          </a:p>
          <a:p>
            <a:pPr marL="90170" indent="-90170" algn="just"/>
            <a:r>
              <a:rPr lang="ru-RU" sz="2000" dirty="0">
                <a:solidFill>
                  <a:srgbClr val="000000"/>
                </a:solidFill>
                <a:latin typeface="Akrobat" panose="00000600000000000000" pitchFamily="50" charset="-52"/>
              </a:rPr>
              <a:t>За 3 минуты должны полно и обстоятельно показать, как трение помогает движению</a:t>
            </a:r>
            <a:r>
              <a:rPr lang="ru-RU" sz="2000" dirty="0" smtClean="0">
                <a:solidFill>
                  <a:srgbClr val="000000"/>
                </a:solidFill>
                <a:latin typeface="Akrobat" panose="00000600000000000000" pitchFamily="50" charset="-52"/>
              </a:rPr>
              <a:t>.</a:t>
            </a:r>
          </a:p>
          <a:p>
            <a:pPr marL="90170" indent="-90170" algn="just"/>
            <a:endParaRPr lang="ru-RU" sz="2000" dirty="0">
              <a:solidFill>
                <a:srgbClr val="000000"/>
              </a:solidFill>
              <a:latin typeface="Akrobat" panose="00000600000000000000" pitchFamily="50" charset="-52"/>
            </a:endParaRPr>
          </a:p>
          <a:p>
            <a:pPr marL="90170" indent="-90170" algn="ctr"/>
            <a:r>
              <a:rPr lang="ru-RU" sz="2400" b="1" dirty="0" smtClean="0">
                <a:solidFill>
                  <a:srgbClr val="009900"/>
                </a:solidFill>
                <a:latin typeface="Akrobat" panose="00000600000000000000" pitchFamily="50" charset="-52"/>
              </a:rPr>
              <a:t>Задание </a:t>
            </a:r>
            <a:r>
              <a:rPr lang="ru-RU" sz="2400" b="1" dirty="0">
                <a:solidFill>
                  <a:srgbClr val="009900"/>
                </a:solidFill>
                <a:latin typeface="Akrobat" panose="00000600000000000000" pitchFamily="50" charset="-52"/>
              </a:rPr>
              <a:t>2.</a:t>
            </a:r>
            <a:r>
              <a:rPr lang="ru-RU" sz="2400" dirty="0">
                <a:solidFill>
                  <a:srgbClr val="009900"/>
                </a:solidFill>
                <a:latin typeface="Akrobat" panose="00000600000000000000" pitchFamily="50" charset="-52"/>
              </a:rPr>
              <a:t> Я понимаю, какой вред приносит явление резонанса, а в чем же его польза</a:t>
            </a:r>
            <a:r>
              <a:rPr lang="ru-RU" sz="2400" dirty="0" smtClean="0">
                <a:solidFill>
                  <a:srgbClr val="009900"/>
                </a:solidFill>
                <a:latin typeface="Akrobat" panose="00000600000000000000" pitchFamily="50" charset="-52"/>
              </a:rPr>
              <a:t>?»</a:t>
            </a:r>
          </a:p>
          <a:p>
            <a:pPr marL="90170" indent="-90170" algn="ctr"/>
            <a:r>
              <a:rPr lang="ru-RU" sz="2000" dirty="0" smtClean="0">
                <a:solidFill>
                  <a:srgbClr val="000000"/>
                </a:solidFill>
                <a:latin typeface="Akrobat" panose="00000600000000000000" pitchFamily="50" charset="-52"/>
              </a:rPr>
              <a:t> </a:t>
            </a:r>
            <a:r>
              <a:rPr lang="ru-RU" sz="2000" dirty="0">
                <a:solidFill>
                  <a:srgbClr val="000000"/>
                </a:solidFill>
                <a:latin typeface="Akrobat" panose="00000600000000000000" pitchFamily="50" charset="-52"/>
              </a:rPr>
              <a:t>За 3 минуты должны полно и обстоятельно показать пользу резонанса.</a:t>
            </a:r>
          </a:p>
          <a:p>
            <a:pPr marL="90170" indent="-90170" algn="just"/>
            <a:r>
              <a:rPr lang="ru-RU" sz="800" dirty="0">
                <a:solidFill>
                  <a:srgbClr val="000000"/>
                </a:solidFill>
                <a:latin typeface="Calibri" panose="020F0502020204030204" pitchFamily="34" charset="0"/>
              </a:rPr>
              <a:t> </a:t>
            </a:r>
            <a:endParaRPr lang="ru-RU" sz="16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423850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4638"/>
            <a:ext cx="7772400" cy="778098"/>
          </a:xfrm>
        </p:spPr>
        <p:txBody>
          <a:bodyPr/>
          <a:lstStyle/>
          <a:p>
            <a:r>
              <a:rPr lang="ru-RU" b="1" dirty="0"/>
              <a:t>Секрет листьев дерева</a:t>
            </a:r>
          </a:p>
        </p:txBody>
      </p:sp>
      <p:sp>
        <p:nvSpPr>
          <p:cNvPr id="3" name="Объект 2"/>
          <p:cNvSpPr>
            <a:spLocks noGrp="1"/>
          </p:cNvSpPr>
          <p:nvPr>
            <p:ph sz="quarter" idx="1"/>
          </p:nvPr>
        </p:nvSpPr>
        <p:spPr>
          <a:xfrm>
            <a:off x="899592" y="1268760"/>
            <a:ext cx="7772400" cy="2088232"/>
          </a:xfrm>
        </p:spPr>
        <p:txBody>
          <a:bodyPr>
            <a:normAutofit/>
          </a:bodyPr>
          <a:lstStyle/>
          <a:p>
            <a:pPr marL="0" indent="0">
              <a:buNone/>
            </a:pPr>
            <a:r>
              <a:rPr lang="ru-RU" sz="2800" dirty="0"/>
              <a:t>А вы знаете, что листья на ветке растения всегда располагаются в строгом порядке? Попробуйте самостоятельно вывести эту закономерность, и мы вместе раскроем этот удивительный секрет природы.</a:t>
            </a:r>
            <a:endParaRPr lang="ru-RU"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429000"/>
            <a:ext cx="42195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88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xmlns="" id="{FFE119B2-AD9B-4B9B-B3EC-4A8913B77006}"/>
              </a:ext>
            </a:extLst>
          </p:cNvPr>
          <p:cNvSpPr/>
          <p:nvPr/>
        </p:nvSpPr>
        <p:spPr>
          <a:xfrm>
            <a:off x="163286" y="210361"/>
            <a:ext cx="8539843" cy="6135398"/>
          </a:xfrm>
          <a:prstGeom prst="rect">
            <a:avLst/>
          </a:prstGeom>
        </p:spPr>
        <p:txBody>
          <a:bodyPr wrap="square">
            <a:spAutoFit/>
          </a:bodyPr>
          <a:lstStyle/>
          <a:p>
            <a:pPr algn="ctr"/>
            <a:r>
              <a:rPr lang="ru-RU" sz="3200" b="1" dirty="0" smtClean="0">
                <a:solidFill>
                  <a:srgbClr val="213B69"/>
                </a:solidFill>
                <a:latin typeface="Times New Roman" panose="02020603050405020304" pitchFamily="18" charset="0"/>
                <a:ea typeface="Times New Roman" panose="02020603050405020304" pitchFamily="18" charset="0"/>
              </a:rPr>
              <a:t>РЕСУРСЫ</a:t>
            </a:r>
          </a:p>
          <a:p>
            <a:pPr algn="ctr"/>
            <a:endParaRPr lang="ru-RU" sz="3200" b="1" dirty="0" smtClean="0">
              <a:solidFill>
                <a:srgbClr val="213B69"/>
              </a:solidFill>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Ø"/>
            </a:pPr>
            <a:r>
              <a:rPr lang="ru-RU" sz="2400" dirty="0" smtClean="0">
                <a:solidFill>
                  <a:srgbClr val="000000"/>
                </a:solidFill>
                <a:latin typeface="Akrobat" panose="00000600000000000000" pitchFamily="50" charset="-52"/>
                <a:ea typeface="Times New Roman" panose="02020603050405020304" pitchFamily="18" charset="0"/>
              </a:rPr>
              <a:t>функциональные </a:t>
            </a:r>
            <a:r>
              <a:rPr lang="ru-RU" sz="2400" dirty="0">
                <a:solidFill>
                  <a:srgbClr val="000000"/>
                </a:solidFill>
                <a:latin typeface="Akrobat" panose="00000600000000000000" pitchFamily="50" charset="-52"/>
                <a:ea typeface="Times New Roman" panose="02020603050405020304" pitchFamily="18" charset="0"/>
              </a:rPr>
              <a:t>(введение дополнительных или изъятие ненужных функций</a:t>
            </a:r>
            <a:r>
              <a:rPr lang="ru-RU" sz="2400" dirty="0" smtClean="0">
                <a:solidFill>
                  <a:srgbClr val="000000"/>
                </a:solidFill>
                <a:latin typeface="Akrobat" panose="00000600000000000000" pitchFamily="50" charset="-52"/>
                <a:ea typeface="Times New Roman" panose="02020603050405020304" pitchFamily="18" charset="0"/>
              </a:rPr>
              <a:t>),</a:t>
            </a:r>
          </a:p>
          <a:p>
            <a:pPr marL="457200" indent="-457200">
              <a:buFont typeface="Wingdings" panose="05000000000000000000" pitchFamily="2" charset="2"/>
              <a:buChar char="Ø"/>
            </a:pPr>
            <a:r>
              <a:rPr lang="ru-RU" sz="2400" dirty="0" smtClean="0">
                <a:solidFill>
                  <a:srgbClr val="000000"/>
                </a:solidFill>
                <a:latin typeface="Akrobat" panose="00000600000000000000" pitchFamily="50" charset="-52"/>
                <a:ea typeface="Times New Roman" panose="02020603050405020304" pitchFamily="18" charset="0"/>
              </a:rPr>
              <a:t> </a:t>
            </a:r>
            <a:r>
              <a:rPr lang="ru-RU" sz="2400" dirty="0">
                <a:solidFill>
                  <a:srgbClr val="000000"/>
                </a:solidFill>
                <a:latin typeface="Akrobat" panose="00000600000000000000" pitchFamily="50" charset="-52"/>
                <a:ea typeface="Times New Roman" panose="02020603050405020304" pitchFamily="18" charset="0"/>
              </a:rPr>
              <a:t>энергетические (тепловая, атомная, химическая, солнечная и т.д.), вещественные (материалы, предметы, отходы и т.п.), </a:t>
            </a:r>
          </a:p>
          <a:p>
            <a:pPr marL="457200" indent="-457200">
              <a:buFont typeface="Wingdings" panose="05000000000000000000" pitchFamily="2" charset="2"/>
              <a:buChar char="Ø"/>
            </a:pPr>
            <a:r>
              <a:rPr lang="ru-RU" sz="2400" dirty="0">
                <a:solidFill>
                  <a:srgbClr val="000000"/>
                </a:solidFill>
                <a:latin typeface="Akrobat" panose="00000600000000000000" pitchFamily="50" charset="-52"/>
                <a:ea typeface="Times New Roman" panose="02020603050405020304" pitchFamily="18" charset="0"/>
              </a:rPr>
              <a:t>информационные (фактические знания),</a:t>
            </a:r>
          </a:p>
          <a:p>
            <a:pPr marL="457200" indent="-457200">
              <a:buFont typeface="Wingdings" panose="05000000000000000000" pitchFamily="2" charset="2"/>
              <a:buChar char="Ø"/>
            </a:pPr>
            <a:r>
              <a:rPr lang="ru-RU" sz="2400" dirty="0">
                <a:solidFill>
                  <a:srgbClr val="000000"/>
                </a:solidFill>
                <a:latin typeface="Akrobat" panose="00000600000000000000" pitchFamily="50" charset="-52"/>
                <a:ea typeface="Times New Roman" panose="02020603050405020304" pitchFamily="18" charset="0"/>
              </a:rPr>
              <a:t>пространственные, временные, звуковые </a:t>
            </a:r>
            <a:r>
              <a:rPr lang="ru-RU" sz="2400" dirty="0" smtClean="0">
                <a:solidFill>
                  <a:srgbClr val="000000"/>
                </a:solidFill>
                <a:latin typeface="Akrobat" panose="00000600000000000000" pitchFamily="50" charset="-52"/>
                <a:ea typeface="Times New Roman" panose="02020603050405020304" pitchFamily="18" charset="0"/>
              </a:rPr>
              <a:t>(</a:t>
            </a:r>
            <a:r>
              <a:rPr lang="ru-RU" sz="2400" dirty="0">
                <a:latin typeface="Akrobat" panose="00000600000000000000" pitchFamily="50" charset="-52"/>
                <a:ea typeface="Calibri" panose="020F0502020204030204" pitchFamily="34" charset="0"/>
                <a:cs typeface="Times New Roman" panose="02020603050405020304" pitchFamily="18" charset="0"/>
              </a:rPr>
              <a:t>площадь, объём </a:t>
            </a:r>
            <a:r>
              <a:rPr lang="ru-RU" sz="2400" dirty="0" smtClean="0">
                <a:solidFill>
                  <a:srgbClr val="000000"/>
                </a:solidFill>
                <a:latin typeface="Akrobat" panose="00000600000000000000" pitchFamily="50" charset="-52"/>
                <a:ea typeface="Times New Roman" panose="02020603050405020304" pitchFamily="18" charset="0"/>
              </a:rPr>
              <a:t>изменив </a:t>
            </a:r>
            <a:r>
              <a:rPr lang="ru-RU" sz="2400" dirty="0">
                <a:solidFill>
                  <a:srgbClr val="000000"/>
                </a:solidFill>
                <a:latin typeface="Akrobat" panose="00000600000000000000" pitchFamily="50" charset="-52"/>
                <a:ea typeface="Times New Roman" panose="02020603050405020304" pitchFamily="18" charset="0"/>
              </a:rPr>
              <a:t>частоту работы станка можно изменить его свойства или функцию). </a:t>
            </a:r>
          </a:p>
          <a:p>
            <a:pPr marL="457200" indent="-457200" algn="just">
              <a:lnSpc>
                <a:spcPct val="107000"/>
              </a:lnSpc>
              <a:spcAft>
                <a:spcPts val="800"/>
              </a:spcAft>
              <a:buFont typeface="Wingdings" panose="05000000000000000000" pitchFamily="2" charset="2"/>
              <a:buChar char="Ø"/>
            </a:pPr>
            <a:r>
              <a:rPr lang="ru-RU" sz="2400" dirty="0">
                <a:latin typeface="Akrobat" panose="00000600000000000000" pitchFamily="50" charset="-52"/>
                <a:ea typeface="Calibri" panose="020F0502020204030204" pitchFamily="34" charset="0"/>
                <a:cs typeface="Times New Roman" panose="02020603050405020304" pitchFamily="18" charset="0"/>
              </a:rPr>
              <a:t>ч</a:t>
            </a:r>
            <a:r>
              <a:rPr lang="ru-RU" sz="2400" dirty="0" smtClean="0">
                <a:latin typeface="Akrobat" panose="00000600000000000000" pitchFamily="50" charset="-52"/>
                <a:ea typeface="Calibri" panose="020F0502020204030204" pitchFamily="34" charset="0"/>
                <a:cs typeface="Times New Roman" panose="02020603050405020304" pitchFamily="18" charset="0"/>
              </a:rPr>
              <a:t>еловеческие  </a:t>
            </a:r>
            <a:r>
              <a:rPr lang="ru-RU" sz="2400" dirty="0">
                <a:latin typeface="Akrobat" panose="00000600000000000000" pitchFamily="50" charset="-52"/>
                <a:ea typeface="Calibri" panose="020F0502020204030204" pitchFamily="34" charset="0"/>
                <a:cs typeface="Times New Roman" panose="02020603050405020304" pitchFamily="18" charset="0"/>
              </a:rPr>
              <a:t>ресурсы  (люди, их стереотипы</a:t>
            </a:r>
            <a:r>
              <a:rPr lang="ru-RU" sz="2400" dirty="0" smtClean="0">
                <a:latin typeface="Akrobat" panose="00000600000000000000" pitchFamily="50" charset="-52"/>
                <a:ea typeface="Calibri" panose="020F0502020204030204" pitchFamily="34" charset="0"/>
                <a:cs typeface="Times New Roman" panose="02020603050405020304" pitchFamily="18" charset="0"/>
              </a:rPr>
              <a:t>,  </a:t>
            </a:r>
            <a:r>
              <a:rPr lang="ru-RU" sz="2400" dirty="0">
                <a:latin typeface="Akrobat" panose="00000600000000000000" pitchFamily="50" charset="-52"/>
                <a:ea typeface="Calibri" panose="020F0502020204030204" pitchFamily="34" charset="0"/>
                <a:cs typeface="Times New Roman" panose="02020603050405020304" pitchFamily="18" charset="0"/>
              </a:rPr>
              <a:t>мотивация, </a:t>
            </a:r>
            <a:endParaRPr lang="ru-RU" sz="2400" dirty="0" smtClean="0">
              <a:latin typeface="Akrobat" panose="00000600000000000000" pitchFamily="50" charset="-52"/>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Akrobat" panose="00000600000000000000" pitchFamily="50" charset="-52"/>
                <a:ea typeface="Calibri" panose="020F0502020204030204" pitchFamily="34" charset="0"/>
                <a:cs typeface="Times New Roman" panose="02020603050405020304" pitchFamily="18" charset="0"/>
              </a:rPr>
              <a:t> </a:t>
            </a:r>
            <a:r>
              <a:rPr lang="ru-RU" sz="2400" dirty="0" smtClean="0">
                <a:latin typeface="Akrobat" panose="00000600000000000000" pitchFamily="50" charset="-52"/>
                <a:ea typeface="Calibri" panose="020F0502020204030204" pitchFamily="34" charset="0"/>
                <a:cs typeface="Times New Roman" panose="02020603050405020304" pitchFamily="18" charset="0"/>
              </a:rPr>
              <a:t>     каналы     </a:t>
            </a:r>
            <a:r>
              <a:rPr lang="ru-RU" sz="2400" dirty="0">
                <a:latin typeface="Akrobat" panose="00000600000000000000" pitchFamily="50" charset="-52"/>
                <a:ea typeface="Calibri" panose="020F0502020204030204" pitchFamily="34" charset="0"/>
                <a:cs typeface="Times New Roman" panose="02020603050405020304" pitchFamily="18" charset="0"/>
              </a:rPr>
              <a:t>восприятия: зрение, слух, обоняние, осязание).</a:t>
            </a:r>
          </a:p>
          <a:p>
            <a:pPr marL="457200" indent="-457200">
              <a:buFont typeface="Wingdings" panose="05000000000000000000" pitchFamily="2" charset="2"/>
              <a:buChar char="Ø"/>
            </a:pPr>
            <a:r>
              <a:rPr lang="ru-RU" sz="2400" dirty="0" smtClean="0">
                <a:latin typeface="Akrobat" panose="00000600000000000000" pitchFamily="50" charset="-52"/>
                <a:ea typeface="Calibri" panose="020F0502020204030204" pitchFamily="34" charset="0"/>
                <a:cs typeface="Times New Roman" panose="02020603050405020304" pitchFamily="18" charset="0"/>
              </a:rPr>
              <a:t>другие </a:t>
            </a:r>
            <a:r>
              <a:rPr lang="ru-RU" sz="2400" dirty="0">
                <a:latin typeface="Akrobat" panose="00000600000000000000" pitchFamily="50" charset="-52"/>
                <a:ea typeface="Calibri" panose="020F0502020204030204" pitchFamily="34" charset="0"/>
                <a:cs typeface="Times New Roman" panose="02020603050405020304" pitchFamily="18" charset="0"/>
              </a:rPr>
              <a:t>ресурсы (события прошлого, культура, имидж ) и т.д.</a:t>
            </a:r>
          </a:p>
          <a:p>
            <a:endParaRPr lang="ru-RU" sz="2400" dirty="0">
              <a:solidFill>
                <a:srgbClr val="000000"/>
              </a:solidFill>
              <a:latin typeface="Akrobat" panose="00000600000000000000" pitchFamily="50" charset="-52"/>
            </a:endParaRPr>
          </a:p>
          <a:p>
            <a:endParaRPr lang="ru-RU" sz="2400" dirty="0">
              <a:latin typeface="Akrobat" panose="00000600000000000000" pitchFamily="50" charset="-52"/>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217228" y="4253474"/>
            <a:ext cx="1763485" cy="2604526"/>
          </a:xfrm>
          <a:prstGeom prst="rect">
            <a:avLst/>
          </a:prstGeom>
        </p:spPr>
      </p:pic>
    </p:spTree>
    <p:extLst>
      <p:ext uri="{BB962C8B-B14F-4D97-AF65-F5344CB8AC3E}">
        <p14:creationId xmlns:p14="http://schemas.microsoft.com/office/powerpoint/2010/main" val="3209201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4638"/>
            <a:ext cx="7772400" cy="778098"/>
          </a:xfrm>
        </p:spPr>
        <p:txBody>
          <a:bodyPr/>
          <a:lstStyle/>
          <a:p>
            <a:r>
              <a:rPr lang="ru-RU" b="1" dirty="0"/>
              <a:t>Секрет листьев дерева</a:t>
            </a:r>
          </a:p>
        </p:txBody>
      </p:sp>
      <p:sp>
        <p:nvSpPr>
          <p:cNvPr id="3" name="Объект 2"/>
          <p:cNvSpPr>
            <a:spLocks noGrp="1"/>
          </p:cNvSpPr>
          <p:nvPr>
            <p:ph sz="quarter" idx="1"/>
          </p:nvPr>
        </p:nvSpPr>
        <p:spPr>
          <a:xfrm>
            <a:off x="899592" y="1268760"/>
            <a:ext cx="7560840" cy="2088232"/>
          </a:xfrm>
        </p:spPr>
        <p:txBody>
          <a:bodyPr>
            <a:normAutofit fontScale="85000" lnSpcReduction="20000"/>
          </a:bodyPr>
          <a:lstStyle/>
          <a:p>
            <a:pPr marL="0" indent="0">
              <a:buNone/>
            </a:pPr>
            <a:r>
              <a:rPr lang="ru-RU" sz="2800" dirty="0"/>
              <a:t>Листья располагаются в последовательности:     </a:t>
            </a:r>
          </a:p>
          <a:p>
            <a:pPr marL="0" indent="0">
              <a:buNone/>
            </a:pPr>
            <a:r>
              <a:rPr lang="ru-RU" sz="2800" b="1" dirty="0">
                <a:solidFill>
                  <a:srgbClr val="FF0000"/>
                </a:solidFill>
              </a:rPr>
              <a:t>1/2, 1/3, 2/5, 3/8, 5/13</a:t>
            </a:r>
            <a:r>
              <a:rPr lang="ru-RU" sz="2800" dirty="0"/>
              <a:t>, которую называют последовательностью Фибоначчи.</a:t>
            </a:r>
          </a:p>
          <a:p>
            <a:pPr marL="0" indent="0">
              <a:buNone/>
            </a:pPr>
            <a:endParaRPr lang="ru-RU" sz="2800" dirty="0"/>
          </a:p>
          <a:p>
            <a:pPr marL="0" indent="0">
              <a:buNone/>
            </a:pPr>
            <a:r>
              <a:rPr lang="ru-RU" sz="2800" dirty="0"/>
              <a:t>Такое расположение позволяет листьям наиболее эффективно получать влагу и солнечный свет.</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501008"/>
            <a:ext cx="449580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97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4638"/>
            <a:ext cx="7772400" cy="706090"/>
          </a:xfrm>
        </p:spPr>
        <p:txBody>
          <a:bodyPr>
            <a:normAutofit/>
          </a:bodyPr>
          <a:lstStyle/>
          <a:p>
            <a:r>
              <a:rPr lang="ru-RU" b="1" dirty="0" smtClean="0">
                <a:solidFill>
                  <a:srgbClr val="213B69"/>
                </a:solidFill>
              </a:rPr>
              <a:t>ПРИЕМЫ ВКЛЮЧЕНИЯ МОТИВАЦИИ</a:t>
            </a:r>
            <a:endParaRPr lang="ru-RU" b="1" dirty="0">
              <a:solidFill>
                <a:srgbClr val="213B69"/>
              </a:solidFill>
            </a:endParaRPr>
          </a:p>
        </p:txBody>
      </p:sp>
      <p:graphicFrame>
        <p:nvGraphicFramePr>
          <p:cNvPr id="5" name="Схема 4"/>
          <p:cNvGraphicFramePr/>
          <p:nvPr>
            <p:extLst>
              <p:ext uri="{D42A27DB-BD31-4B8C-83A1-F6EECF244321}">
                <p14:modId xmlns:p14="http://schemas.microsoft.com/office/powerpoint/2010/main" val="1720265723"/>
              </p:ext>
            </p:extLst>
          </p:nvPr>
        </p:nvGraphicFramePr>
        <p:xfrm>
          <a:off x="398737" y="1200901"/>
          <a:ext cx="8288063" cy="5088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80308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737" y="129672"/>
            <a:ext cx="7772400" cy="885089"/>
          </a:xfrm>
        </p:spPr>
        <p:txBody>
          <a:bodyPr/>
          <a:lstStyle/>
          <a:p>
            <a:pPr algn="ctr"/>
            <a:r>
              <a:rPr lang="ru-RU" b="1" dirty="0" smtClean="0">
                <a:solidFill>
                  <a:srgbClr val="162746"/>
                </a:solidFill>
              </a:rPr>
              <a:t>ЗАНЯТИЯ ПО ТРИЗ</a:t>
            </a:r>
            <a:endParaRPr lang="ru-RU" b="1" dirty="0">
              <a:solidFill>
                <a:srgbClr val="162746"/>
              </a:solidFill>
            </a:endParaRPr>
          </a:p>
        </p:txBody>
      </p:sp>
      <p:sp>
        <p:nvSpPr>
          <p:cNvPr id="3" name="Содержимое 2"/>
          <p:cNvSpPr>
            <a:spLocks noGrp="1"/>
          </p:cNvSpPr>
          <p:nvPr>
            <p:ph idx="1"/>
          </p:nvPr>
        </p:nvSpPr>
        <p:spPr>
          <a:xfrm>
            <a:off x="317810" y="1014761"/>
            <a:ext cx="8536259" cy="5153721"/>
          </a:xfrm>
        </p:spPr>
        <p:txBody>
          <a:bodyPr>
            <a:normAutofit fontScale="92500"/>
          </a:bodyPr>
          <a:lstStyle/>
          <a:p>
            <a:pPr algn="just">
              <a:lnSpc>
                <a:spcPct val="150000"/>
              </a:lnSpc>
              <a:spcBef>
                <a:spcPts val="0"/>
              </a:spcBef>
              <a:buFont typeface="Wingdings" panose="05000000000000000000" pitchFamily="2" charset="2"/>
              <a:buChar char="Ø"/>
            </a:pPr>
            <a:r>
              <a:rPr lang="ru-RU" sz="2400" b="1" dirty="0" smtClean="0"/>
              <a:t>Минимум </a:t>
            </a:r>
            <a:r>
              <a:rPr lang="ru-RU" sz="2400" b="1" dirty="0"/>
              <a:t>сообщения информации, максимум рассуждений.</a:t>
            </a:r>
          </a:p>
          <a:p>
            <a:pPr algn="just">
              <a:lnSpc>
                <a:spcPct val="150000"/>
              </a:lnSpc>
              <a:spcBef>
                <a:spcPts val="0"/>
              </a:spcBef>
              <a:buFont typeface="Wingdings" panose="05000000000000000000" pitchFamily="2" charset="2"/>
              <a:buChar char="Ø"/>
            </a:pPr>
            <a:r>
              <a:rPr lang="ru-RU" sz="2400" b="1" dirty="0" smtClean="0"/>
              <a:t>Оптимальная </a:t>
            </a:r>
            <a:r>
              <a:rPr lang="ru-RU" sz="2400" b="1" dirty="0"/>
              <a:t>форма</a:t>
            </a:r>
            <a:r>
              <a:rPr lang="ru-RU" sz="2400" dirty="0"/>
              <a:t> организации обсуждения проблемных ситуаций — </a:t>
            </a:r>
            <a:r>
              <a:rPr lang="ru-RU" sz="2400" b="1" dirty="0"/>
              <a:t>мозговой штурм.</a:t>
            </a:r>
          </a:p>
          <a:p>
            <a:pPr algn="just">
              <a:lnSpc>
                <a:spcPct val="150000"/>
              </a:lnSpc>
              <a:spcBef>
                <a:spcPts val="0"/>
              </a:spcBef>
              <a:buFont typeface="Wingdings" panose="05000000000000000000" pitchFamily="2" charset="2"/>
              <a:buChar char="Ø"/>
            </a:pPr>
            <a:r>
              <a:rPr lang="ru-RU" sz="2400" b="1" dirty="0" smtClean="0"/>
              <a:t>Системный </a:t>
            </a:r>
            <a:r>
              <a:rPr lang="ru-RU" sz="2400" b="1" dirty="0"/>
              <a:t>подход </a:t>
            </a:r>
            <a:r>
              <a:rPr lang="ru-RU" sz="2400" dirty="0"/>
              <a:t>(все в мире взаимосвязано, и любое явление должно рассматриваться в развитии).</a:t>
            </a:r>
          </a:p>
          <a:p>
            <a:pPr algn="just">
              <a:lnSpc>
                <a:spcPct val="150000"/>
              </a:lnSpc>
              <a:spcBef>
                <a:spcPts val="0"/>
              </a:spcBef>
              <a:buFont typeface="Wingdings" panose="05000000000000000000" pitchFamily="2" charset="2"/>
              <a:buChar char="Ø"/>
            </a:pPr>
            <a:r>
              <a:rPr lang="ru-RU" sz="2400" dirty="0" smtClean="0"/>
              <a:t>Включение </a:t>
            </a:r>
            <a:r>
              <a:rPr lang="ru-RU" sz="2400" dirty="0"/>
              <a:t>в процессе познания всех доступных для </a:t>
            </a:r>
            <a:r>
              <a:rPr lang="ru-RU" sz="2400" dirty="0" smtClean="0"/>
              <a:t>обучающегося  </a:t>
            </a:r>
            <a:r>
              <a:rPr lang="ru-RU" sz="2400" dirty="0"/>
              <a:t>мыслительных операций и средств восприятия (анализаторов, причинно-следственных выводов и заключений, сделанных самостоятельно; предметно-схематичной наглядности).</a:t>
            </a:r>
          </a:p>
          <a:p>
            <a:pPr algn="just">
              <a:lnSpc>
                <a:spcPct val="150000"/>
              </a:lnSpc>
              <a:spcBef>
                <a:spcPts val="0"/>
              </a:spcBef>
              <a:buFont typeface="Wingdings" panose="05000000000000000000" pitchFamily="2" charset="2"/>
              <a:buChar char="Ø"/>
            </a:pPr>
            <a:r>
              <a:rPr lang="ru-RU" sz="2400" dirty="0" smtClean="0"/>
              <a:t>Обязательная </a:t>
            </a:r>
            <a:r>
              <a:rPr lang="ru-RU" sz="2400" dirty="0"/>
              <a:t>активизация творческого воображения.</a:t>
            </a:r>
          </a:p>
          <a:p>
            <a:pPr algn="just">
              <a:buFont typeface="Wingdings" panose="05000000000000000000" pitchFamily="2" charset="2"/>
              <a:buChar char="Ø"/>
            </a:pPr>
            <a:endParaRPr lang="ru-RU"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5191" y="356839"/>
            <a:ext cx="7772400" cy="546410"/>
          </a:xfrm>
        </p:spPr>
        <p:txBody>
          <a:bodyPr>
            <a:normAutofit fontScale="90000"/>
          </a:bodyPr>
          <a:lstStyle/>
          <a:p>
            <a:pPr algn="ctr"/>
            <a:r>
              <a:rPr lang="ru-RU" b="1" dirty="0" smtClean="0">
                <a:solidFill>
                  <a:srgbClr val="162746"/>
                </a:solidFill>
              </a:rPr>
              <a:t>ПРАВИЛА ТРИЗ</a:t>
            </a:r>
            <a:endParaRPr lang="ru-RU" b="1" dirty="0">
              <a:solidFill>
                <a:srgbClr val="162746"/>
              </a:solidFill>
            </a:endParaRPr>
          </a:p>
        </p:txBody>
      </p:sp>
      <p:sp>
        <p:nvSpPr>
          <p:cNvPr id="3" name="Содержимое 2"/>
          <p:cNvSpPr>
            <a:spLocks noGrp="1"/>
          </p:cNvSpPr>
          <p:nvPr>
            <p:ph idx="1"/>
          </p:nvPr>
        </p:nvSpPr>
        <p:spPr>
          <a:xfrm>
            <a:off x="256478" y="903248"/>
            <a:ext cx="8753707" cy="5787483"/>
          </a:xfrm>
        </p:spPr>
        <p:txBody>
          <a:bodyPr>
            <a:normAutofit fontScale="40000" lnSpcReduction="20000"/>
          </a:bodyPr>
          <a:lstStyle/>
          <a:p>
            <a:pPr>
              <a:lnSpc>
                <a:spcPct val="120000"/>
              </a:lnSpc>
              <a:spcBef>
                <a:spcPts val="0"/>
              </a:spcBef>
              <a:buFont typeface="Wingdings" panose="05000000000000000000" pitchFamily="2" charset="2"/>
              <a:buChar char="Ø"/>
            </a:pPr>
            <a:r>
              <a:rPr lang="ru-RU" sz="6000" b="1" dirty="0">
                <a:solidFill>
                  <a:srgbClr val="162746"/>
                </a:solidFill>
              </a:rPr>
              <a:t>Правило № 1. Активность каждого.</a:t>
            </a:r>
          </a:p>
          <a:p>
            <a:pPr marL="0" indent="0">
              <a:lnSpc>
                <a:spcPct val="120000"/>
              </a:lnSpc>
              <a:spcBef>
                <a:spcPts val="0"/>
              </a:spcBef>
              <a:buNone/>
            </a:pPr>
            <a:r>
              <a:rPr lang="ru-RU" sz="4500" dirty="0">
                <a:solidFill>
                  <a:srgbClr val="009900"/>
                </a:solidFill>
              </a:rPr>
              <a:t>«На занятиях нет наблюдателей, есть только активные участники разрешения любых проблем и задач».</a:t>
            </a:r>
          </a:p>
          <a:p>
            <a:pPr>
              <a:lnSpc>
                <a:spcPct val="120000"/>
              </a:lnSpc>
              <a:spcBef>
                <a:spcPts val="0"/>
              </a:spcBef>
              <a:buFont typeface="Wingdings" panose="05000000000000000000" pitchFamily="2" charset="2"/>
              <a:buChar char="Ø"/>
            </a:pPr>
            <a:r>
              <a:rPr lang="ru-RU" sz="6000" b="1" dirty="0">
                <a:solidFill>
                  <a:srgbClr val="162746"/>
                </a:solidFill>
              </a:rPr>
              <a:t>Правило № 2. Самостоятельность суждений и действий. </a:t>
            </a:r>
          </a:p>
          <a:p>
            <a:pPr marL="0" indent="0">
              <a:lnSpc>
                <a:spcPct val="120000"/>
              </a:lnSpc>
              <a:spcBef>
                <a:spcPts val="0"/>
              </a:spcBef>
              <a:buNone/>
            </a:pPr>
            <a:r>
              <a:rPr lang="ru-RU" sz="4500" dirty="0">
                <a:solidFill>
                  <a:srgbClr val="009900"/>
                </a:solidFill>
              </a:rPr>
              <a:t>«Нас интересует именно твое мнение».</a:t>
            </a:r>
          </a:p>
          <a:p>
            <a:pPr>
              <a:lnSpc>
                <a:spcPct val="120000"/>
              </a:lnSpc>
              <a:spcBef>
                <a:spcPts val="0"/>
              </a:spcBef>
              <a:buFont typeface="Wingdings" panose="05000000000000000000" pitchFamily="2" charset="2"/>
              <a:buChar char="Ø"/>
            </a:pPr>
            <a:r>
              <a:rPr lang="ru-RU" sz="6000" b="1" dirty="0">
                <a:solidFill>
                  <a:srgbClr val="162746"/>
                </a:solidFill>
              </a:rPr>
              <a:t>Правило № 3. Обязательность высказываний своего мнения каждым</a:t>
            </a:r>
            <a:r>
              <a:rPr lang="ru-RU" sz="6000" b="1" dirty="0" smtClean="0">
                <a:solidFill>
                  <a:srgbClr val="162746"/>
                </a:solidFill>
              </a:rPr>
              <a:t>.</a:t>
            </a:r>
          </a:p>
          <a:p>
            <a:pPr marL="0" indent="0">
              <a:lnSpc>
                <a:spcPct val="120000"/>
              </a:lnSpc>
              <a:spcBef>
                <a:spcPts val="0"/>
              </a:spcBef>
              <a:buNone/>
            </a:pPr>
            <a:r>
              <a:rPr lang="ru-RU" sz="4500" dirty="0" smtClean="0">
                <a:solidFill>
                  <a:srgbClr val="162746"/>
                </a:solidFill>
              </a:rPr>
              <a:t> </a:t>
            </a:r>
            <a:r>
              <a:rPr lang="ru-RU" sz="4500" dirty="0" smtClean="0">
                <a:solidFill>
                  <a:srgbClr val="009900"/>
                </a:solidFill>
              </a:rPr>
              <a:t>Желательно </a:t>
            </a:r>
            <a:r>
              <a:rPr lang="ru-RU" sz="4500" dirty="0">
                <a:solidFill>
                  <a:srgbClr val="009900"/>
                </a:solidFill>
              </a:rPr>
              <a:t>не повторяться, а дополнять, используя уточняющий и углубляющий материал.</a:t>
            </a:r>
          </a:p>
          <a:p>
            <a:pPr marL="0" indent="0">
              <a:lnSpc>
                <a:spcPct val="120000"/>
              </a:lnSpc>
              <a:spcBef>
                <a:spcPts val="0"/>
              </a:spcBef>
              <a:buNone/>
            </a:pPr>
            <a:r>
              <a:rPr lang="ru-RU" sz="4500" dirty="0">
                <a:solidFill>
                  <a:srgbClr val="009900"/>
                </a:solidFill>
              </a:rPr>
              <a:t>«Помни, что твое мнение важно уже потому, что оно твое!»</a:t>
            </a:r>
          </a:p>
          <a:p>
            <a:pPr>
              <a:lnSpc>
                <a:spcPct val="120000"/>
              </a:lnSpc>
              <a:spcBef>
                <a:spcPts val="0"/>
              </a:spcBef>
              <a:buFont typeface="Wingdings" panose="05000000000000000000" pitchFamily="2" charset="2"/>
              <a:buChar char="Ø"/>
            </a:pPr>
            <a:r>
              <a:rPr lang="ru-RU" sz="6000" b="1" dirty="0">
                <a:solidFill>
                  <a:srgbClr val="162746"/>
                </a:solidFill>
              </a:rPr>
              <a:t>Правило № 4. Равенство прав каждого. Все высказываются доброжелательно, уважительно выслушивают мнение другого.</a:t>
            </a:r>
          </a:p>
          <a:p>
            <a:pPr marL="0" indent="0">
              <a:lnSpc>
                <a:spcPct val="120000"/>
              </a:lnSpc>
              <a:spcBef>
                <a:spcPts val="0"/>
              </a:spcBef>
              <a:buNone/>
            </a:pPr>
            <a:r>
              <a:rPr lang="ru-RU" sz="4500" dirty="0">
                <a:solidFill>
                  <a:srgbClr val="009900"/>
                </a:solidFill>
              </a:rPr>
              <a:t>«Тебя слушают, не перебивая, старайся поступать так же».</a:t>
            </a:r>
          </a:p>
          <a:p>
            <a:pPr>
              <a:lnSpc>
                <a:spcPct val="120000"/>
              </a:lnSpc>
              <a:spcBef>
                <a:spcPts val="0"/>
              </a:spcBef>
              <a:buFont typeface="Wingdings" panose="05000000000000000000" pitchFamily="2" charset="2"/>
              <a:buChar char="Ø"/>
            </a:pPr>
            <a:r>
              <a:rPr lang="ru-RU" sz="7400" b="1" dirty="0">
                <a:solidFill>
                  <a:srgbClr val="162746"/>
                </a:solidFill>
              </a:rPr>
              <a:t>Правило № 5. Каждый обосновывает свое мнение.</a:t>
            </a:r>
          </a:p>
          <a:p>
            <a:pPr marL="0" indent="0">
              <a:lnSpc>
                <a:spcPct val="120000"/>
              </a:lnSpc>
              <a:spcBef>
                <a:spcPts val="0"/>
              </a:spcBef>
              <a:buNone/>
            </a:pPr>
            <a:r>
              <a:rPr lang="ru-RU" sz="4500" dirty="0">
                <a:solidFill>
                  <a:srgbClr val="009900"/>
                </a:solidFill>
              </a:rPr>
              <a:t>«Хотя в высказываниях каждого есть зерно истины, но ты сам обдумай и докажи свою правоту».</a:t>
            </a:r>
          </a:p>
          <a:p>
            <a:pPr>
              <a:lnSpc>
                <a:spcPct val="120000"/>
              </a:lnSpc>
              <a:spcBef>
                <a:spcPts val="0"/>
              </a:spcBef>
              <a:buFont typeface="Wingdings" panose="05000000000000000000" pitchFamily="2" charset="2"/>
              <a:buChar char="Ø"/>
            </a:pPr>
            <a:r>
              <a:rPr lang="ru-RU" sz="6000" b="1" dirty="0">
                <a:solidFill>
                  <a:srgbClr val="162746"/>
                </a:solidFill>
              </a:rPr>
              <a:t>Правило № 6. Умение ценить время.</a:t>
            </a:r>
          </a:p>
          <a:p>
            <a:pPr marL="0" indent="0">
              <a:lnSpc>
                <a:spcPct val="120000"/>
              </a:lnSpc>
              <a:spcBef>
                <a:spcPts val="0"/>
              </a:spcBef>
              <a:buNone/>
            </a:pPr>
            <a:r>
              <a:rPr lang="ru-RU" sz="4500" dirty="0">
                <a:solidFill>
                  <a:srgbClr val="009900"/>
                </a:solidFill>
              </a:rPr>
              <a:t>«Жизнь не столь длинна, говори коротко и ясно; выполнил задание - возьми другое!»</a:t>
            </a:r>
          </a:p>
          <a:p>
            <a:endParaRPr lang="ru-RU" dirty="0">
              <a:solidFill>
                <a:srgbClr val="16274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118521"/>
            <a:ext cx="7772400" cy="1143000"/>
          </a:xfrm>
        </p:spPr>
        <p:txBody>
          <a:bodyPr>
            <a:normAutofit/>
          </a:bodyPr>
          <a:lstStyle/>
          <a:p>
            <a:pPr algn="ctr"/>
            <a:r>
              <a:rPr lang="ru-RU" b="1" dirty="0" smtClean="0">
                <a:solidFill>
                  <a:srgbClr val="162746"/>
                </a:solidFill>
              </a:rPr>
              <a:t>МЕТОДИЧЕСКИЕ СОВЕТЫ ПО РАБОТЕ В ТРИЗ-ТЕХНОЛОГИИ</a:t>
            </a:r>
            <a:endParaRPr lang="ru-RU" b="1" dirty="0">
              <a:solidFill>
                <a:srgbClr val="162746"/>
              </a:solidFill>
            </a:endParaRPr>
          </a:p>
        </p:txBody>
      </p:sp>
      <p:sp>
        <p:nvSpPr>
          <p:cNvPr id="3" name="Содержимое 2"/>
          <p:cNvSpPr>
            <a:spLocks noGrp="1"/>
          </p:cNvSpPr>
          <p:nvPr>
            <p:ph idx="1"/>
          </p:nvPr>
        </p:nvSpPr>
        <p:spPr>
          <a:xfrm>
            <a:off x="167269" y="1347439"/>
            <a:ext cx="8831766" cy="5510561"/>
          </a:xfrm>
        </p:spPr>
        <p:txBody>
          <a:bodyPr>
            <a:normAutofit/>
          </a:bodyPr>
          <a:lstStyle/>
          <a:p>
            <a:pPr>
              <a:buFont typeface="Wingdings" panose="05000000000000000000" pitchFamily="2" charset="2"/>
              <a:buChar char="Ø"/>
            </a:pPr>
            <a:r>
              <a:rPr lang="ru-RU" dirty="0">
                <a:solidFill>
                  <a:srgbClr val="162746"/>
                </a:solidFill>
              </a:rPr>
              <a:t>Совет № 1</a:t>
            </a:r>
            <a:r>
              <a:rPr lang="ru-RU" sz="2400" b="1" dirty="0">
                <a:solidFill>
                  <a:srgbClr val="162746"/>
                </a:solidFill>
              </a:rPr>
              <a:t>. Формулируйте </a:t>
            </a:r>
            <a:r>
              <a:rPr lang="ru-RU" sz="2400" b="1" dirty="0" smtClean="0">
                <a:solidFill>
                  <a:srgbClr val="162746"/>
                </a:solidFill>
              </a:rPr>
              <a:t>обучающимся  </a:t>
            </a:r>
            <a:r>
              <a:rPr lang="ru-RU" sz="2400" b="1" dirty="0">
                <a:solidFill>
                  <a:srgbClr val="162746"/>
                </a:solidFill>
              </a:rPr>
              <a:t>проблему в виде противоречия.</a:t>
            </a:r>
          </a:p>
          <a:p>
            <a:pPr marL="0" indent="0">
              <a:buNone/>
            </a:pPr>
            <a:r>
              <a:rPr lang="ru-RU" i="1" dirty="0">
                <a:solidFill>
                  <a:srgbClr val="4472C4"/>
                </a:solidFill>
              </a:rPr>
              <a:t>Например. Дождь должен идти, чтобы был хороший урожай, и его не должно быть, чтобы этот урожай можно было вовремя убрать.</a:t>
            </a:r>
          </a:p>
          <a:p>
            <a:pPr marL="0" indent="0" algn="just">
              <a:buNone/>
            </a:pPr>
            <a:r>
              <a:rPr lang="ru-RU" i="1" dirty="0">
                <a:solidFill>
                  <a:srgbClr val="4472C4"/>
                </a:solidFill>
              </a:rPr>
              <a:t>Домашние задания должны быть, чтобы лучше усвоить материал, и их не должно быть, чтобы было больше времени на отдых.</a:t>
            </a:r>
          </a:p>
          <a:p>
            <a:pPr>
              <a:buFont typeface="Wingdings" panose="05000000000000000000" pitchFamily="2" charset="2"/>
              <a:buChar char="Ø"/>
            </a:pPr>
            <a:r>
              <a:rPr lang="ru-RU" dirty="0">
                <a:solidFill>
                  <a:srgbClr val="162746"/>
                </a:solidFill>
              </a:rPr>
              <a:t>Совет № 2. </a:t>
            </a:r>
            <a:r>
              <a:rPr lang="ru-RU" sz="2400" b="1" dirty="0">
                <a:solidFill>
                  <a:srgbClr val="162746"/>
                </a:solidFill>
              </a:rPr>
              <a:t>Знакомьте </a:t>
            </a:r>
            <a:r>
              <a:rPr lang="ru-RU" sz="2400" b="1" dirty="0" smtClean="0">
                <a:solidFill>
                  <a:srgbClr val="162746"/>
                </a:solidFill>
              </a:rPr>
              <a:t>обучающихся с </a:t>
            </a:r>
            <a:r>
              <a:rPr lang="ru-RU" sz="2400" b="1" dirty="0">
                <a:solidFill>
                  <a:srgbClr val="162746"/>
                </a:solidFill>
              </a:rPr>
              <a:t>противоречиями, используя загадки.</a:t>
            </a:r>
          </a:p>
          <a:p>
            <a:pPr marL="0" indent="0" algn="just">
              <a:buNone/>
            </a:pPr>
            <a:r>
              <a:rPr lang="ru-RU" dirty="0">
                <a:solidFill>
                  <a:srgbClr val="4472C4"/>
                </a:solidFill>
              </a:rPr>
              <a:t>Например. Что это: местами колючее, местами неколючее; то колючее, то неколючее; по отдельности колючее, вместе неколючее.</a:t>
            </a:r>
          </a:p>
          <a:p>
            <a:pPr>
              <a:buFont typeface="Wingdings" panose="05000000000000000000" pitchFamily="2" charset="2"/>
              <a:buChar char="Ø"/>
            </a:pPr>
            <a:r>
              <a:rPr lang="ru-RU" dirty="0">
                <a:solidFill>
                  <a:srgbClr val="162746"/>
                </a:solidFill>
              </a:rPr>
              <a:t>Совет № 3. </a:t>
            </a:r>
            <a:r>
              <a:rPr lang="ru-RU" sz="2400" b="1" dirty="0">
                <a:solidFill>
                  <a:srgbClr val="162746"/>
                </a:solidFill>
              </a:rPr>
              <a:t>Придумывайте для </a:t>
            </a:r>
            <a:r>
              <a:rPr lang="ru-RU" sz="2400" b="1" dirty="0" smtClean="0">
                <a:solidFill>
                  <a:srgbClr val="162746"/>
                </a:solidFill>
              </a:rPr>
              <a:t>обучающихся </a:t>
            </a:r>
            <a:r>
              <a:rPr lang="ru-RU" sz="2400" b="1" dirty="0">
                <a:solidFill>
                  <a:srgbClr val="162746"/>
                </a:solidFill>
              </a:rPr>
              <a:t>и вместе с обучающимся новые изобретательские задачи.</a:t>
            </a:r>
          </a:p>
          <a:p>
            <a:pPr>
              <a:buFont typeface="Wingdings" panose="05000000000000000000" pitchFamily="2" charset="2"/>
              <a:buChar char="Ø"/>
            </a:pPr>
            <a:r>
              <a:rPr lang="ru-RU" sz="2400" b="1" dirty="0" smtClean="0">
                <a:solidFill>
                  <a:srgbClr val="162746"/>
                </a:solidFill>
              </a:rPr>
              <a:t>Совет </a:t>
            </a:r>
            <a:r>
              <a:rPr lang="ru-RU" sz="2400" b="1" dirty="0">
                <a:solidFill>
                  <a:srgbClr val="162746"/>
                </a:solidFill>
              </a:rPr>
              <a:t>№ 4. Учите </a:t>
            </a:r>
            <a:r>
              <a:rPr lang="ru-RU" sz="2400" b="1" dirty="0" smtClean="0">
                <a:solidFill>
                  <a:srgbClr val="162746"/>
                </a:solidFill>
              </a:rPr>
              <a:t>обучающихся  </a:t>
            </a:r>
            <a:r>
              <a:rPr lang="ru-RU" sz="2400" b="1" dirty="0">
                <a:solidFill>
                  <a:srgbClr val="162746"/>
                </a:solidFill>
              </a:rPr>
              <a:t>во всем видеть хорошие и плохие стороны.</a:t>
            </a:r>
          </a:p>
          <a:p>
            <a:pPr marL="0" indent="0">
              <a:buNone/>
            </a:pPr>
            <a:r>
              <a:rPr lang="ru-RU" dirty="0">
                <a:solidFill>
                  <a:srgbClr val="4472C4"/>
                </a:solidFill>
              </a:rPr>
              <a:t>Например. Огонь — хорошо или плохо? Доброта — хорошо или плохо?</a:t>
            </a:r>
          </a:p>
          <a:p>
            <a:pPr>
              <a:buFont typeface="Wingdings" panose="05000000000000000000" pitchFamily="2" charset="2"/>
              <a:buChar char="Ø"/>
            </a:pPr>
            <a:endParaRPr lang="ru-RU" dirty="0">
              <a:solidFill>
                <a:srgbClr val="162746"/>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304" y="116632"/>
            <a:ext cx="8451930" cy="1323439"/>
          </a:xfrm>
          <a:prstGeom prst="rect">
            <a:avLst/>
          </a:prstGeom>
          <a:noFill/>
        </p:spPr>
        <p:txBody>
          <a:bodyPr wrap="none" rtlCol="0">
            <a:spAutoFit/>
          </a:bodyPr>
          <a:lstStyle/>
          <a:p>
            <a:pPr algn="ctr"/>
            <a:r>
              <a:rPr lang="ru-RU" sz="4000" b="1" dirty="0">
                <a:solidFill>
                  <a:schemeClr val="accent1">
                    <a:lumMod val="75000"/>
                  </a:schemeClr>
                </a:solidFill>
                <a:latin typeface="Times New Roman" panose="02020603050405020304" pitchFamily="18" charset="0"/>
                <a:cs typeface="Times New Roman" panose="02020603050405020304" pitchFamily="18" charset="0"/>
              </a:rPr>
              <a:t>Навыки, формирующиеся при </a:t>
            </a:r>
          </a:p>
          <a:p>
            <a:pPr algn="ctr"/>
            <a:r>
              <a:rPr lang="ru-RU" sz="4000" b="1" dirty="0">
                <a:solidFill>
                  <a:schemeClr val="accent1">
                    <a:lumMod val="75000"/>
                  </a:schemeClr>
                </a:solidFill>
                <a:latin typeface="Times New Roman" panose="02020603050405020304" pitchFamily="18" charset="0"/>
                <a:cs typeface="Times New Roman" panose="02020603050405020304" pitchFamily="18" charset="0"/>
              </a:rPr>
              <a:t>использовании ТРИЗ – технологий:</a:t>
            </a:r>
          </a:p>
        </p:txBody>
      </p:sp>
      <p:sp>
        <p:nvSpPr>
          <p:cNvPr id="3" name="Прямоугольник 2"/>
          <p:cNvSpPr/>
          <p:nvPr/>
        </p:nvSpPr>
        <p:spPr>
          <a:xfrm>
            <a:off x="539552" y="1844824"/>
            <a:ext cx="8251682" cy="4401205"/>
          </a:xfrm>
          <a:prstGeom prst="rect">
            <a:avLst/>
          </a:prstGeom>
        </p:spPr>
        <p:txBody>
          <a:bodyPr wrap="square">
            <a:spAutoFit/>
          </a:bodyPr>
          <a:lstStyle/>
          <a:p>
            <a:pPr marL="342900" indent="-342900">
              <a:buFont typeface="Wingdings" panose="05000000000000000000" pitchFamily="2" charset="2"/>
              <a:buChar char="Ø"/>
            </a:pPr>
            <a:r>
              <a:rPr lang="ru-RU" sz="2400" dirty="0">
                <a:solidFill>
                  <a:schemeClr val="accent1">
                    <a:lumMod val="75000"/>
                  </a:schemeClr>
                </a:solidFill>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системное и ассоциативно - образное мышление; </a:t>
            </a:r>
          </a:p>
          <a:p>
            <a:pPr marL="457200" indent="-457200">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применение знаний и использование знаний о системах, их свойствах и функциях для описания различных объектов; </a:t>
            </a:r>
          </a:p>
          <a:p>
            <a:pPr marL="457200" indent="-457200">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установление взаимосвязи между различными системами; </a:t>
            </a:r>
          </a:p>
          <a:p>
            <a:pPr marL="457200" indent="-457200">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прогнозирование изменения систем во времени (линия прошлое — настоящее — будущее);</a:t>
            </a:r>
          </a:p>
          <a:p>
            <a:pPr marL="457200" indent="-457200">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определение, что и как можно узнать о системе; </a:t>
            </a:r>
          </a:p>
          <a:p>
            <a:pPr marL="457200" indent="-457200">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работа с различными видами информации. </a:t>
            </a:r>
          </a:p>
        </p:txBody>
      </p:sp>
    </p:spTree>
    <p:extLst>
      <p:ext uri="{BB962C8B-B14F-4D97-AF65-F5344CB8AC3E}">
        <p14:creationId xmlns:p14="http://schemas.microsoft.com/office/powerpoint/2010/main" val="2266378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xmlns="" id="{64D9E4D8-0A88-4637-A469-816DE8727386}"/>
              </a:ext>
            </a:extLst>
          </p:cNvPr>
          <p:cNvSpPr>
            <a:spLocks noGrp="1"/>
          </p:cNvSpPr>
          <p:nvPr>
            <p:ph sz="quarter" idx="1"/>
          </p:nvPr>
        </p:nvSpPr>
        <p:spPr>
          <a:xfrm>
            <a:off x="441557" y="1024981"/>
            <a:ext cx="8606442" cy="3263504"/>
          </a:xfrm>
        </p:spPr>
        <p:txBody>
          <a:bodyPr>
            <a:normAutofit/>
          </a:bodyPr>
          <a:lstStyle/>
          <a:p>
            <a:pPr marL="0" indent="0">
              <a:buNone/>
            </a:pPr>
            <a:r>
              <a:rPr lang="ru-RU" dirty="0" err="1"/>
              <a:t>Абдулджемилева</a:t>
            </a:r>
            <a:r>
              <a:rPr lang="ru-RU" dirty="0"/>
              <a:t> Л. З. ТРИЗ-технология как система развития креативного мышления // Молодой ученый. — 2019. — №39. — С. 221-223. — URL </a:t>
            </a:r>
            <a:r>
              <a:rPr lang="ru-RU" dirty="0">
                <a:hlinkClick r:id="rId2"/>
              </a:rPr>
              <a:t>https://moluch.ru/archive/277/62630/</a:t>
            </a:r>
            <a:endParaRPr lang="ru-RU" dirty="0"/>
          </a:p>
          <a:p>
            <a:pPr marL="0" indent="0">
              <a:buNone/>
            </a:pPr>
            <a:r>
              <a:rPr lang="en-US" dirty="0" smtClean="0">
                <a:hlinkClick r:id="rId3"/>
              </a:rPr>
              <a:t>https</a:t>
            </a:r>
            <a:r>
              <a:rPr lang="en-US" dirty="0">
                <a:hlinkClick r:id="rId3"/>
              </a:rPr>
              <a:t>://</a:t>
            </a:r>
            <a:r>
              <a:rPr lang="en-US" dirty="0" smtClean="0">
                <a:hlinkClick r:id="rId3"/>
              </a:rPr>
              <a:t>4brain.ru/triz/vvedenie.php</a:t>
            </a:r>
            <a:endParaRPr lang="ru-RU" dirty="0" smtClean="0"/>
          </a:p>
          <a:p>
            <a:pPr marL="0" indent="0">
              <a:buNone/>
            </a:pPr>
            <a:r>
              <a:rPr lang="en-US" dirty="0" smtClean="0">
                <a:hlinkClick r:id="rId4"/>
              </a:rPr>
              <a:t>https</a:t>
            </a:r>
            <a:r>
              <a:rPr lang="en-US" dirty="0">
                <a:hlinkClick r:id="rId4"/>
              </a:rPr>
              <a:t>://trizway.com/announcements/besplatnaya-lektsiya-evgenii-gin-znakomstvo-s-triz-pedagogikoj.html</a:t>
            </a:r>
            <a:endParaRPr lang="ru-RU" dirty="0"/>
          </a:p>
          <a:p>
            <a:pPr marL="0" indent="0">
              <a:buNone/>
            </a:pPr>
            <a:r>
              <a:rPr lang="en-US" dirty="0" smtClean="0">
                <a:hlinkClick r:id="rId5"/>
              </a:rPr>
              <a:t>https</a:t>
            </a:r>
            <a:r>
              <a:rPr lang="en-US" dirty="0">
                <a:hlinkClick r:id="rId5"/>
              </a:rPr>
              <a:t>://triz-summit.ru/confer/tds-2015/paper/programms/300489</a:t>
            </a:r>
            <a:r>
              <a:rPr lang="en-US" dirty="0" smtClean="0">
                <a:hlinkClick r:id="rId5"/>
              </a:rPr>
              <a:t>/</a:t>
            </a:r>
            <a:endParaRPr lang="ru-RU" dirty="0" smtClean="0"/>
          </a:p>
          <a:p>
            <a:pPr marL="0" indent="0">
              <a:buNone/>
            </a:pPr>
            <a:r>
              <a:rPr lang="en-US" dirty="0">
                <a:hlinkClick r:id="rId6"/>
              </a:rPr>
              <a:t>https://www.trizland.ru</a:t>
            </a:r>
            <a:r>
              <a:rPr lang="en-US" dirty="0" smtClean="0">
                <a:hlinkClick r:id="rId6"/>
              </a:rPr>
              <a:t>/</a:t>
            </a:r>
            <a:endParaRPr lang="ru-RU" dirty="0" smtClean="0"/>
          </a:p>
          <a:p>
            <a:pPr marL="0" indent="0">
              <a:buNone/>
            </a:pPr>
            <a:endParaRPr lang="ru-RU" dirty="0"/>
          </a:p>
          <a:p>
            <a:pPr marL="0" indent="0">
              <a:buNone/>
            </a:pPr>
            <a:r>
              <a:rPr lang="ru-RU" dirty="0" smtClean="0"/>
              <a:t> </a:t>
            </a:r>
          </a:p>
          <a:p>
            <a:pPr marL="0" indent="0">
              <a:buNone/>
            </a:pPr>
            <a:endParaRPr lang="ru-RU" dirty="0" smtClean="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endParaRPr lang="ru-RU" dirty="0"/>
          </a:p>
        </p:txBody>
      </p:sp>
      <p:sp>
        <p:nvSpPr>
          <p:cNvPr id="2" name="Заголовок 1"/>
          <p:cNvSpPr>
            <a:spLocks noGrp="1"/>
          </p:cNvSpPr>
          <p:nvPr>
            <p:ph type="title"/>
          </p:nvPr>
        </p:nvSpPr>
        <p:spPr>
          <a:xfrm>
            <a:off x="245327" y="330394"/>
            <a:ext cx="7772400" cy="539401"/>
          </a:xfrm>
        </p:spPr>
        <p:txBody>
          <a:bodyPr>
            <a:normAutofit fontScale="90000"/>
          </a:bodyPr>
          <a:lstStyle/>
          <a:p>
            <a:pPr algn="ctr"/>
            <a:r>
              <a:rPr lang="ru-RU" b="1" dirty="0" smtClean="0">
                <a:solidFill>
                  <a:srgbClr val="213B69"/>
                </a:solidFill>
              </a:rPr>
              <a:t>Ресурсы по ТРИЗ</a:t>
            </a:r>
            <a:endParaRPr lang="ru-RU" b="1" dirty="0">
              <a:solidFill>
                <a:srgbClr val="213B69"/>
              </a:solidFill>
            </a:endParaRPr>
          </a:p>
        </p:txBody>
      </p:sp>
      <p:sp>
        <p:nvSpPr>
          <p:cNvPr id="6" name="Прямоугольник 5">
            <a:extLst>
              <a:ext uri="{FF2B5EF4-FFF2-40B4-BE49-F238E27FC236}">
                <a16:creationId xmlns:a16="http://schemas.microsoft.com/office/drawing/2014/main" xmlns="" id="{C2BDAA30-DE70-48EC-8F86-C120FDD81B4E}"/>
              </a:ext>
            </a:extLst>
          </p:cNvPr>
          <p:cNvSpPr/>
          <p:nvPr/>
        </p:nvSpPr>
        <p:spPr>
          <a:xfrm>
            <a:off x="441557" y="3365155"/>
            <a:ext cx="7933009" cy="923330"/>
          </a:xfrm>
          <a:prstGeom prst="rect">
            <a:avLst/>
          </a:prstGeom>
        </p:spPr>
        <p:txBody>
          <a:bodyPr wrap="square">
            <a:spAutoFit/>
          </a:bodyPr>
          <a:lstStyle/>
          <a:p>
            <a:r>
              <a:rPr lang="en-US" dirty="0">
                <a:hlinkClick r:id="rId7"/>
              </a:rPr>
              <a:t>https://www.trizland.ru/tasks/subject/24/</a:t>
            </a:r>
            <a:r>
              <a:rPr lang="ru-RU" dirty="0"/>
              <a:t>  </a:t>
            </a:r>
            <a:r>
              <a:rPr lang="ru-RU" dirty="0" smtClean="0"/>
              <a:t>задачки по   биологии</a:t>
            </a:r>
          </a:p>
          <a:p>
            <a:r>
              <a:rPr lang="ru-RU" dirty="0" smtClean="0"/>
              <a:t> </a:t>
            </a:r>
            <a:endParaRPr lang="ru-RU" dirty="0"/>
          </a:p>
          <a:p>
            <a:r>
              <a:rPr lang="en-US" dirty="0">
                <a:hlinkClick r:id="rId8"/>
              </a:rPr>
              <a:t>https://www.trizland.ru/tasks/subject/23/</a:t>
            </a:r>
            <a:r>
              <a:rPr lang="ru-RU" dirty="0"/>
              <a:t> </a:t>
            </a:r>
            <a:r>
              <a:rPr lang="ru-RU" dirty="0" smtClean="0"/>
              <a:t> задачи по  химии</a:t>
            </a:r>
            <a:endParaRPr lang="ru-RU" dirty="0"/>
          </a:p>
        </p:txBody>
      </p:sp>
    </p:spTree>
    <p:extLst>
      <p:ext uri="{BB962C8B-B14F-4D97-AF65-F5344CB8AC3E}">
        <p14:creationId xmlns:p14="http://schemas.microsoft.com/office/powerpoint/2010/main" val="19127859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12144"/>
          <a:stretch/>
        </p:blipFill>
        <p:spPr>
          <a:xfrm>
            <a:off x="398986" y="309562"/>
            <a:ext cx="8418899" cy="2728913"/>
          </a:xfrm>
          <a:prstGeom prst="rect">
            <a:avLst/>
          </a:prstGeom>
        </p:spPr>
      </p:pic>
      <p:pic>
        <p:nvPicPr>
          <p:cNvPr id="3" name="Рисунок 2"/>
          <p:cNvPicPr>
            <a:picLocks noChangeAspect="1"/>
          </p:cNvPicPr>
          <p:nvPr/>
        </p:nvPicPr>
        <p:blipFill>
          <a:blip r:embed="rId3"/>
          <a:stretch>
            <a:fillRect/>
          </a:stretch>
        </p:blipFill>
        <p:spPr>
          <a:xfrm>
            <a:off x="1481137" y="3166110"/>
            <a:ext cx="2558272" cy="3280410"/>
          </a:xfrm>
          <a:prstGeom prst="rect">
            <a:avLst/>
          </a:prstGeom>
        </p:spPr>
      </p:pic>
    </p:spTree>
    <p:extLst>
      <p:ext uri="{BB962C8B-B14F-4D97-AF65-F5344CB8AC3E}">
        <p14:creationId xmlns:p14="http://schemas.microsoft.com/office/powerpoint/2010/main" val="24150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60AF1840-9A6B-4D84-A443-5973E62EB979}"/>
              </a:ext>
            </a:extLst>
          </p:cNvPr>
          <p:cNvSpPr/>
          <p:nvPr/>
        </p:nvSpPr>
        <p:spPr>
          <a:xfrm rot="5400000">
            <a:off x="3880797" y="-3875274"/>
            <a:ext cx="1387929"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xmlns="" id="{95A1C0FD-96AD-4542-B246-EEAB64D5578F}"/>
              </a:ext>
            </a:extLst>
          </p:cNvPr>
          <p:cNvSpPr/>
          <p:nvPr/>
        </p:nvSpPr>
        <p:spPr>
          <a:xfrm>
            <a:off x="310242" y="2040936"/>
            <a:ext cx="8670471" cy="4431983"/>
          </a:xfrm>
          <a:prstGeom prst="rect">
            <a:avLst/>
          </a:prstGeom>
        </p:spPr>
        <p:txBody>
          <a:bodyPr wrap="square">
            <a:spAutoFit/>
          </a:bodyPr>
          <a:lstStyle/>
          <a:p>
            <a:pPr algn="ctr"/>
            <a:endParaRPr lang="ru-RU" sz="1100" dirty="0" smtClean="0"/>
          </a:p>
          <a:p>
            <a:pPr algn="just"/>
            <a:r>
              <a:rPr lang="ru-RU" sz="2800" b="1" dirty="0" smtClean="0">
                <a:solidFill>
                  <a:schemeClr val="accent2">
                    <a:lumMod val="75000"/>
                  </a:schemeClr>
                </a:solidFill>
                <a:latin typeface="Akrobat" panose="00000600000000000000" pitchFamily="50" charset="-52"/>
              </a:rPr>
              <a:t>Цель</a:t>
            </a:r>
            <a:r>
              <a:rPr lang="ru-RU" sz="2400" b="1" dirty="0" smtClean="0">
                <a:solidFill>
                  <a:schemeClr val="accent2">
                    <a:lumMod val="75000"/>
                  </a:schemeClr>
                </a:solidFill>
                <a:latin typeface="Akrobat" panose="00000600000000000000" pitchFamily="50" charset="-52"/>
              </a:rPr>
              <a:t>  </a:t>
            </a:r>
            <a:r>
              <a:rPr lang="ru-RU" sz="2400" dirty="0" smtClean="0">
                <a:latin typeface="Akrobat" panose="00000600000000000000" pitchFamily="50" charset="-52"/>
              </a:rPr>
              <a:t>– </a:t>
            </a:r>
            <a:r>
              <a:rPr lang="ru-RU" sz="2000" dirty="0" smtClean="0">
                <a:latin typeface="Akrobat" panose="00000600000000000000" pitchFamily="50" charset="-52"/>
              </a:rPr>
              <a:t>заменить суету обучающихся на четкую по структуре и однозначную по результативности цепочку мыслительных операций, выводящих в зону оптимальных вариантов решения. </a:t>
            </a:r>
          </a:p>
          <a:p>
            <a:pPr algn="just"/>
            <a:endParaRPr lang="ru-RU" sz="2000" dirty="0" smtClean="0">
              <a:latin typeface="Akrobat" panose="00000600000000000000" pitchFamily="50" charset="-52"/>
            </a:endParaRPr>
          </a:p>
          <a:p>
            <a:endParaRPr lang="ru-RU" sz="1100" dirty="0" smtClean="0">
              <a:latin typeface="Akrobat" panose="00000600000000000000" pitchFamily="50" charset="-52"/>
            </a:endParaRPr>
          </a:p>
          <a:p>
            <a:r>
              <a:rPr lang="ru-RU" sz="2800" b="1" dirty="0" smtClean="0">
                <a:solidFill>
                  <a:srgbClr val="009900"/>
                </a:solidFill>
                <a:latin typeface="Akrobat" panose="00000600000000000000" pitchFamily="50" charset="-52"/>
              </a:rPr>
              <a:t>Требования  к АРИЗ: </a:t>
            </a:r>
          </a:p>
          <a:p>
            <a:pPr>
              <a:lnSpc>
                <a:spcPct val="120000"/>
              </a:lnSpc>
            </a:pPr>
            <a:r>
              <a:rPr lang="ru-RU" sz="2400" dirty="0" smtClean="0">
                <a:latin typeface="Akrobat" panose="00000600000000000000" pitchFamily="50" charset="-52"/>
              </a:rPr>
              <a:t>1)осознанность мыслительных операций и управляемость ими; </a:t>
            </a:r>
          </a:p>
          <a:p>
            <a:pPr>
              <a:lnSpc>
                <a:spcPct val="120000"/>
              </a:lnSpc>
            </a:pPr>
            <a:r>
              <a:rPr lang="ru-RU" sz="2400" dirty="0" smtClean="0">
                <a:latin typeface="Akrobat" panose="00000600000000000000" pitchFamily="50" charset="-52"/>
              </a:rPr>
              <a:t>2) получение идеального результата;</a:t>
            </a:r>
          </a:p>
          <a:p>
            <a:pPr>
              <a:lnSpc>
                <a:spcPct val="120000"/>
              </a:lnSpc>
            </a:pPr>
            <a:r>
              <a:rPr lang="ru-RU" sz="2400" dirty="0" smtClean="0">
                <a:latin typeface="Akrobat" panose="00000600000000000000" pitchFamily="50" charset="-52"/>
              </a:rPr>
              <a:t>3) четкость и экономичность структуры алгоритма; </a:t>
            </a:r>
          </a:p>
          <a:p>
            <a:pPr>
              <a:lnSpc>
                <a:spcPct val="120000"/>
              </a:lnSpc>
            </a:pPr>
            <a:r>
              <a:rPr lang="ru-RU" sz="2400" dirty="0" smtClean="0">
                <a:latin typeface="Akrobat" panose="00000600000000000000" pitchFamily="50" charset="-52"/>
              </a:rPr>
              <a:t>4) повторяемость результата при соблюдении алгоритма; </a:t>
            </a:r>
          </a:p>
          <a:p>
            <a:pPr>
              <a:lnSpc>
                <a:spcPct val="120000"/>
              </a:lnSpc>
            </a:pPr>
            <a:r>
              <a:rPr lang="ru-RU" sz="2400" dirty="0" smtClean="0">
                <a:latin typeface="Akrobat" panose="00000600000000000000" pitchFamily="50" charset="-52"/>
              </a:rPr>
              <a:t>5) универсальность, которая позволяет анализировать любые проблемы</a:t>
            </a:r>
            <a:endParaRPr lang="ru-RU" sz="2400" dirty="0">
              <a:latin typeface="Akrobat" panose="00000600000000000000" pitchFamily="50" charset="-52"/>
            </a:endParaRPr>
          </a:p>
        </p:txBody>
      </p:sp>
      <p:sp>
        <p:nvSpPr>
          <p:cNvPr id="5" name="Прямоугольник 4"/>
          <p:cNvSpPr/>
          <p:nvPr/>
        </p:nvSpPr>
        <p:spPr>
          <a:xfrm>
            <a:off x="114300" y="278465"/>
            <a:ext cx="8665913" cy="830997"/>
          </a:xfrm>
          <a:prstGeom prst="rect">
            <a:avLst/>
          </a:prstGeom>
        </p:spPr>
        <p:txBody>
          <a:bodyPr wrap="square">
            <a:spAutoFit/>
          </a:bodyPr>
          <a:lstStyle/>
          <a:p>
            <a:pPr algn="ctr"/>
            <a:r>
              <a:rPr lang="ru-RU" sz="2400" b="1" dirty="0">
                <a:solidFill>
                  <a:schemeClr val="bg1"/>
                </a:solidFill>
                <a:latin typeface="+mj-lt"/>
              </a:rPr>
              <a:t>АЛГОРИТМ РЕШЕНИЯ ИЗОБРЕТАТЕЛЬСКИХ ЗАДАЧ (АРИЗ</a:t>
            </a:r>
            <a:r>
              <a:rPr lang="ru-RU" sz="2400" b="1" dirty="0">
                <a:solidFill>
                  <a:schemeClr val="bg1"/>
                </a:solidFill>
              </a:rPr>
              <a:t>)</a:t>
            </a:r>
          </a:p>
        </p:txBody>
      </p:sp>
      <p:sp>
        <p:nvSpPr>
          <p:cNvPr id="7" name="Прямоугольник 6"/>
          <p:cNvSpPr/>
          <p:nvPr/>
        </p:nvSpPr>
        <p:spPr>
          <a:xfrm>
            <a:off x="1468438" y="1387928"/>
            <a:ext cx="6597876" cy="369332"/>
          </a:xfrm>
          <a:prstGeom prst="rect">
            <a:avLst/>
          </a:prstGeom>
        </p:spPr>
        <p:txBody>
          <a:bodyPr wrap="square">
            <a:spAutoFit/>
          </a:bodyPr>
          <a:lstStyle/>
          <a:p>
            <a:pPr algn="ctr"/>
            <a:r>
              <a:rPr lang="ru-RU" i="1" dirty="0">
                <a:latin typeface="+mj-lt"/>
              </a:rPr>
              <a:t>АРИЗ  -инструмент для анализа и поиска решения проблем. </a:t>
            </a:r>
          </a:p>
        </p:txBody>
      </p:sp>
    </p:spTree>
    <p:extLst>
      <p:ext uri="{BB962C8B-B14F-4D97-AF65-F5344CB8AC3E}">
        <p14:creationId xmlns:p14="http://schemas.microsoft.com/office/powerpoint/2010/main" val="2051615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355BBAB5-1BBF-47D0-B720-AD112968ED93}"/>
              </a:ext>
            </a:extLst>
          </p:cNvPr>
          <p:cNvSpPr/>
          <p:nvPr/>
        </p:nvSpPr>
        <p:spPr>
          <a:xfrm>
            <a:off x="195942" y="179843"/>
            <a:ext cx="8948057" cy="7294305"/>
          </a:xfrm>
          <a:prstGeom prst="rect">
            <a:avLst/>
          </a:prstGeom>
        </p:spPr>
        <p:txBody>
          <a:bodyPr wrap="square">
            <a:spAutoFit/>
          </a:bodyPr>
          <a:lstStyle/>
          <a:p>
            <a:pPr algn="ctr"/>
            <a:r>
              <a:rPr lang="ru-RU" sz="2800" b="1" dirty="0" smtClean="0">
                <a:solidFill>
                  <a:srgbClr val="162746"/>
                </a:solidFill>
                <a:latin typeface="+mj-lt"/>
                <a:ea typeface="Times New Roman" panose="02020603050405020304" pitchFamily="18" charset="0"/>
              </a:rPr>
              <a:t>СХЕМА  ПРИМЕНЕНИЯ ТРИЗ </a:t>
            </a:r>
          </a:p>
          <a:p>
            <a:pPr algn="ctr"/>
            <a:r>
              <a:rPr lang="ru-RU" sz="2800" b="1" dirty="0">
                <a:solidFill>
                  <a:srgbClr val="222222"/>
                </a:solidFill>
                <a:latin typeface="+mj-lt"/>
                <a:ea typeface="Times New Roman" panose="02020603050405020304" pitchFamily="18" charset="0"/>
              </a:rPr>
              <a:t>(</a:t>
            </a:r>
            <a:r>
              <a:rPr lang="ru-RU" sz="2800" b="1" dirty="0" smtClean="0">
                <a:solidFill>
                  <a:srgbClr val="222222"/>
                </a:solidFill>
                <a:latin typeface="+mj-lt"/>
                <a:ea typeface="Times New Roman" panose="02020603050405020304" pitchFamily="18" charset="0"/>
              </a:rPr>
              <a:t>в </a:t>
            </a:r>
            <a:r>
              <a:rPr lang="ru-RU" sz="2800" b="1" dirty="0">
                <a:solidFill>
                  <a:srgbClr val="222222"/>
                </a:solidFill>
                <a:latin typeface="+mj-lt"/>
                <a:ea typeface="Times New Roman" panose="02020603050405020304" pitchFamily="18" charset="0"/>
              </a:rPr>
              <a:t>общем </a:t>
            </a:r>
            <a:r>
              <a:rPr lang="ru-RU" sz="2800" b="1" dirty="0" smtClean="0">
                <a:solidFill>
                  <a:srgbClr val="222222"/>
                </a:solidFill>
                <a:latin typeface="+mj-lt"/>
                <a:ea typeface="Times New Roman" panose="02020603050405020304" pitchFamily="18" charset="0"/>
              </a:rPr>
              <a:t>виде)</a:t>
            </a:r>
            <a:r>
              <a:rPr lang="ru-RU" sz="2800" b="1" dirty="0">
                <a:solidFill>
                  <a:srgbClr val="222222"/>
                </a:solidFill>
                <a:latin typeface="+mj-lt"/>
                <a:ea typeface="Times New Roman" panose="02020603050405020304" pitchFamily="18" charset="0"/>
              </a:rPr>
              <a:t/>
            </a:r>
            <a:br>
              <a:rPr lang="ru-RU" sz="2800" b="1" dirty="0">
                <a:solidFill>
                  <a:srgbClr val="222222"/>
                </a:solidFill>
                <a:latin typeface="+mj-lt"/>
                <a:ea typeface="Times New Roman" panose="02020603050405020304" pitchFamily="18" charset="0"/>
              </a:rPr>
            </a:br>
            <a:r>
              <a:rPr lang="ru-RU" sz="2800" b="1" dirty="0">
                <a:solidFill>
                  <a:srgbClr val="222222"/>
                </a:solidFill>
                <a:latin typeface="+mj-lt"/>
                <a:ea typeface="Times New Roman" panose="02020603050405020304" pitchFamily="18" charset="0"/>
              </a:rPr>
              <a:t/>
            </a:r>
            <a:br>
              <a:rPr lang="ru-RU" sz="2800" b="1" dirty="0">
                <a:solidFill>
                  <a:srgbClr val="222222"/>
                </a:solidFill>
                <a:latin typeface="+mj-lt"/>
                <a:ea typeface="Times New Roman" panose="02020603050405020304" pitchFamily="18" charset="0"/>
              </a:rPr>
            </a:br>
            <a:r>
              <a:rPr lang="ru-RU" sz="2400" b="1" dirty="0">
                <a:solidFill>
                  <a:srgbClr val="222222"/>
                </a:solidFill>
                <a:latin typeface="Arial" panose="020B0604020202020204" pitchFamily="34" charset="0"/>
                <a:ea typeface="Times New Roman" panose="02020603050405020304" pitchFamily="18" charset="0"/>
              </a:rPr>
              <a:t>1</a:t>
            </a:r>
            <a:r>
              <a:rPr lang="ru-RU" sz="2400" dirty="0">
                <a:solidFill>
                  <a:srgbClr val="222222"/>
                </a:solidFill>
                <a:latin typeface="Arial" panose="020B0604020202020204" pitchFamily="34" charset="0"/>
                <a:ea typeface="Times New Roman" panose="02020603050405020304" pitchFamily="18" charset="0"/>
              </a:rPr>
              <a:t>. </a:t>
            </a:r>
            <a:r>
              <a:rPr lang="ru-RU" sz="3200" dirty="0">
                <a:solidFill>
                  <a:srgbClr val="009900"/>
                </a:solidFill>
                <a:latin typeface="Akrobat" panose="00000600000000000000" pitchFamily="50" charset="-52"/>
                <a:ea typeface="Times New Roman" panose="02020603050405020304" pitchFamily="18" charset="0"/>
              </a:rPr>
              <a:t>Определить задачу и сформулировать ее </a:t>
            </a:r>
            <a:endParaRPr lang="ru-RU" sz="3200" dirty="0" smtClean="0">
              <a:solidFill>
                <a:srgbClr val="009900"/>
              </a:solidFill>
              <a:latin typeface="Akrobat" panose="00000600000000000000" pitchFamily="50" charset="-52"/>
              <a:ea typeface="Times New Roman" panose="02020603050405020304" pitchFamily="18" charset="0"/>
            </a:endParaRPr>
          </a:p>
          <a:p>
            <a:pPr algn="ctr"/>
            <a:r>
              <a:rPr lang="ru-RU" sz="2800" i="1" dirty="0" smtClean="0">
                <a:solidFill>
                  <a:srgbClr val="222222"/>
                </a:solidFill>
                <a:latin typeface="+mj-lt"/>
                <a:ea typeface="Times New Roman" panose="02020603050405020304" pitchFamily="18" charset="0"/>
              </a:rPr>
              <a:t>(</a:t>
            </a:r>
            <a:r>
              <a:rPr lang="ru-RU" sz="2800" i="1" dirty="0">
                <a:solidFill>
                  <a:srgbClr val="222222"/>
                </a:solidFill>
                <a:latin typeface="+mj-lt"/>
                <a:ea typeface="Times New Roman" panose="02020603050405020304" pitchFamily="18" charset="0"/>
              </a:rPr>
              <a:t>проблема как дана и проблема как понятна)</a:t>
            </a:r>
            <a:br>
              <a:rPr lang="ru-RU" sz="2800" i="1" dirty="0">
                <a:solidFill>
                  <a:srgbClr val="222222"/>
                </a:solidFill>
                <a:latin typeface="+mj-lt"/>
                <a:ea typeface="Times New Roman" panose="02020603050405020304" pitchFamily="18" charset="0"/>
              </a:rPr>
            </a:br>
            <a:r>
              <a:rPr lang="ru-RU" sz="3200" b="1" dirty="0">
                <a:solidFill>
                  <a:srgbClr val="222222"/>
                </a:solidFill>
                <a:latin typeface="Akrobat" panose="00000600000000000000" pitchFamily="50" charset="-52"/>
                <a:ea typeface="Times New Roman" panose="02020603050405020304" pitchFamily="18" charset="0"/>
              </a:rPr>
              <a:t>2. </a:t>
            </a:r>
            <a:r>
              <a:rPr lang="ru-RU" sz="3200" dirty="0">
                <a:solidFill>
                  <a:srgbClr val="009900"/>
                </a:solidFill>
                <a:latin typeface="Akrobat" panose="00000600000000000000" pitchFamily="50" charset="-52"/>
                <a:ea typeface="Times New Roman" panose="02020603050405020304" pitchFamily="18" charset="0"/>
              </a:rPr>
              <a:t>Найти противоречие и то, что мешает решить задачу </a:t>
            </a:r>
            <a:r>
              <a:rPr lang="ru-RU" sz="3200" dirty="0">
                <a:solidFill>
                  <a:srgbClr val="222222"/>
                </a:solidFill>
                <a:latin typeface="+mj-lt"/>
                <a:ea typeface="Times New Roman" panose="02020603050405020304" pitchFamily="18" charset="0"/>
              </a:rPr>
              <a:t>(</a:t>
            </a:r>
            <a:r>
              <a:rPr lang="ru-RU" sz="2800" i="1" dirty="0">
                <a:solidFill>
                  <a:srgbClr val="222222"/>
                </a:solidFill>
                <a:latin typeface="+mj-lt"/>
                <a:ea typeface="Times New Roman" panose="02020603050405020304" pitchFamily="18" charset="0"/>
              </a:rPr>
              <a:t>в чем проблема ситуации)</a:t>
            </a:r>
            <a:br>
              <a:rPr lang="ru-RU" sz="2800" i="1" dirty="0">
                <a:solidFill>
                  <a:srgbClr val="222222"/>
                </a:solidFill>
                <a:latin typeface="+mj-lt"/>
                <a:ea typeface="Times New Roman" panose="02020603050405020304" pitchFamily="18" charset="0"/>
              </a:rPr>
            </a:br>
            <a:r>
              <a:rPr lang="ru-RU" sz="3200" b="1" dirty="0">
                <a:solidFill>
                  <a:srgbClr val="222222"/>
                </a:solidFill>
                <a:latin typeface="Akrobat" panose="00000600000000000000" pitchFamily="50" charset="-52"/>
                <a:ea typeface="Times New Roman" panose="02020603050405020304" pitchFamily="18" charset="0"/>
              </a:rPr>
              <a:t>3</a:t>
            </a:r>
            <a:r>
              <a:rPr lang="ru-RU" sz="3200" dirty="0">
                <a:solidFill>
                  <a:srgbClr val="222222"/>
                </a:solidFill>
                <a:latin typeface="Akrobat" panose="00000600000000000000" pitchFamily="50" charset="-52"/>
                <a:ea typeface="Times New Roman" panose="02020603050405020304" pitchFamily="18" charset="0"/>
              </a:rPr>
              <a:t>. </a:t>
            </a:r>
            <a:r>
              <a:rPr lang="ru-RU" sz="3200" dirty="0">
                <a:solidFill>
                  <a:srgbClr val="009900"/>
                </a:solidFill>
                <a:latin typeface="Akrobat" panose="00000600000000000000" pitchFamily="50" charset="-52"/>
                <a:ea typeface="Times New Roman" panose="02020603050405020304" pitchFamily="18" charset="0"/>
              </a:rPr>
              <a:t>Выделить ресурсы, которыми обладаем</a:t>
            </a:r>
            <a:br>
              <a:rPr lang="ru-RU" sz="3200" dirty="0">
                <a:solidFill>
                  <a:srgbClr val="009900"/>
                </a:solidFill>
                <a:latin typeface="Akrobat" panose="00000600000000000000" pitchFamily="50" charset="-52"/>
                <a:ea typeface="Times New Roman" panose="02020603050405020304" pitchFamily="18" charset="0"/>
              </a:rPr>
            </a:br>
            <a:r>
              <a:rPr lang="ru-RU" sz="3200" b="1" dirty="0">
                <a:solidFill>
                  <a:srgbClr val="222222"/>
                </a:solidFill>
                <a:latin typeface="Akrobat" panose="00000600000000000000" pitchFamily="50" charset="-52"/>
                <a:ea typeface="Times New Roman" panose="02020603050405020304" pitchFamily="18" charset="0"/>
              </a:rPr>
              <a:t>4. </a:t>
            </a:r>
            <a:r>
              <a:rPr lang="ru-RU" sz="3200" dirty="0">
                <a:solidFill>
                  <a:srgbClr val="009900"/>
                </a:solidFill>
                <a:latin typeface="Akrobat" panose="00000600000000000000" pitchFamily="50" charset="-52"/>
                <a:ea typeface="Times New Roman" panose="02020603050405020304" pitchFamily="18" charset="0"/>
              </a:rPr>
              <a:t>Применить уже имеющиеся приемы </a:t>
            </a:r>
            <a:r>
              <a:rPr lang="ru-RU" sz="3200" dirty="0" smtClean="0">
                <a:solidFill>
                  <a:srgbClr val="009900"/>
                </a:solidFill>
                <a:latin typeface="Akrobat" panose="00000600000000000000" pitchFamily="50" charset="-52"/>
                <a:ea typeface="Times New Roman" panose="02020603050405020304" pitchFamily="18" charset="0"/>
              </a:rPr>
              <a:t>решений</a:t>
            </a:r>
          </a:p>
          <a:p>
            <a:pPr algn="ctr"/>
            <a:r>
              <a:rPr lang="ru-RU" sz="2800" i="1" dirty="0" smtClean="0">
                <a:solidFill>
                  <a:srgbClr val="222222"/>
                </a:solidFill>
                <a:latin typeface="+mj-lt"/>
                <a:ea typeface="Times New Roman" panose="02020603050405020304" pitchFamily="18" charset="0"/>
              </a:rPr>
              <a:t> </a:t>
            </a:r>
            <a:r>
              <a:rPr lang="ru-RU" sz="2800" i="1" dirty="0">
                <a:solidFill>
                  <a:srgbClr val="222222"/>
                </a:solidFill>
                <a:latin typeface="+mj-lt"/>
                <a:ea typeface="Times New Roman" panose="02020603050405020304" pitchFamily="18" charset="0"/>
              </a:rPr>
              <a:t>(в пространстве, временной экран, решение из других областей и так далее</a:t>
            </a:r>
            <a:r>
              <a:rPr lang="ru-RU" sz="3200" i="1" dirty="0">
                <a:solidFill>
                  <a:srgbClr val="222222"/>
                </a:solidFill>
                <a:latin typeface="+mj-lt"/>
                <a:ea typeface="Times New Roman" panose="02020603050405020304" pitchFamily="18" charset="0"/>
              </a:rPr>
              <a:t>)</a:t>
            </a:r>
            <a:r>
              <a:rPr lang="ru-RU" sz="3200" dirty="0">
                <a:solidFill>
                  <a:srgbClr val="222222"/>
                </a:solidFill>
                <a:latin typeface="Akrobat" panose="00000600000000000000" pitchFamily="50" charset="-52"/>
                <a:ea typeface="Times New Roman" panose="02020603050405020304" pitchFamily="18" charset="0"/>
              </a:rPr>
              <a:t/>
            </a:r>
            <a:br>
              <a:rPr lang="ru-RU" sz="3200" dirty="0">
                <a:solidFill>
                  <a:srgbClr val="222222"/>
                </a:solidFill>
                <a:latin typeface="Akrobat" panose="00000600000000000000" pitchFamily="50" charset="-52"/>
                <a:ea typeface="Times New Roman" panose="02020603050405020304" pitchFamily="18" charset="0"/>
              </a:rPr>
            </a:br>
            <a:r>
              <a:rPr lang="ru-RU" sz="3200" b="1" dirty="0">
                <a:solidFill>
                  <a:srgbClr val="222222"/>
                </a:solidFill>
                <a:latin typeface="Akrobat" panose="00000600000000000000" pitchFamily="50" charset="-52"/>
                <a:ea typeface="Times New Roman" panose="02020603050405020304" pitchFamily="18" charset="0"/>
              </a:rPr>
              <a:t>5</a:t>
            </a:r>
            <a:r>
              <a:rPr lang="ru-RU" sz="3200" b="1" dirty="0">
                <a:solidFill>
                  <a:srgbClr val="009900"/>
                </a:solidFill>
                <a:latin typeface="Akrobat" panose="00000600000000000000" pitchFamily="50" charset="-52"/>
                <a:ea typeface="Times New Roman" panose="02020603050405020304" pitchFamily="18" charset="0"/>
              </a:rPr>
              <a:t>. </a:t>
            </a:r>
            <a:r>
              <a:rPr lang="ru-RU" sz="3200" dirty="0">
                <a:solidFill>
                  <a:srgbClr val="009900"/>
                </a:solidFill>
                <a:latin typeface="Akrobat" panose="00000600000000000000" pitchFamily="50" charset="-52"/>
                <a:ea typeface="Times New Roman" panose="02020603050405020304" pitchFamily="18" charset="0"/>
              </a:rPr>
              <a:t>Проанализировать решение и понять, </a:t>
            </a:r>
            <a:endParaRPr lang="ru-RU" sz="3200" dirty="0" smtClean="0">
              <a:solidFill>
                <a:srgbClr val="009900"/>
              </a:solidFill>
              <a:latin typeface="Akrobat" panose="00000600000000000000" pitchFamily="50" charset="-52"/>
              <a:ea typeface="Times New Roman" panose="02020603050405020304" pitchFamily="18" charset="0"/>
            </a:endParaRPr>
          </a:p>
          <a:p>
            <a:pPr algn="ctr"/>
            <a:r>
              <a:rPr lang="ru-RU" sz="3200" dirty="0" smtClean="0">
                <a:solidFill>
                  <a:srgbClr val="009900"/>
                </a:solidFill>
                <a:latin typeface="Akrobat" panose="00000600000000000000" pitchFamily="50" charset="-52"/>
                <a:ea typeface="Times New Roman" panose="02020603050405020304" pitchFamily="18" charset="0"/>
              </a:rPr>
              <a:t>можно </a:t>
            </a:r>
            <a:r>
              <a:rPr lang="ru-RU" sz="3200" dirty="0">
                <a:solidFill>
                  <a:srgbClr val="009900"/>
                </a:solidFill>
                <a:latin typeface="Akrobat" panose="00000600000000000000" pitchFamily="50" charset="-52"/>
                <a:ea typeface="Times New Roman" panose="02020603050405020304" pitchFamily="18" charset="0"/>
              </a:rPr>
              <a:t>ли его улучшить</a:t>
            </a:r>
            <a:br>
              <a:rPr lang="ru-RU" sz="3200" dirty="0">
                <a:solidFill>
                  <a:srgbClr val="009900"/>
                </a:solidFill>
                <a:latin typeface="Akrobat" panose="00000600000000000000" pitchFamily="50" charset="-52"/>
                <a:ea typeface="Times New Roman" panose="02020603050405020304" pitchFamily="18" charset="0"/>
              </a:rPr>
            </a:br>
            <a:r>
              <a:rPr lang="ru-RU" sz="3200" dirty="0">
                <a:solidFill>
                  <a:srgbClr val="222222"/>
                </a:solidFill>
                <a:latin typeface="Akrobat" panose="00000600000000000000" pitchFamily="50" charset="-52"/>
                <a:ea typeface="Times New Roman" panose="02020603050405020304" pitchFamily="18" charset="0"/>
              </a:rPr>
              <a:t/>
            </a:r>
            <a:br>
              <a:rPr lang="ru-RU" sz="3200" dirty="0">
                <a:solidFill>
                  <a:srgbClr val="222222"/>
                </a:solidFill>
                <a:latin typeface="Akrobat" panose="00000600000000000000" pitchFamily="50" charset="-52"/>
                <a:ea typeface="Times New Roman" panose="02020603050405020304" pitchFamily="18" charset="0"/>
              </a:rPr>
            </a:br>
            <a:endParaRPr lang="ru-RU" sz="3200" dirty="0">
              <a:latin typeface="Akrobat" panose="00000600000000000000" pitchFamily="50" charset="-52"/>
            </a:endParaRPr>
          </a:p>
        </p:txBody>
      </p:sp>
    </p:spTree>
    <p:extLst>
      <p:ext uri="{BB962C8B-B14F-4D97-AF65-F5344CB8AC3E}">
        <p14:creationId xmlns:p14="http://schemas.microsoft.com/office/powerpoint/2010/main" val="2979256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053BBDB8-CB04-480E-B134-69C46C7EB992}"/>
              </a:ext>
            </a:extLst>
          </p:cNvPr>
          <p:cNvSpPr/>
          <p:nvPr/>
        </p:nvSpPr>
        <p:spPr>
          <a:xfrm>
            <a:off x="489097" y="344463"/>
            <a:ext cx="8165805" cy="2751522"/>
          </a:xfrm>
          <a:prstGeom prst="rect">
            <a:avLst/>
          </a:prstGeom>
        </p:spPr>
        <p:txBody>
          <a:bodyPr wrap="square">
            <a:spAutoFit/>
          </a:bodyPr>
          <a:lstStyle/>
          <a:p>
            <a:pPr indent="450215" algn="just">
              <a:lnSpc>
                <a:spcPct val="120000"/>
              </a:lnSpc>
              <a:spcAft>
                <a:spcPts val="0"/>
              </a:spcAft>
            </a:pPr>
            <a:r>
              <a:rPr lang="ru-RU" sz="2400" b="1" dirty="0" smtClean="0">
                <a:solidFill>
                  <a:srgbClr val="213B69"/>
                </a:solidFill>
                <a:latin typeface="+mj-lt"/>
                <a:ea typeface="Times New Roman" panose="02020603050405020304" pitchFamily="18" charset="0"/>
                <a:cs typeface="Times New Roman" panose="02020603050405020304" pitchFamily="18" charset="0"/>
              </a:rPr>
              <a:t>ТРИЗ ФОРМИРУЕТ:</a:t>
            </a:r>
          </a:p>
          <a:p>
            <a:pPr marL="342900" lvl="0" indent="-342900" algn="just">
              <a:lnSpc>
                <a:spcPct val="120000"/>
              </a:lnSpc>
              <a:spcAft>
                <a:spcPts val="0"/>
              </a:spcAft>
              <a:buFont typeface="Symbol" panose="05050102010706020507" pitchFamily="18" charset="2"/>
              <a:buChar char=""/>
              <a:tabLst>
                <a:tab pos="457200" algn="l"/>
              </a:tabLst>
            </a:pPr>
            <a:r>
              <a:rPr lang="ru-RU" sz="2000" dirty="0" smtClean="0">
                <a:solidFill>
                  <a:srgbClr val="000000"/>
                </a:solidFill>
                <a:latin typeface="+mj-lt"/>
                <a:ea typeface="Times New Roman" panose="02020603050405020304" pitchFamily="18" charset="0"/>
                <a:cs typeface="Times New Roman" panose="02020603050405020304" pitchFamily="18" charset="0"/>
              </a:rPr>
              <a:t>стиль </a:t>
            </a:r>
            <a:r>
              <a:rPr lang="ru-RU" sz="2000" dirty="0">
                <a:solidFill>
                  <a:srgbClr val="000000"/>
                </a:solidFill>
                <a:latin typeface="+mj-lt"/>
                <a:ea typeface="Times New Roman" panose="02020603050405020304" pitchFamily="18" charset="0"/>
                <a:cs typeface="Times New Roman" panose="02020603050405020304" pitchFamily="18" charset="0"/>
              </a:rPr>
              <a:t>мышления, направленный на самостоятельную генерацию знаний;</a:t>
            </a:r>
            <a:endParaRPr lang="ru-RU" sz="2000" dirty="0">
              <a:latin typeface="+mj-lt"/>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Symbol" panose="05050102010706020507" pitchFamily="18" charset="2"/>
              <a:buChar char=""/>
              <a:tabLst>
                <a:tab pos="457200" algn="l"/>
              </a:tabLst>
            </a:pPr>
            <a:r>
              <a:rPr lang="ru-RU" sz="2000" dirty="0">
                <a:solidFill>
                  <a:srgbClr val="000000"/>
                </a:solidFill>
                <a:latin typeface="+mj-lt"/>
                <a:ea typeface="Times New Roman" panose="02020603050405020304" pitchFamily="18" charset="0"/>
                <a:cs typeface="Times New Roman" panose="02020603050405020304" pitchFamily="18" charset="0"/>
              </a:rPr>
              <a:t> умение видеть, ставить и решать проблемные задачи;</a:t>
            </a:r>
            <a:endParaRPr lang="ru-RU" sz="2000" dirty="0">
              <a:latin typeface="+mj-lt"/>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Symbol" panose="05050102010706020507" pitchFamily="18" charset="2"/>
              <a:buChar char=""/>
              <a:tabLst>
                <a:tab pos="457200" algn="l"/>
              </a:tabLst>
            </a:pPr>
            <a:r>
              <a:rPr lang="ru-RU" sz="2000" dirty="0">
                <a:solidFill>
                  <a:srgbClr val="000000"/>
                </a:solidFill>
                <a:latin typeface="+mj-lt"/>
                <a:ea typeface="Times New Roman" panose="02020603050405020304" pitchFamily="18" charset="0"/>
                <a:cs typeface="Times New Roman" panose="02020603050405020304" pitchFamily="18" charset="0"/>
              </a:rPr>
              <a:t> умение выделять закономерности;</a:t>
            </a:r>
            <a:endParaRPr lang="ru-RU" sz="2000" dirty="0">
              <a:latin typeface="+mj-lt"/>
              <a:ea typeface="Times New Roman" panose="02020603050405020304" pitchFamily="18" charset="0"/>
              <a:cs typeface="Times New Roman" panose="02020603050405020304" pitchFamily="18" charset="0"/>
            </a:endParaRPr>
          </a:p>
          <a:p>
            <a:pPr marL="342900" lvl="0" indent="-342900" algn="just">
              <a:lnSpc>
                <a:spcPct val="120000"/>
              </a:lnSpc>
              <a:spcAft>
                <a:spcPts val="0"/>
              </a:spcAft>
              <a:buFont typeface="Symbol" panose="05050102010706020507" pitchFamily="18" charset="2"/>
              <a:buChar char=""/>
              <a:tabLst>
                <a:tab pos="457200" algn="l"/>
              </a:tabLst>
            </a:pPr>
            <a:r>
              <a:rPr lang="ru-RU" sz="2000" dirty="0">
                <a:solidFill>
                  <a:srgbClr val="000000"/>
                </a:solidFill>
                <a:latin typeface="+mj-lt"/>
                <a:ea typeface="Times New Roman" panose="02020603050405020304" pitchFamily="18" charset="0"/>
                <a:cs typeface="Times New Roman" panose="02020603050405020304" pitchFamily="18" charset="0"/>
              </a:rPr>
              <a:t>мировоззренческую установку восприятия жизни как динамического пространства открытых задач.</a:t>
            </a:r>
            <a:endParaRPr lang="ru-RU" sz="2000" dirty="0">
              <a:latin typeface="+mj-lt"/>
              <a:ea typeface="Times New Roman" panose="02020603050405020304" pitchFamily="18" charset="0"/>
              <a:cs typeface="Times New Roman" panose="02020603050405020304" pitchFamily="18" charset="0"/>
            </a:endParaRPr>
          </a:p>
        </p:txBody>
      </p:sp>
      <p:grpSp>
        <p:nvGrpSpPr>
          <p:cNvPr id="3" name="Группа 2">
            <a:extLst>
              <a:ext uri="{FF2B5EF4-FFF2-40B4-BE49-F238E27FC236}">
                <a16:creationId xmlns:a16="http://schemas.microsoft.com/office/drawing/2014/main" xmlns="" id="{27278D4B-7945-42B7-8708-296BCECB3F93}"/>
              </a:ext>
            </a:extLst>
          </p:cNvPr>
          <p:cNvGrpSpPr/>
          <p:nvPr/>
        </p:nvGrpSpPr>
        <p:grpSpPr>
          <a:xfrm>
            <a:off x="-115611" y="3545907"/>
            <a:ext cx="9138476" cy="2540889"/>
            <a:chOff x="-121134" y="988261"/>
            <a:chExt cx="9138476" cy="3326980"/>
          </a:xfrm>
        </p:grpSpPr>
        <p:sp>
          <p:nvSpPr>
            <p:cNvPr id="4" name="Прямоугольник 3">
              <a:extLst>
                <a:ext uri="{FF2B5EF4-FFF2-40B4-BE49-F238E27FC236}">
                  <a16:creationId xmlns:a16="http://schemas.microsoft.com/office/drawing/2014/main" xmlns="" id="{31F2AE43-AE62-405E-80D6-B7D92B7E9012}"/>
                </a:ext>
              </a:extLst>
            </p:cNvPr>
            <p:cNvSpPr/>
            <p:nvPr/>
          </p:nvSpPr>
          <p:spPr>
            <a:xfrm rot="5400000">
              <a:off x="2784614" y="-1917487"/>
              <a:ext cx="3326979" cy="9138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xmlns="" id="{E8820212-4E5D-4F77-A8AD-76BE5670C8B4}"/>
                </a:ext>
              </a:extLst>
            </p:cNvPr>
            <p:cNvSpPr/>
            <p:nvPr/>
          </p:nvSpPr>
          <p:spPr>
            <a:xfrm>
              <a:off x="213583" y="1415986"/>
              <a:ext cx="8803758" cy="2899255"/>
            </a:xfrm>
            <a:prstGeom prst="rect">
              <a:avLst/>
            </a:prstGeom>
          </p:spPr>
          <p:txBody>
            <a:bodyPr wrap="square">
              <a:spAutoFit/>
            </a:bodyPr>
            <a:lstStyle/>
            <a:p>
              <a:pPr algn="ctr">
                <a:lnSpc>
                  <a:spcPct val="80000"/>
                </a:lnSpc>
              </a:pPr>
              <a:r>
                <a:rPr lang="ru-RU" altLang="ru-RU" sz="2800" dirty="0">
                  <a:solidFill>
                    <a:schemeClr val="bg1"/>
                  </a:solidFill>
                  <a:latin typeface="Times New Roman" panose="02020603050405020304" pitchFamily="18" charset="0"/>
                  <a:cs typeface="Times New Roman" panose="02020603050405020304" pitchFamily="18" charset="0"/>
                </a:rPr>
                <a:t>"Каждый ребенок изначально талантлив и даже гениален, но его надо научить ориентироваться в современном мире,  чтобы при минимуме затрат достичь максимального эффекта</a:t>
              </a:r>
            </a:p>
            <a:p>
              <a:pPr algn="ctr">
                <a:lnSpc>
                  <a:spcPct val="80000"/>
                </a:lnSpc>
              </a:pPr>
              <a:endParaRPr lang="ru-RU" altLang="ru-RU" sz="2800" dirty="0">
                <a:solidFill>
                  <a:schemeClr val="bg1"/>
                </a:solidFill>
                <a:latin typeface="Times New Roman" panose="02020603050405020304" pitchFamily="18" charset="0"/>
                <a:cs typeface="Times New Roman" panose="02020603050405020304" pitchFamily="18" charset="0"/>
              </a:endParaRPr>
            </a:p>
            <a:p>
              <a:pPr algn="r">
                <a:lnSpc>
                  <a:spcPct val="80000"/>
                </a:lnSpc>
              </a:pPr>
              <a:r>
                <a:rPr lang="ru-RU" altLang="ru-RU" sz="2800" dirty="0">
                  <a:solidFill>
                    <a:schemeClr val="bg1"/>
                  </a:solidFill>
                  <a:latin typeface="Times New Roman" panose="02020603050405020304" pitchFamily="18" charset="0"/>
                  <a:cs typeface="Times New Roman" panose="02020603050405020304" pitchFamily="18" charset="0"/>
                </a:rPr>
                <a:t> </a:t>
              </a:r>
              <a:r>
                <a:rPr lang="ru-RU" altLang="ru-RU" sz="2800" i="1" dirty="0">
                  <a:solidFill>
                    <a:schemeClr val="bg1"/>
                  </a:solidFill>
                  <a:latin typeface="Times New Roman" panose="02020603050405020304" pitchFamily="18" charset="0"/>
                  <a:cs typeface="Times New Roman" panose="02020603050405020304" pitchFamily="18" charset="0"/>
                </a:rPr>
                <a:t>Г. С. </a:t>
              </a:r>
              <a:r>
                <a:rPr lang="ru-RU" altLang="ru-RU" sz="2800" i="1" dirty="0" err="1">
                  <a:solidFill>
                    <a:schemeClr val="bg1"/>
                  </a:solidFill>
                  <a:latin typeface="Times New Roman" panose="02020603050405020304" pitchFamily="18" charset="0"/>
                  <a:cs typeface="Times New Roman" panose="02020603050405020304" pitchFamily="18" charset="0"/>
                </a:rPr>
                <a:t>Альтшуллер</a:t>
              </a:r>
              <a:r>
                <a:rPr lang="ru-RU" altLang="ru-RU" sz="2800" i="1" dirty="0">
                  <a:latin typeface="Times New Roman" panose="02020603050405020304" pitchFamily="18" charset="0"/>
                  <a:cs typeface="Times New Roman" panose="02020603050405020304" pitchFamily="18" charset="0"/>
                </a:rPr>
                <a:t> </a:t>
              </a:r>
              <a:r>
                <a:rPr lang="ru-RU" altLang="ru-RU" sz="2800" dirty="0">
                  <a:latin typeface="Times New Roman" panose="02020603050405020304" pitchFamily="18" charset="0"/>
                  <a:cs typeface="Times New Roman" panose="02020603050405020304" pitchFamily="18" charset="0"/>
                </a:rPr>
                <a:t>  </a:t>
              </a:r>
            </a:p>
            <a:p>
              <a:pPr algn="ctr">
                <a:lnSpc>
                  <a:spcPct val="80000"/>
                </a:lnSpc>
              </a:pPr>
              <a:endParaRPr lang="ru-RU" altLang="ru-RU" sz="2800" dirty="0">
                <a:solidFill>
                  <a:schemeClr val="bg1"/>
                </a:solidFill>
                <a:latin typeface="Times New Roman" panose="02020603050405020304" pitchFamily="18" charset="0"/>
                <a:cs typeface="Times New Roman" panose="02020603050405020304" pitchFamily="18" charset="0"/>
              </a:endParaRPr>
            </a:p>
            <a:p>
              <a:pPr algn="r">
                <a:lnSpc>
                  <a:spcPct val="80000"/>
                </a:lnSpc>
              </a:pPr>
              <a:r>
                <a:rPr lang="ru-RU" altLang="ru-RU" sz="3200" i="1" dirty="0">
                  <a:latin typeface="Times New Roman" panose="02020603050405020304" pitchFamily="18" charset="0"/>
                  <a:cs typeface="Times New Roman" panose="02020603050405020304" pitchFamily="18" charset="0"/>
                </a:rPr>
                <a:t> </a:t>
              </a:r>
            </a:p>
          </p:txBody>
        </p:sp>
      </p:grpSp>
      <p:pic>
        <p:nvPicPr>
          <p:cNvPr id="6" name="Рисунок 5">
            <a:extLst>
              <a:ext uri="{FF2B5EF4-FFF2-40B4-BE49-F238E27FC236}">
                <a16:creationId xmlns:a16="http://schemas.microsoft.com/office/drawing/2014/main" xmlns="" id="{C606C22D-F58D-4710-9F84-24B6493E3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06" y="4631243"/>
            <a:ext cx="1666274" cy="2499412"/>
          </a:xfrm>
          <a:prstGeom prst="rect">
            <a:avLst/>
          </a:prstGeom>
        </p:spPr>
      </p:pic>
    </p:spTree>
    <p:extLst>
      <p:ext uri="{BB962C8B-B14F-4D97-AF65-F5344CB8AC3E}">
        <p14:creationId xmlns:p14="http://schemas.microsoft.com/office/powerpoint/2010/main" val="3841012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3D316F20-9646-4341-A2B9-459A3B3ED373}"/>
              </a:ext>
            </a:extLst>
          </p:cNvPr>
          <p:cNvSpPr/>
          <p:nvPr/>
        </p:nvSpPr>
        <p:spPr>
          <a:xfrm rot="5400000">
            <a:off x="-2137230" y="2137230"/>
            <a:ext cx="6858003" cy="2583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 name="image29.jpeg">
            <a:extLst>
              <a:ext uri="{FF2B5EF4-FFF2-40B4-BE49-F238E27FC236}">
                <a16:creationId xmlns:a16="http://schemas.microsoft.com/office/drawing/2014/main" xmlns="" id="{41CC2CBA-A4E1-412E-8A29-579B50596655}"/>
              </a:ext>
            </a:extLst>
          </p:cNvPr>
          <p:cNvPicPr/>
          <p:nvPr/>
        </p:nvPicPr>
        <p:blipFill>
          <a:blip r:embed="rId2" cstate="print"/>
          <a:stretch>
            <a:fillRect/>
          </a:stretch>
        </p:blipFill>
        <p:spPr>
          <a:xfrm>
            <a:off x="541516" y="289213"/>
            <a:ext cx="1500512" cy="2052417"/>
          </a:xfrm>
          <a:prstGeom prst="rect">
            <a:avLst/>
          </a:prstGeom>
        </p:spPr>
      </p:pic>
      <p:sp>
        <p:nvSpPr>
          <p:cNvPr id="3" name="Прямоугольник 2">
            <a:extLst>
              <a:ext uri="{FF2B5EF4-FFF2-40B4-BE49-F238E27FC236}">
                <a16:creationId xmlns:a16="http://schemas.microsoft.com/office/drawing/2014/main" xmlns="" id="{A2E2390F-8139-4F3A-BE04-BC227319E153}"/>
              </a:ext>
            </a:extLst>
          </p:cNvPr>
          <p:cNvSpPr/>
          <p:nvPr/>
        </p:nvSpPr>
        <p:spPr>
          <a:xfrm>
            <a:off x="-1" y="2404132"/>
            <a:ext cx="2423887" cy="2492990"/>
          </a:xfrm>
          <a:prstGeom prst="rect">
            <a:avLst/>
          </a:prstGeom>
        </p:spPr>
        <p:txBody>
          <a:bodyPr wrap="square">
            <a:spAutoFit/>
          </a:bodyPr>
          <a:lstStyle/>
          <a:p>
            <a:pPr algn="ctr"/>
            <a:r>
              <a:rPr lang="ru-RU" sz="1600" b="1" dirty="0">
                <a:solidFill>
                  <a:schemeClr val="bg1">
                    <a:lumMod val="95000"/>
                  </a:schemeClr>
                </a:solidFill>
                <a:latin typeface="Times New Roman" panose="02020603050405020304" pitchFamily="18" charset="0"/>
                <a:ea typeface="Times New Roman" panose="02020603050405020304" pitchFamily="18" charset="0"/>
              </a:rPr>
              <a:t>Анатолий </a:t>
            </a:r>
          </a:p>
          <a:p>
            <a:pPr algn="ctr"/>
            <a:r>
              <a:rPr lang="ru-RU" sz="1600" b="1" dirty="0">
                <a:solidFill>
                  <a:schemeClr val="bg1">
                    <a:lumMod val="95000"/>
                  </a:schemeClr>
                </a:solidFill>
                <a:latin typeface="Times New Roman" panose="02020603050405020304" pitchFamily="18" charset="0"/>
                <a:ea typeface="Times New Roman" panose="02020603050405020304" pitchFamily="18" charset="0"/>
              </a:rPr>
              <a:t>Александрович </a:t>
            </a:r>
          </a:p>
          <a:p>
            <a:pPr algn="ctr"/>
            <a:r>
              <a:rPr lang="ru-RU" sz="1600" b="1" dirty="0" err="1">
                <a:solidFill>
                  <a:schemeClr val="bg1">
                    <a:lumMod val="95000"/>
                  </a:schemeClr>
                </a:solidFill>
                <a:latin typeface="Times New Roman" panose="02020603050405020304" pitchFamily="18" charset="0"/>
                <a:ea typeface="Times New Roman" panose="02020603050405020304" pitchFamily="18" charset="0"/>
              </a:rPr>
              <a:t>Гин</a:t>
            </a:r>
            <a:endParaRPr lang="ru-RU" sz="1600" b="1" dirty="0">
              <a:solidFill>
                <a:schemeClr val="bg1">
                  <a:lumMod val="95000"/>
                </a:schemeClr>
              </a:solidFill>
              <a:latin typeface="Times New Roman" panose="02020603050405020304" pitchFamily="18" charset="0"/>
              <a:ea typeface="Times New Roman" panose="02020603050405020304" pitchFamily="18" charset="0"/>
            </a:endParaRPr>
          </a:p>
          <a:p>
            <a:pPr algn="ctr"/>
            <a:endParaRPr lang="ru-RU" sz="1600" b="1" dirty="0">
              <a:solidFill>
                <a:schemeClr val="bg1">
                  <a:lumMod val="95000"/>
                </a:schemeClr>
              </a:solidFill>
              <a:latin typeface="Times New Roman" panose="02020603050405020304" pitchFamily="18" charset="0"/>
              <a:ea typeface="Times New Roman" panose="02020603050405020304" pitchFamily="18" charset="0"/>
            </a:endParaRPr>
          </a:p>
          <a:p>
            <a:pPr algn="ctr"/>
            <a:r>
              <a:rPr lang="ru-RU" sz="1600" dirty="0">
                <a:solidFill>
                  <a:schemeClr val="bg1">
                    <a:lumMod val="95000"/>
                  </a:schemeClr>
                </a:solidFill>
              </a:rPr>
              <a:t>Основное</a:t>
            </a:r>
          </a:p>
          <a:p>
            <a:pPr algn="ctr"/>
            <a:r>
              <a:rPr lang="ru-RU" sz="1600" dirty="0">
                <a:solidFill>
                  <a:schemeClr val="bg1">
                    <a:lumMod val="95000"/>
                  </a:schemeClr>
                </a:solidFill>
              </a:rPr>
              <a:t> направление</a:t>
            </a:r>
          </a:p>
          <a:p>
            <a:pPr algn="ctr"/>
            <a:r>
              <a:rPr lang="ru-RU" sz="1600" dirty="0">
                <a:solidFill>
                  <a:schemeClr val="bg1">
                    <a:lumMod val="95000"/>
                  </a:schemeClr>
                </a:solidFill>
              </a:rPr>
              <a:t> разработок – </a:t>
            </a:r>
          </a:p>
          <a:p>
            <a:pPr algn="ctr"/>
            <a:r>
              <a:rPr lang="ru-RU" sz="1600" dirty="0">
                <a:solidFill>
                  <a:schemeClr val="bg1">
                    <a:lumMod val="95000"/>
                  </a:schemeClr>
                </a:solidFill>
              </a:rPr>
              <a:t>применение ТРИЗ </a:t>
            </a:r>
          </a:p>
          <a:p>
            <a:pPr algn="ctr"/>
            <a:r>
              <a:rPr lang="ru-RU" sz="1600" dirty="0">
                <a:solidFill>
                  <a:schemeClr val="bg1">
                    <a:lumMod val="95000"/>
                  </a:schemeClr>
                </a:solidFill>
              </a:rPr>
              <a:t>к системе  образования</a:t>
            </a:r>
            <a:endParaRPr lang="ru-RU" sz="1200" dirty="0"/>
          </a:p>
          <a:p>
            <a:pPr marL="317659">
              <a:spcBef>
                <a:spcPts val="4"/>
              </a:spcBef>
            </a:pPr>
            <a:r>
              <a:rPr lang="ru-RU" sz="1200" dirty="0"/>
              <a:t> </a:t>
            </a:r>
            <a:endParaRPr lang="ru-RU" sz="1200" b="1" dirty="0">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xmlns="" id="{C9E227AD-E119-4DF6-9C20-66327B764D5E}"/>
              </a:ext>
            </a:extLst>
          </p:cNvPr>
          <p:cNvSpPr/>
          <p:nvPr/>
        </p:nvSpPr>
        <p:spPr>
          <a:xfrm>
            <a:off x="4190931" y="191053"/>
            <a:ext cx="3856633" cy="646331"/>
          </a:xfrm>
          <a:prstGeom prst="rect">
            <a:avLst/>
          </a:prstGeom>
        </p:spPr>
        <p:txBody>
          <a:bodyPr wrap="none">
            <a:spAutoFit/>
          </a:bodyPr>
          <a:lstStyle/>
          <a:p>
            <a:r>
              <a:rPr lang="ru-RU" sz="3600" b="1" dirty="0">
                <a:solidFill>
                  <a:srgbClr val="213B69"/>
                </a:solidFill>
                <a:latin typeface="Times New Roman" panose="02020603050405020304" pitchFamily="18" charset="0"/>
                <a:cs typeface="Times New Roman" panose="02020603050405020304" pitchFamily="18" charset="0"/>
              </a:rPr>
              <a:t>ТРИЗ-педагогика</a:t>
            </a:r>
          </a:p>
        </p:txBody>
      </p:sp>
      <p:sp>
        <p:nvSpPr>
          <p:cNvPr id="7" name="Прямоугольник 6">
            <a:extLst>
              <a:ext uri="{FF2B5EF4-FFF2-40B4-BE49-F238E27FC236}">
                <a16:creationId xmlns:a16="http://schemas.microsoft.com/office/drawing/2014/main" xmlns="" id="{4EE2E7F6-041C-46C6-8233-171CC99FA201}"/>
              </a:ext>
            </a:extLst>
          </p:cNvPr>
          <p:cNvSpPr/>
          <p:nvPr/>
        </p:nvSpPr>
        <p:spPr>
          <a:xfrm>
            <a:off x="3353055" y="755596"/>
            <a:ext cx="5615694" cy="646331"/>
          </a:xfrm>
          <a:prstGeom prst="rect">
            <a:avLst/>
          </a:prstGeom>
        </p:spPr>
        <p:txBody>
          <a:bodyPr wrap="square">
            <a:spAutoFit/>
          </a:bodyPr>
          <a:lstStyle/>
          <a:p>
            <a:r>
              <a:rPr lang="ru-RU" dirty="0">
                <a:solidFill>
                  <a:srgbClr val="213B69"/>
                </a:solidFill>
                <a:latin typeface="Times New Roman" panose="02020603050405020304" pitchFamily="18" charset="0"/>
              </a:rPr>
              <a:t>подготовка мышления для решения творческих задач</a:t>
            </a:r>
            <a:r>
              <a:rPr lang="ru-RU" dirty="0">
                <a:solidFill>
                  <a:srgbClr val="213B69"/>
                </a:solidFill>
              </a:rPr>
              <a:t> </a:t>
            </a:r>
            <a:r>
              <a:rPr lang="ru-RU" dirty="0"/>
              <a:t/>
            </a:r>
            <a:br>
              <a:rPr lang="ru-RU" dirty="0"/>
            </a:br>
            <a:endParaRPr lang="ru-RU" dirty="0"/>
          </a:p>
        </p:txBody>
      </p:sp>
      <p:sp>
        <p:nvSpPr>
          <p:cNvPr id="10" name="Прямоугольник 9">
            <a:extLst>
              <a:ext uri="{FF2B5EF4-FFF2-40B4-BE49-F238E27FC236}">
                <a16:creationId xmlns:a16="http://schemas.microsoft.com/office/drawing/2014/main" xmlns="" id="{B411C296-C633-4668-9C8A-A2F242A4C9DE}"/>
              </a:ext>
            </a:extLst>
          </p:cNvPr>
          <p:cNvSpPr/>
          <p:nvPr/>
        </p:nvSpPr>
        <p:spPr>
          <a:xfrm>
            <a:off x="2720626" y="3096756"/>
            <a:ext cx="6385205" cy="1323439"/>
          </a:xfrm>
          <a:prstGeom prst="rect">
            <a:avLst/>
          </a:prstGeom>
        </p:spPr>
        <p:txBody>
          <a:bodyPr wrap="square">
            <a:spAutoFit/>
          </a:bodyPr>
          <a:lstStyle/>
          <a:p>
            <a:pPr algn="just">
              <a:spcAft>
                <a:spcPts val="0"/>
              </a:spcAft>
            </a:pPr>
            <a:r>
              <a:rPr lang="ru-RU" sz="1600" i="1" dirty="0">
                <a:latin typeface="Akrobat" panose="00000600000000000000" pitchFamily="50" charset="-52"/>
                <a:ea typeface="Times New Roman" panose="02020603050405020304" pitchFamily="18" charset="0"/>
              </a:rPr>
              <a:t>В глобальном динамичном мире:</a:t>
            </a:r>
          </a:p>
          <a:p>
            <a:pPr marL="285750" indent="-285750" algn="just">
              <a:spcAft>
                <a:spcPts val="0"/>
              </a:spcAft>
              <a:buFont typeface="Arial" panose="020B0604020202020204" pitchFamily="34" charset="0"/>
              <a:buChar char="•"/>
            </a:pPr>
            <a:r>
              <a:rPr lang="ru-RU" sz="1600" i="1" dirty="0">
                <a:latin typeface="Akrobat" panose="00000600000000000000" pitchFamily="50" charset="-52"/>
                <a:ea typeface="Times New Roman" panose="02020603050405020304" pitchFamily="18" charset="0"/>
              </a:rPr>
              <a:t>знания важнее природных ресурсов;</a:t>
            </a:r>
          </a:p>
          <a:p>
            <a:pPr marL="285750" indent="-285750" algn="just">
              <a:spcAft>
                <a:spcPts val="0"/>
              </a:spcAft>
              <a:buFont typeface="Arial" panose="020B0604020202020204" pitchFamily="34" charset="0"/>
              <a:buChar char="•"/>
            </a:pPr>
            <a:r>
              <a:rPr lang="ru-RU" sz="1600" i="1" dirty="0">
                <a:latin typeface="Akrobat" panose="00000600000000000000" pitchFamily="50" charset="-52"/>
                <a:ea typeface="Times New Roman" panose="02020603050405020304" pitchFamily="18" charset="0"/>
              </a:rPr>
              <a:t>навыки важнее знаний;</a:t>
            </a:r>
          </a:p>
          <a:p>
            <a:pPr marL="285750" indent="-285750" algn="just">
              <a:spcAft>
                <a:spcPts val="0"/>
              </a:spcAft>
              <a:buFont typeface="Arial" panose="020B0604020202020204" pitchFamily="34" charset="0"/>
              <a:buChar char="•"/>
            </a:pPr>
            <a:r>
              <a:rPr lang="ru-RU" sz="1600" i="1" dirty="0">
                <a:latin typeface="Akrobat" panose="00000600000000000000" pitchFamily="50" charset="-52"/>
                <a:ea typeface="Times New Roman" panose="02020603050405020304" pitchFamily="18" charset="0"/>
              </a:rPr>
              <a:t>умение обучаться важнее навыков;</a:t>
            </a:r>
          </a:p>
          <a:p>
            <a:pPr marL="285750" indent="-285750" algn="just">
              <a:spcAft>
                <a:spcPts val="0"/>
              </a:spcAft>
              <a:buFont typeface="Arial" panose="020B0604020202020204" pitchFamily="34" charset="0"/>
              <a:buChar char="•"/>
            </a:pPr>
            <a:r>
              <a:rPr lang="ru-RU" sz="1600" i="1" dirty="0">
                <a:latin typeface="Akrobat" panose="00000600000000000000" pitchFamily="50" charset="-52"/>
                <a:ea typeface="Times New Roman" panose="02020603050405020304" pitchFamily="18" charset="0"/>
              </a:rPr>
              <a:t>умение творчески перерабатывать знания важнее умения обучаться.</a:t>
            </a:r>
          </a:p>
        </p:txBody>
      </p:sp>
      <p:sp>
        <p:nvSpPr>
          <p:cNvPr id="12" name="Прямоугольник 11">
            <a:extLst>
              <a:ext uri="{FF2B5EF4-FFF2-40B4-BE49-F238E27FC236}">
                <a16:creationId xmlns:a16="http://schemas.microsoft.com/office/drawing/2014/main" xmlns="" id="{AAE143DF-796A-44EB-BAFE-C917B62DC0B9}"/>
              </a:ext>
            </a:extLst>
          </p:cNvPr>
          <p:cNvSpPr/>
          <p:nvPr/>
        </p:nvSpPr>
        <p:spPr>
          <a:xfrm>
            <a:off x="2811539" y="1201872"/>
            <a:ext cx="6015749" cy="400110"/>
          </a:xfrm>
          <a:prstGeom prst="rect">
            <a:avLst/>
          </a:prstGeom>
        </p:spPr>
        <p:txBody>
          <a:bodyPr wrap="none">
            <a:spAutoFit/>
          </a:bodyPr>
          <a:lstStyle/>
          <a:p>
            <a:r>
              <a:rPr lang="ru-RU" sz="2000" b="1" dirty="0">
                <a:solidFill>
                  <a:schemeClr val="accent2">
                    <a:lumMod val="75000"/>
                  </a:schemeClr>
                </a:solidFill>
                <a:latin typeface="Times New Roman" panose="02020603050405020304" pitchFamily="18" charset="0"/>
                <a:cs typeface="Times New Roman" panose="02020603050405020304" pitchFamily="18" charset="0"/>
              </a:rPr>
              <a:t>СУБЪЕКТ ОБРАЗОВАНИЯ – ОБУЧАЮЩИЙСЯ </a:t>
            </a:r>
          </a:p>
        </p:txBody>
      </p:sp>
      <p:graphicFrame>
        <p:nvGraphicFramePr>
          <p:cNvPr id="14" name="Объект 3">
            <a:extLst>
              <a:ext uri="{FF2B5EF4-FFF2-40B4-BE49-F238E27FC236}">
                <a16:creationId xmlns:a16="http://schemas.microsoft.com/office/drawing/2014/main" xmlns="" id="{7BC127E7-51EA-43E2-B632-85DD4367ADD1}"/>
              </a:ext>
            </a:extLst>
          </p:cNvPr>
          <p:cNvGraphicFramePr>
            <a:graphicFrameLocks/>
          </p:cNvGraphicFramePr>
          <p:nvPr>
            <p:extLst>
              <p:ext uri="{D42A27DB-BD31-4B8C-83A1-F6EECF244321}">
                <p14:modId xmlns:p14="http://schemas.microsoft.com/office/powerpoint/2010/main" val="3409272899"/>
              </p:ext>
            </p:extLst>
          </p:nvPr>
        </p:nvGraphicFramePr>
        <p:xfrm>
          <a:off x="3021276" y="4079870"/>
          <a:ext cx="6015748" cy="3138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Рисунок 15">
            <a:extLst>
              <a:ext uri="{FF2B5EF4-FFF2-40B4-BE49-F238E27FC236}">
                <a16:creationId xmlns:a16="http://schemas.microsoft.com/office/drawing/2014/main" xmlns="" id="{EC9B6235-7E0A-490F-B7E9-544FC396BF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45797" y="4640798"/>
            <a:ext cx="1424453" cy="2041844"/>
          </a:xfrm>
          <a:prstGeom prst="rect">
            <a:avLst/>
          </a:prstGeom>
        </p:spPr>
      </p:pic>
      <p:sp>
        <p:nvSpPr>
          <p:cNvPr id="17" name="Прямоугольник 16">
            <a:extLst>
              <a:ext uri="{FF2B5EF4-FFF2-40B4-BE49-F238E27FC236}">
                <a16:creationId xmlns:a16="http://schemas.microsoft.com/office/drawing/2014/main" xmlns="" id="{EEF20F37-1D86-4D09-95DA-B52AFC0873DC}"/>
              </a:ext>
            </a:extLst>
          </p:cNvPr>
          <p:cNvSpPr/>
          <p:nvPr/>
        </p:nvSpPr>
        <p:spPr>
          <a:xfrm>
            <a:off x="2651818" y="1665595"/>
            <a:ext cx="6385205" cy="1431161"/>
          </a:xfrm>
          <a:prstGeom prst="rect">
            <a:avLst/>
          </a:prstGeom>
        </p:spPr>
        <p:txBody>
          <a:bodyPr wrap="square">
            <a:spAutoFit/>
          </a:bodyPr>
          <a:lstStyle/>
          <a:p>
            <a:pPr algn="ctr"/>
            <a:r>
              <a:rPr lang="ru-RU" sz="2000" b="1" dirty="0">
                <a:solidFill>
                  <a:schemeClr val="accent2">
                    <a:lumMod val="75000"/>
                  </a:schemeClr>
                </a:solidFill>
                <a:latin typeface="Times New Roman" panose="02020603050405020304" pitchFamily="18" charset="0"/>
                <a:cs typeface="Times New Roman" panose="02020603050405020304" pitchFamily="18" charset="0"/>
              </a:rPr>
              <a:t>ДИАЛОГИЧЕСКАЯ ФОРМА ОБЩЕНИЯ ПЕДАГОГА И ОБУЧАЮЩЕГОСЯ </a:t>
            </a:r>
          </a:p>
          <a:p>
            <a:pPr algn="ctr"/>
            <a:r>
              <a:rPr lang="ru-RU" sz="2000" b="1" dirty="0">
                <a:solidFill>
                  <a:schemeClr val="accent2">
                    <a:lumMod val="75000"/>
                  </a:schemeClr>
                </a:solidFill>
                <a:latin typeface="Times New Roman" panose="02020603050405020304" pitchFamily="18" charset="0"/>
                <a:cs typeface="Times New Roman" panose="02020603050405020304" pitchFamily="18" charset="0"/>
              </a:rPr>
              <a:t>КСО</a:t>
            </a:r>
          </a:p>
          <a:p>
            <a:pPr algn="ctr"/>
            <a:endParaRPr lang="ru-RU" sz="400" b="1" dirty="0">
              <a:solidFill>
                <a:schemeClr val="accent2">
                  <a:lumMod val="75000"/>
                </a:schemeClr>
              </a:solidFill>
              <a:latin typeface="Times New Roman" panose="02020603050405020304" pitchFamily="18" charset="0"/>
              <a:cs typeface="Times New Roman" panose="02020603050405020304" pitchFamily="18" charset="0"/>
            </a:endParaRPr>
          </a:p>
          <a:p>
            <a:pPr algn="ctr"/>
            <a:r>
              <a:rPr lang="ru-RU" sz="2000" b="1" dirty="0">
                <a:solidFill>
                  <a:schemeClr val="accent2">
                    <a:lumMod val="75000"/>
                  </a:schemeClr>
                </a:solidFill>
                <a:latin typeface="Times New Roman" panose="02020603050405020304" pitchFamily="18" charset="0"/>
                <a:cs typeface="Times New Roman" panose="02020603050405020304" pitchFamily="18" charset="0"/>
              </a:rPr>
              <a:t>ИСПОЛЬЗОВАНИЕ ПРОБЛЕМНЫХ ЗАДАЧ</a:t>
            </a:r>
          </a:p>
        </p:txBody>
      </p:sp>
    </p:spTree>
    <p:extLst>
      <p:ext uri="{BB962C8B-B14F-4D97-AF65-F5344CB8AC3E}">
        <p14:creationId xmlns:p14="http://schemas.microsoft.com/office/powerpoint/2010/main" val="23627172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10">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extLst>
    <a:ext uri="{05A4C25C-085E-4340-85A3-A5531E510DB2}">
      <thm15:themeFamily xmlns:thm15="http://schemas.microsoft.com/office/thememl/2012/main" xmlns="" name="Тема10" id="{BA86728F-73D4-4DD1-A94E-47D6C6B4691A}" vid="{E1CE434E-40F9-4F3A-9D1E-487585CC36C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386ECE2FEE89A7459B91249B355E1BC7" ma:contentTypeVersion="1" ma:contentTypeDescription="Создание документа." ma:contentTypeScope="" ma:versionID="98051404be32fa8df83611c882171f09">
  <xsd:schema xmlns:xsd="http://www.w3.org/2001/XMLSchema" xmlns:xs="http://www.w3.org/2001/XMLSchema" xmlns:p="http://schemas.microsoft.com/office/2006/metadata/properties" xmlns:ns2="d93f08c7-4dc9-4366-b183-71f4e46057df" targetNamespace="http://schemas.microsoft.com/office/2006/metadata/properties" ma:root="true" ma:fieldsID="901426136c3cb9e8a8df3f1a14d2308d" ns2:_="">
    <xsd:import namespace="d93f08c7-4dc9-4366-b183-71f4e46057d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f08c7-4dc9-4366-b183-71f4e46057df"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7059AA-D5CF-4FC3-B24B-75296FF98047}"/>
</file>

<file path=customXml/itemProps2.xml><?xml version="1.0" encoding="utf-8"?>
<ds:datastoreItem xmlns:ds="http://schemas.openxmlformats.org/officeDocument/2006/customXml" ds:itemID="{BF0AF8A7-7A95-4C8D-871C-C1CA42068E1B}"/>
</file>

<file path=customXml/itemProps3.xml><?xml version="1.0" encoding="utf-8"?>
<ds:datastoreItem xmlns:ds="http://schemas.openxmlformats.org/officeDocument/2006/customXml" ds:itemID="{F73AB7CE-D953-4767-A30E-6A099ECB5760}"/>
</file>

<file path=docProps/app.xml><?xml version="1.0" encoding="utf-8"?>
<Properties xmlns="http://schemas.openxmlformats.org/officeDocument/2006/extended-properties" xmlns:vt="http://schemas.openxmlformats.org/officeDocument/2006/docPropsVTypes">
  <Template>Тема10</Template>
  <TotalTime>1456</TotalTime>
  <Words>3559</Words>
  <Application>Microsoft Office PowerPoint</Application>
  <PresentationFormat>Экран (4:3)</PresentationFormat>
  <Paragraphs>631</Paragraphs>
  <Slides>57</Slides>
  <Notes>6</Notes>
  <HiddenSlides>5</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57</vt:i4>
      </vt:variant>
    </vt:vector>
  </HeadingPairs>
  <TitlesOfParts>
    <vt:vector size="72" baseType="lpstr">
      <vt:lpstr>Arial</vt:lpstr>
      <vt:lpstr>MS Mincho</vt:lpstr>
      <vt:lpstr>Times New Roman</vt:lpstr>
      <vt:lpstr>Philosopher</vt:lpstr>
      <vt:lpstr>Symbol</vt:lpstr>
      <vt:lpstr>Monotype Corsiva</vt:lpstr>
      <vt:lpstr>Wingdings 2</vt:lpstr>
      <vt:lpstr>Calibri</vt:lpstr>
      <vt:lpstr>Wingdings</vt:lpstr>
      <vt:lpstr>REG</vt:lpstr>
      <vt:lpstr>Helvetica Neue</vt:lpstr>
      <vt:lpstr>Open Sans</vt:lpstr>
      <vt:lpstr>Times New Roman, serif</vt:lpstr>
      <vt:lpstr>Akrobat</vt:lpstr>
      <vt:lpstr>Тема10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ИГРА «Я ЗНАЮ / Я НЕ ЗНАЮ»,  «ВЕРЮ / НЕ  ВЕРЮ»</vt:lpstr>
      <vt:lpstr>Секрет листьев дерева</vt:lpstr>
      <vt:lpstr>Секрет листьев дерева</vt:lpstr>
      <vt:lpstr>ПРИЕМЫ ВКЛЮЧЕНИЯ МОТИВАЦИИ</vt:lpstr>
      <vt:lpstr>ЗАНЯТИЯ ПО ТРИЗ</vt:lpstr>
      <vt:lpstr>ПРАВИЛА ТРИЗ</vt:lpstr>
      <vt:lpstr>МЕТОДИЧЕСКИЕ СОВЕТЫ ПО РАБОТЕ В ТРИЗ-ТЕХНОЛОГИИ</vt:lpstr>
      <vt:lpstr>Презентация PowerPoint</vt:lpstr>
      <vt:lpstr>Ресурсы по ТРИЗ</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Tany Cher</dc:creator>
  <cp:lastModifiedBy>Зинихина</cp:lastModifiedBy>
  <cp:revision>107</cp:revision>
  <cp:lastPrinted>2019-12-11T10:52:21Z</cp:lastPrinted>
  <dcterms:created xsi:type="dcterms:W3CDTF">2019-12-08T14:59:23Z</dcterms:created>
  <dcterms:modified xsi:type="dcterms:W3CDTF">2019-12-11T12:58:11Z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0x010100386ECE2FEE89A7459B91249B355E1BC7</vt:lpwstr>
  </property>
</Properties>
</file>