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83" r:id="rId5"/>
    <p:sldId id="284" r:id="rId6"/>
    <p:sldId id="268" r:id="rId7"/>
    <p:sldId id="258" r:id="rId8"/>
    <p:sldId id="282" r:id="rId9"/>
    <p:sldId id="267" r:id="rId10"/>
    <p:sldId id="269" r:id="rId11"/>
    <p:sldId id="274" r:id="rId12"/>
    <p:sldId id="266" r:id="rId13"/>
    <p:sldId id="270" r:id="rId14"/>
    <p:sldId id="279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59" autoAdjust="0"/>
    <p:restoredTop sz="94660"/>
  </p:normalViewPr>
  <p:slideViewPr>
    <p:cSldViewPr>
      <p:cViewPr varScale="1">
        <p:scale>
          <a:sx n="68" d="100"/>
          <a:sy n="68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msi.ru/doc/ae4aa80a-3224-44a5-b8f2-46b7c772d74c" TargetMode="External"/><Relationship Id="rId2" Type="http://schemas.openxmlformats.org/officeDocument/2006/relationships/hyperlink" Target="http://litrus.net/book/read/146643?p=5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to-normy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84" y="1340768"/>
            <a:ext cx="9073016" cy="1728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429000"/>
            <a:ext cx="858964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Всероссийский урок «ГОТОВ 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ТРУДУ </a:t>
            </a:r>
            <a:r>
              <a:rPr lang="ru-RU" dirty="0" smtClean="0"/>
              <a:t>И ОБОРОНЕ»</a:t>
            </a: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Sennikova\Desktop\Putin-Sochi-Olympics-1024x686.jpg"/>
          <p:cNvPicPr>
            <a:picLocks noChangeAspect="1" noChangeArrowheads="1"/>
          </p:cNvPicPr>
          <p:nvPr/>
        </p:nvPicPr>
        <p:blipFill>
          <a:blip r:embed="rId2" cstate="print"/>
          <a:srcRect l="18468" r="3125"/>
          <a:stretch>
            <a:fillRect/>
          </a:stretch>
        </p:blipFill>
        <p:spPr bwMode="auto">
          <a:xfrm>
            <a:off x="179512" y="260648"/>
            <a:ext cx="5622737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157192"/>
            <a:ext cx="8208912" cy="15636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7128" y="260648"/>
            <a:ext cx="3276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i="1" dirty="0" smtClean="0"/>
              <a:t>Самое главное, чтобы это (спорт. — Прим.) не было </a:t>
            </a:r>
            <a:r>
              <a:rPr lang="ru-RU" sz="2000" b="1" i="1" dirty="0" err="1" smtClean="0"/>
              <a:t>обязаловкой</a:t>
            </a:r>
            <a:r>
              <a:rPr lang="ru-RU" sz="2000" b="1" i="1" dirty="0" smtClean="0"/>
              <a:t>, чтобы людям захотелось, чтобы они пришли к пониманию того, что это важно для каждого конкретного человека, его здоровья, для его будущего, в том числе успешного профессионального будущего. Важно, чтобы это стало модным трендом для молодых людей и вообще для всех возрастов.</a:t>
            </a:r>
          </a:p>
          <a:p>
            <a:pPr algn="just" fontAlgn="base"/>
            <a:endParaRPr lang="ru-RU" sz="2000" dirty="0" smtClean="0"/>
          </a:p>
          <a:p>
            <a:pPr algn="just" fontAlgn="base"/>
            <a:r>
              <a:rPr lang="ru-RU" sz="2000" b="1" cap="all" dirty="0" smtClean="0"/>
              <a:t>ВЛАДИМИР ПУТИН</a:t>
            </a:r>
            <a:endParaRPr lang="ru-RU" sz="2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ennikova\Desktop\4fcce7d5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718868" cy="5136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229200"/>
            <a:ext cx="8551207" cy="16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0"/>
            <a:ext cx="472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Значки ГТО нового образца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ennikova\Desktop\stend_gto_1.jpg"/>
          <p:cNvPicPr>
            <a:picLocks noChangeAspect="1" noChangeArrowheads="1"/>
          </p:cNvPicPr>
          <p:nvPr/>
        </p:nvPicPr>
        <p:blipFill>
          <a:blip r:embed="rId2" cstate="print"/>
          <a:srcRect l="1285" r="771"/>
          <a:stretch>
            <a:fillRect/>
          </a:stretch>
        </p:blipFill>
        <p:spPr bwMode="auto">
          <a:xfrm>
            <a:off x="0" y="764704"/>
            <a:ext cx="9144000" cy="4824536"/>
          </a:xfrm>
          <a:prstGeom prst="rect">
            <a:avLst/>
          </a:prstGeom>
          <a:noFill/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45224"/>
            <a:ext cx="8551207" cy="16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188640"/>
            <a:ext cx="4219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Ступени комплекса ГТО</a:t>
            </a:r>
            <a:endParaRPr lang="ru-RU" sz="2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nnikova\Desktop\4463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59390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294399"/>
            <a:ext cx="8208912" cy="15636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ennikova\Desktop\8114970zz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91575" cy="555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229200"/>
            <a:ext cx="8551207" cy="16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764704"/>
            <a:ext cx="889248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Иллюстрации  на слайдах: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слайд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http://school59cheb.ru/uploaded/banners/gto.gif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http://xn----7sbgfwwgignye8i.xn--p1ai/wp-content/uploads/2015/06/115.jpg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http://halitovo.ru/upload/iblock/db8/08_fizkulbturnik.jpg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http://rtvi.com/images/upload/08.04.15_GTO.jpg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http://www.infohabarovsk.ru/forum/user_foto/d42d5b2fbad5d2608b49a386177537f0.jpe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http://izhig.ru/nagrudnye-znaki-svs/image/znak-1939-god-1-stupeni.gif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http://www.oaem.ru/Images/News/ajcsqnsb9pcm528c.jpg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http://www.science-techno.ru/nt/sites/default/files/ImagesNT/4_2010/0410_33.jpg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http://www.imagemme.com/wp-content/uploads/2014/02/Putin-Sochi-Olympics-1024x686.jpg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http://www.ridus.ru/images/2014/11/25/250622/4fcce7d5ab.jpg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http://www.andamento.ru/images/sportiv/stend_5_stupenej_gotov_k_trudu_i_oborone.png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http://savepic.su/4463702.jpg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http://pics2.pokazuha.ru/p442/d/z/8114970zzd.jpg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16632"/>
            <a:ext cx="465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Информационные источники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332656"/>
            <a:ext cx="684076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Информационные источники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 на слайдах: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://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litrus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net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book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read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/146643?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=52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village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village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situation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situation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/168187-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putin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http://bmsi.ru/doc/ae4aa80a-3224-44a5-b8f2-46b7c772d74c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http://www.gto-normy.ru/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301208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nnikova\Desktop\gt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74661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869160"/>
            <a:ext cx="9073015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nikova\Desktop\115 (1).jpg"/>
          <p:cNvPicPr>
            <a:picLocks noChangeAspect="1" noChangeArrowheads="1"/>
          </p:cNvPicPr>
          <p:nvPr/>
        </p:nvPicPr>
        <p:blipFill>
          <a:blip r:embed="rId2" cstate="print"/>
          <a:srcRect l="1950" r="2064"/>
          <a:stretch>
            <a:fillRect/>
          </a:stretch>
        </p:blipFill>
        <p:spPr bwMode="auto">
          <a:xfrm>
            <a:off x="0" y="0"/>
            <a:ext cx="929743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nnikova\Desktop\08_fizkulbturni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259632" y="476672"/>
            <a:ext cx="7272808" cy="6111603"/>
          </a:xfrm>
          <a:prstGeom prst="rect">
            <a:avLst/>
          </a:prstGeom>
          <a:noFill/>
        </p:spPr>
      </p:pic>
      <p:pic>
        <p:nvPicPr>
          <p:cNvPr id="4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6804762" cy="12961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7016" y="1196752"/>
            <a:ext cx="88569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50000"/>
              </a:lnSpc>
            </a:pPr>
            <a:r>
              <a:rPr lang="ru-RU" sz="2800" dirty="0" smtClean="0"/>
              <a:t>Всесоюзный физкультурный комплекс ГТО имел </a:t>
            </a:r>
          </a:p>
          <a:p>
            <a:pPr algn="ctr" fontAlgn="t"/>
            <a:r>
              <a:rPr lang="ru-RU" sz="2800" dirty="0" smtClean="0"/>
              <a:t>5 возрастных ступеней</a:t>
            </a:r>
          </a:p>
          <a:p>
            <a:pPr algn="ctr" fontAlgn="t"/>
            <a:endParaRPr lang="ru-RU" sz="2800" dirty="0" smtClean="0"/>
          </a:p>
          <a:p>
            <a:pPr fontAlgn="t"/>
            <a:r>
              <a:rPr lang="ru-RU" sz="2800" b="1" dirty="0" smtClean="0"/>
              <a:t>I ступень </a:t>
            </a:r>
            <a:r>
              <a:rPr lang="ru-RU" sz="2800" dirty="0" smtClean="0"/>
              <a:t>— «Смелые и ловкие» — 10–11 и 12–13 лет;</a:t>
            </a:r>
          </a:p>
          <a:p>
            <a:pPr fontAlgn="t"/>
            <a:r>
              <a:rPr lang="ru-RU" sz="2800" b="1" dirty="0" smtClean="0"/>
              <a:t>II ступень</a:t>
            </a:r>
            <a:r>
              <a:rPr lang="ru-RU" sz="2800" dirty="0" smtClean="0"/>
              <a:t> — «Спортивная смена» — 14–15 лет;</a:t>
            </a:r>
          </a:p>
          <a:p>
            <a:pPr fontAlgn="t"/>
            <a:r>
              <a:rPr lang="ru-RU" sz="2800" b="1" dirty="0" smtClean="0"/>
              <a:t>III ступень</a:t>
            </a:r>
            <a:r>
              <a:rPr lang="ru-RU" sz="2800" dirty="0" smtClean="0"/>
              <a:t> — ​«Сила и мужество» — 16–18 лет;</a:t>
            </a:r>
          </a:p>
          <a:p>
            <a:pPr fontAlgn="t"/>
            <a:r>
              <a:rPr lang="ru-RU" sz="2800" b="1" dirty="0" smtClean="0"/>
              <a:t>IV ступень</a:t>
            </a:r>
            <a:r>
              <a:rPr lang="ru-RU" sz="2800" dirty="0" smtClean="0"/>
              <a:t> — ​«Физическое совершенство» — мужчины  				19–39 лет, женщины 19–34 лет;</a:t>
            </a:r>
          </a:p>
          <a:p>
            <a:pPr fontAlgn="t"/>
            <a:r>
              <a:rPr lang="ru-RU" sz="2800" b="1" dirty="0" smtClean="0"/>
              <a:t>V ступень</a:t>
            </a:r>
            <a:r>
              <a:rPr lang="ru-RU" sz="2800" dirty="0" smtClean="0"/>
              <a:t> — ​«Бодрость и здоровье» — мужчины 40–60 				лет, женщины 35–55 лет.</a:t>
            </a:r>
            <a:endParaRPr lang="ru-RU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tvi.com/images/upload/08.04.15_G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380312" cy="5166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8136904" cy="15498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ennikova\Desktop\86899_21920.jpg"/>
          <p:cNvPicPr>
            <a:picLocks noChangeAspect="1" noChangeArrowheads="1"/>
          </p:cNvPicPr>
          <p:nvPr/>
        </p:nvPicPr>
        <p:blipFill>
          <a:blip r:embed="rId2" cstate="print"/>
          <a:srcRect t="9783"/>
          <a:stretch>
            <a:fillRect/>
          </a:stretch>
        </p:blipFill>
        <p:spPr bwMode="auto">
          <a:xfrm>
            <a:off x="467544" y="260648"/>
            <a:ext cx="8424936" cy="569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3" y="5229200"/>
            <a:ext cx="8551207" cy="16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ennikova\Desktop\normy-gto-20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08115"/>
            <a:ext cx="8136904" cy="1549885"/>
          </a:xfrm>
          <a:prstGeom prst="rect">
            <a:avLst/>
          </a:prstGeom>
          <a:noFill/>
        </p:spPr>
      </p:pic>
      <p:pic>
        <p:nvPicPr>
          <p:cNvPr id="23554" name="Picture 2" descr="http://warspot-asset.s3.amazonaws.com/articles/pictures/000/007/008/original/1_%D0%93%D0%BE%D1%82%D0%BE%D0%B2_%D0%BA_%D1%82%D1%80%D1%83%D0%B4%D1%83_%D0%B8_%D0%BE%D0%B1%D0%BE%D1%80%D0%BE%D0%BD%D0%B5_%D0%A1%D0%A1%D0%A1%D0%A0_30th_anniversar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4542350" cy="51479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2492896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Один из первых вариантов значка ГТО первой ступени, 1930-е годы. 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Sennikova\Desktop\ajcsqnsb9pcm528c (1).jpg"/>
          <p:cNvPicPr>
            <a:picLocks noChangeAspect="1" noChangeArrowheads="1"/>
          </p:cNvPicPr>
          <p:nvPr/>
        </p:nvPicPr>
        <p:blipFill>
          <a:blip r:embed="rId2" cstate="print"/>
          <a:srcRect l="40645" r="9084"/>
          <a:stretch>
            <a:fillRect/>
          </a:stretch>
        </p:blipFill>
        <p:spPr bwMode="auto">
          <a:xfrm>
            <a:off x="323527" y="332656"/>
            <a:ext cx="4804223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20072" y="692696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1932 году во время сдачи нормативов ГТО  братья Георгий и Серафим </a:t>
            </a:r>
            <a:r>
              <a:rPr lang="ru-RU" sz="2400" b="1" dirty="0" smtClean="0"/>
              <a:t>Знаменские </a:t>
            </a:r>
            <a:r>
              <a:rPr lang="ru-RU" sz="2400" dirty="0" smtClean="0"/>
              <a:t>пробежали дистанция в километр с такой скоростью, что судьи не поверили показаниям секундомеров и потребовали пробежать еще раз. В последствии братья установили 24 рекорда СССР.</a:t>
            </a:r>
            <a:endParaRPr lang="ru-RU" sz="2400" dirty="0"/>
          </a:p>
        </p:txBody>
      </p:sp>
      <p:pic>
        <p:nvPicPr>
          <p:cNvPr id="7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266969"/>
            <a:ext cx="8352928" cy="15910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nnikova\Desktop\0410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61546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301208"/>
            <a:ext cx="8173167" cy="155679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155458"/>
            <a:ext cx="5040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Значок ГТО, меткого стрелка, отважного парашютиста вызывал огромное уважение. И я твердо убежден, что отлично поставленная военно-спортивная работа во многом помогала советским людям выдержать великий экзамен, каким была для всех нас война...</a:t>
            </a:r>
            <a:endParaRPr lang="ru-RU" sz="2400" b="1" i="1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1" y="5445224"/>
            <a:ext cx="2843809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К. К. Рокоссовский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9EE7EC3C7540E4A82AD1D956AFB50F5" ma:contentTypeVersion="49" ma:contentTypeDescription="Создание документа." ma:contentTypeScope="" ma:versionID="632c85eea77a7d32fa9647a6bfe920d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AWJJH2MPE6E2-1790420169-219</_dlc_DocId>
    <_dlc_DocIdUrl xmlns="4a252ca3-5a62-4c1c-90a6-29f4710e47f8">
      <Url>http://edu-sps.koiro.local/npo/kbs/_layouts/15/DocIdRedir.aspx?ID=AWJJH2MPE6E2-1790420169-219</Url>
      <Description>AWJJH2MPE6E2-1790420169-219</Description>
    </_dlc_DocIdUrl>
  </documentManagement>
</p:properties>
</file>

<file path=customXml/itemProps1.xml><?xml version="1.0" encoding="utf-8"?>
<ds:datastoreItem xmlns:ds="http://schemas.openxmlformats.org/officeDocument/2006/customXml" ds:itemID="{6E6B63E6-EB27-4333-A998-F1F38824195F}"/>
</file>

<file path=customXml/itemProps2.xml><?xml version="1.0" encoding="utf-8"?>
<ds:datastoreItem xmlns:ds="http://schemas.openxmlformats.org/officeDocument/2006/customXml" ds:itemID="{8C3D85A4-758E-4BB2-9E4F-69DBCB2EEC3E}"/>
</file>

<file path=customXml/itemProps3.xml><?xml version="1.0" encoding="utf-8"?>
<ds:datastoreItem xmlns:ds="http://schemas.openxmlformats.org/officeDocument/2006/customXml" ds:itemID="{436587FA-281D-41D1-B095-14CBE2F04DC1}"/>
</file>

<file path=customXml/itemProps4.xml><?xml version="1.0" encoding="utf-8"?>
<ds:datastoreItem xmlns:ds="http://schemas.openxmlformats.org/officeDocument/2006/customXml" ds:itemID="{FB270D87-CE19-470B-8897-0ECF804637B1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604</TotalTime>
  <Words>284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Всероссийский урок «ГОТОВ К  ТРУДУ И ОБОРОНЕ»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Sennikova</dc:creator>
  <cp:lastModifiedBy>Татьяна</cp:lastModifiedBy>
  <cp:revision>98</cp:revision>
  <dcterms:created xsi:type="dcterms:W3CDTF">2015-07-23T12:17:32Z</dcterms:created>
  <dcterms:modified xsi:type="dcterms:W3CDTF">2016-06-10T10:27:10Z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0x01010029EE7EC3C7540E4A82AD1D956AFB50F5</vt:lpwstr>
  </property>
  <property fmtid="{D5CDD505-2E9C-101B-9397-08002B2CF9AE}" pid="3" name="_dlc_DocIdItemGuid">
    <vt:lpwstr>240ec985-ed1b-441c-b34d-f7bd697b552c</vt:lpwstr>
  </property>
</Properties>
</file>