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14.xml" ContentType="application/vnd.openxmlformats-officedocument.presentationml.slide+xml"/>
  <Override PartName="/ppt/slides/slide16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15.xml" ContentType="application/vnd.openxmlformats-officedocument.presentationml.slide+xml"/>
  <Override PartName="/ppt/slides/slide2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7" r:id="rId2"/>
    <p:sldId id="256" r:id="rId3"/>
    <p:sldId id="309" r:id="rId4"/>
    <p:sldId id="365" r:id="rId5"/>
    <p:sldId id="372" r:id="rId6"/>
    <p:sldId id="410" r:id="rId7"/>
    <p:sldId id="364" r:id="rId8"/>
    <p:sldId id="411" r:id="rId9"/>
    <p:sldId id="408" r:id="rId10"/>
    <p:sldId id="402" r:id="rId11"/>
    <p:sldId id="407" r:id="rId12"/>
    <p:sldId id="399" r:id="rId13"/>
    <p:sldId id="417" r:id="rId14"/>
    <p:sldId id="416" r:id="rId15"/>
    <p:sldId id="409" r:id="rId16"/>
    <p:sldId id="392" r:id="rId17"/>
    <p:sldId id="393" r:id="rId18"/>
    <p:sldId id="420" r:id="rId19"/>
    <p:sldId id="421" r:id="rId20"/>
    <p:sldId id="419" r:id="rId21"/>
    <p:sldId id="415" r:id="rId22"/>
    <p:sldId id="321" r:id="rId23"/>
    <p:sldId id="388" r:id="rId24"/>
    <p:sldId id="390" r:id="rId25"/>
    <p:sldId id="391" r:id="rId26"/>
    <p:sldId id="404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66FF33"/>
    <a:srgbClr val="66CCFF"/>
    <a:srgbClr val="BAC927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016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Relationship Id="rId35" Type="http://schemas.openxmlformats.org/officeDocument/2006/relationships/customXml" Target="../customXml/item4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12180A-D13A-4367-A562-3862AEFABA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99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3659">
        <p14:vortex dir="r"/>
      </p:transition>
    </mc:Choice>
    <mc:Fallback xmlns="">
      <p:transition spd="slow" advClick="0" advTm="23659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F0594-FF8E-41D8-96D9-79E83E664D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0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3659">
        <p14:vortex dir="r"/>
      </p:transition>
    </mc:Choice>
    <mc:Fallback xmlns="">
      <p:transition spd="slow" advClick="0" advTm="23659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CA34C4-1DFA-4010-85C8-0092A448BF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79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3659">
        <p14:vortex dir="r"/>
      </p:transition>
    </mc:Choice>
    <mc:Fallback xmlns="">
      <p:transition spd="slow" advClick="0" advTm="23659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227C8A-1A81-4519-B262-02211DA798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60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3659">
        <p14:vortex dir="r"/>
      </p:transition>
    </mc:Choice>
    <mc:Fallback xmlns="">
      <p:transition spd="slow" advClick="0" advTm="23659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34284-08A9-46AB-923A-18B8324789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89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3659">
        <p14:vortex dir="r"/>
      </p:transition>
    </mc:Choice>
    <mc:Fallback xmlns="">
      <p:transition spd="slow" advClick="0" advTm="23659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ADE2E-0B1E-4734-BFF3-7E477CA810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96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3659">
        <p14:vortex dir="r"/>
      </p:transition>
    </mc:Choice>
    <mc:Fallback xmlns="">
      <p:transition spd="slow" advClick="0" advTm="23659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2E0899-89DB-439B-A8B1-347A1872CD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358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3659">
        <p14:vortex dir="r"/>
      </p:transition>
    </mc:Choice>
    <mc:Fallback xmlns="">
      <p:transition spd="slow" advClick="0" advTm="23659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ABA53E-8F25-472F-90E1-76DF6BCB15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56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3659">
        <p14:vortex dir="r"/>
      </p:transition>
    </mc:Choice>
    <mc:Fallback xmlns="">
      <p:transition spd="slow" advClick="0" advTm="23659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4F1A13-3869-4B34-9D50-E4FF03FDFC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52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3659">
        <p14:vortex dir="r"/>
      </p:transition>
    </mc:Choice>
    <mc:Fallback xmlns="">
      <p:transition spd="slow" advClick="0" advTm="23659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8635C8-2CD8-47C7-A0AF-B9D79C25A9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56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3659">
        <p14:vortex dir="r"/>
      </p:transition>
    </mc:Choice>
    <mc:Fallback xmlns="">
      <p:transition spd="slow" advClick="0" advTm="23659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95947-FF49-45A7-88C4-ACB57BCE04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06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3659">
        <p14:vortex dir="r"/>
      </p:transition>
    </mc:Choice>
    <mc:Fallback xmlns="">
      <p:transition spd="slow" advClick="0" advTm="23659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CCFF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76C72A6-F392-4CDC-88D4-768F35D0AC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4000" advClick="0" advTm="23659">
        <p14:vortex dir="r"/>
      </p:transition>
    </mc:Choice>
    <mc:Fallback xmlns="">
      <p:transition spd="slow" advClick="0" advTm="23659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smtClean="0"/>
              <a:t>ОГБПОУ «Шарьинский аграрный техникум Костромской области</a:t>
            </a:r>
            <a:r>
              <a:rPr lang="ru-RU" smtClean="0"/>
              <a:t>»</a:t>
            </a:r>
          </a:p>
        </p:txBody>
      </p:sp>
      <p:pic>
        <p:nvPicPr>
          <p:cNvPr id="2051" name="Picture 2" descr="C:\Users\дом\Documents\Для презентаций\IMG_178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4438" y="1571625"/>
            <a:ext cx="6726237" cy="5043488"/>
          </a:xfrm>
          <a:noFill/>
        </p:spPr>
      </p:pic>
      <p:pic>
        <p:nvPicPr>
          <p:cNvPr id="2052" name="Picture 2" descr="C:\Users\дом\Documents\Для презентаций\IMG_178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1571625"/>
            <a:ext cx="6726237" cy="50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Татьяна Овсиенко - Дальнобойщик (минус) (muzzo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32640" y="5373216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5987">
        <p14:vortex dir="r"/>
      </p:transition>
    </mc:Choice>
    <mc:Fallback>
      <p:transition spd="slow" advTm="159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ru-RU" sz="2800" b="1" smtClean="0"/>
              <a:t>Оборудование для диагностики, Т.О. и ремонта автомобилей</a:t>
            </a:r>
          </a:p>
        </p:txBody>
      </p:sp>
      <p:pic>
        <p:nvPicPr>
          <p:cNvPr id="11267" name="Picture 3" descr="D:\D\D\ПЦК\Лицензирование ТОП-50 Разное\Благовестников Д. С\Компрессор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570288"/>
            <a:ext cx="384810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D:\D\D\ПЦК\Лицензирование ТОП-50 Разное\Благовестников Д. С\Аппарат для замены масла в агрегатах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02050"/>
            <a:ext cx="3560762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2" descr="D:\D\D\ПЦК\Лицензирование ТОП-50 Разное\Благовестников Д. С\2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052513"/>
            <a:ext cx="4729162" cy="3546475"/>
          </a:xfrm>
          <a:noFill/>
        </p:spPr>
      </p:pic>
      <p:pic>
        <p:nvPicPr>
          <p:cNvPr id="11270" name="Picture 5" descr="D:\D\D\ПЦК\Лицензирование ТОП-50 Разное\Благовестников Д. С\Ящики для хранения инструментов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254125"/>
            <a:ext cx="3487738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7431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865187"/>
          </a:xfrm>
        </p:spPr>
        <p:txBody>
          <a:bodyPr/>
          <a:lstStyle/>
          <a:p>
            <a:r>
              <a:rPr lang="ru-RU" sz="2400" b="1" smtClean="0"/>
              <a:t>Студенты осваивают профессиональные компетенции по ремонту и Т.О. автомобилей</a:t>
            </a:r>
          </a:p>
        </p:txBody>
      </p:sp>
      <p:pic>
        <p:nvPicPr>
          <p:cNvPr id="12291" name="Picture 2" descr="D:\D\D\ПЦК\Лицензирование ТОП-50 Разное\я -разное\Стенд-Разрез двигателя, сепления и КПП автомобиля КАМАЗ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5325" y="1068388"/>
            <a:ext cx="4268788" cy="3201987"/>
          </a:xfrm>
          <a:noFill/>
        </p:spPr>
      </p:pic>
      <p:pic>
        <p:nvPicPr>
          <p:cNvPr id="12292" name="Picture 3" descr="D:\D\D\ПЦК\Лицензирование ТОП-50 Разное\я -разное\Стенд - Разрез двигателя, сцепления и КПП автомобилей УАЗ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08050"/>
            <a:ext cx="4224338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D:\D\D\Фото\Техника ШАТ\IMG_214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635375"/>
            <a:ext cx="3703638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7" descr="D:\D\D\Фото\уч.практ. атомобили\IMG_845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3635375"/>
            <a:ext cx="3892550" cy="291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1664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439862"/>
          </a:xfrm>
        </p:spPr>
        <p:txBody>
          <a:bodyPr/>
          <a:lstStyle/>
          <a:p>
            <a:r>
              <a:rPr lang="ru-RU" sz="3200" b="1" smtClean="0"/>
              <a:t>Учебная практика по ремонту и техническому обслуживанию автомобилей (двигатель а/м КАМАЗ)</a:t>
            </a:r>
          </a:p>
        </p:txBody>
      </p:sp>
      <p:pic>
        <p:nvPicPr>
          <p:cNvPr id="13315" name="Picture 2" descr="C:\Users\Администратор\Pictures\45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989138"/>
            <a:ext cx="7727950" cy="4535487"/>
          </a:xfr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9849">
        <p:split orient="vert"/>
      </p:transition>
    </mc:Choice>
    <mc:Fallback>
      <p:transition spd="slow" advTm="984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r>
              <a:rPr lang="ru-RU" smtClean="0"/>
              <a:t>Рабочий инструмент механика</a:t>
            </a:r>
          </a:p>
        </p:txBody>
      </p:sp>
      <p:pic>
        <p:nvPicPr>
          <p:cNvPr id="14339" name="Picture 2" descr="C:\Users\Администратор\Desktop\Лаборатория ТО-новая\IMG_474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981075"/>
            <a:ext cx="7129462" cy="5346700"/>
          </a:xfr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28617">
        <p14:honeycomb/>
      </p:transition>
    </mc:Choice>
    <mc:Fallback>
      <p:transition spd="slow" advTm="2861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ru-RU" sz="3200" b="1" smtClean="0">
                <a:solidFill>
                  <a:srgbClr val="000000"/>
                </a:solidFill>
              </a:rPr>
              <a:t>Учебная практика по ремонту автомобилей</a:t>
            </a:r>
            <a:endParaRPr lang="ru-RU" smtClean="0"/>
          </a:p>
        </p:txBody>
      </p:sp>
      <p:pic>
        <p:nvPicPr>
          <p:cNvPr id="15363" name="Picture 3" descr="C:\Users\Администратор\Desktop\Лаборатория ТО-новая\IMG_47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2420938"/>
            <a:ext cx="5280025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2" descr="C:\Users\Администратор\Desktop\Лаборатория ТО-новая\IMG_4758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341438"/>
            <a:ext cx="4416425" cy="3311525"/>
          </a:xfrm>
          <a:noFill/>
        </p:spPr>
      </p:pic>
      <p:sp>
        <p:nvSpPr>
          <p:cNvPr id="15365" name="TextBox 3"/>
          <p:cNvSpPr txBox="1">
            <a:spLocks noChangeArrowheads="1"/>
          </p:cNvSpPr>
          <p:nvPr/>
        </p:nvSpPr>
        <p:spPr bwMode="auto">
          <a:xfrm>
            <a:off x="179388" y="1557338"/>
            <a:ext cx="41767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 b="1"/>
              <a:t>Кантователь двигателей</a:t>
            </a:r>
          </a:p>
        </p:txBody>
      </p:sp>
    </p:spTree>
  </p:cSld>
  <p:clrMapOvr>
    <a:masterClrMapping/>
  </p:clrMapOvr>
  <p:transition spd="slow" advTm="14560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8229600" cy="649287"/>
          </a:xfrm>
        </p:spPr>
        <p:txBody>
          <a:bodyPr/>
          <a:lstStyle/>
          <a:p>
            <a:r>
              <a:rPr lang="ru-RU" sz="2800" b="1" smtClean="0"/>
              <a:t>На учебной практике по ремонту автомобилей</a:t>
            </a:r>
            <a:endParaRPr lang="ru-RU" sz="2800" smtClean="0"/>
          </a:p>
        </p:txBody>
      </p:sp>
      <p:pic>
        <p:nvPicPr>
          <p:cNvPr id="16387" name="Picture 3" descr="C:\Users\Администратор\Pictures\2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67"/>
          <a:stretch>
            <a:fillRect/>
          </a:stretch>
        </p:blipFill>
        <p:spPr bwMode="auto">
          <a:xfrm>
            <a:off x="250825" y="1484313"/>
            <a:ext cx="4659313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5" descr="C:\Users\Администратор\Pictures\22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54"/>
          <a:stretch>
            <a:fillRect/>
          </a:stretch>
        </p:blipFill>
        <p:spPr bwMode="auto">
          <a:xfrm>
            <a:off x="4932363" y="3213100"/>
            <a:ext cx="3851275" cy="28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0729">
        <p14:ripple/>
      </p:transition>
    </mc:Choice>
    <mc:Fallback>
      <p:transition spd="slow" advTm="1072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1143000"/>
          </a:xfrm>
        </p:spPr>
        <p:txBody>
          <a:bodyPr/>
          <a:lstStyle/>
          <a:p>
            <a:r>
              <a:rPr lang="ru-RU" b="1" smtClean="0"/>
              <a:t>На производственной практике</a:t>
            </a:r>
          </a:p>
        </p:txBody>
      </p:sp>
      <p:pic>
        <p:nvPicPr>
          <p:cNvPr id="17411" name="Picture 2" descr="C:\Users\дом\Documents\Фото\Альянс-Авто\IMG_156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71625"/>
            <a:ext cx="5572125" cy="4179888"/>
          </a:xfrm>
          <a:noFill/>
        </p:spPr>
      </p:pic>
      <p:pic>
        <p:nvPicPr>
          <p:cNvPr id="17412" name="Содержимое 3" descr="C:\Users\дом\Documents\Фото\Альянс-Авто\IMG_1558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63" y="3286125"/>
            <a:ext cx="4160837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Рисунок 5" descr="C:\Users\дом\Documents\Фото\Альянс-Авто\IMG_156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1000125"/>
            <a:ext cx="29289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9072">
        <p14:shred/>
      </p:transition>
    </mc:Choice>
    <mc:Fallback>
      <p:transition spd="slow" advTm="907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8435" name="Содержимое 5" descr="C:\Users\дом\Documents\Фото\Альянс-Авто\IMG_1544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750" y="0"/>
            <a:ext cx="4429125" cy="3357563"/>
          </a:xfrm>
        </p:spPr>
      </p:pic>
      <p:pic>
        <p:nvPicPr>
          <p:cNvPr id="18436" name="Рисунок 6" descr="C:\Users\дом\Documents\Фото\Альянс-Авто\IMG_15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429000"/>
            <a:ext cx="4360862" cy="305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Рисунок 7" descr="C:\Users\дом\Documents\Фото\Альянс-Авто\IMG_15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500438"/>
            <a:ext cx="4572000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Рисунок 5" descr="C:\Users\дом\Documents\Фото\Альянс-Авто\IMG_156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214313"/>
            <a:ext cx="414337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10969">
        <p14:honeycomb/>
      </p:transition>
    </mc:Choice>
    <mc:Fallback>
      <p:transition spd="slow" advTm="1096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229600" cy="1268413"/>
          </a:xfrm>
        </p:spPr>
        <p:txBody>
          <a:bodyPr/>
          <a:lstStyle/>
          <a:p>
            <a:r>
              <a:rPr lang="ru-RU" sz="28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Выпускники отделения на демонстрационном экзамене по техническому обслуживанию и ремонту автомобилей</a:t>
            </a:r>
            <a:endParaRPr lang="ru-RU" sz="2800" b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9" name="Picture 4" descr="G:\ДЭ 2021\IMG-20211125-WA00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268413"/>
            <a:ext cx="7105650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9893">
        <p:checker/>
      </p:transition>
    </mc:Choice>
    <mc:Fallback>
      <p:transition spd="slow" advTm="9893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r>
              <a:rPr lang="ru-RU" smtClean="0"/>
              <a:t>Выпускники отделения на демонстрационном экзамене</a:t>
            </a:r>
          </a:p>
        </p:txBody>
      </p:sp>
      <p:pic>
        <p:nvPicPr>
          <p:cNvPr id="20483" name="Picture 5" descr="G:\ДЭ 2021\IMG-20211125-WA00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1201738"/>
            <a:ext cx="3935413" cy="5245100"/>
          </a:xfrm>
          <a:noFill/>
        </p:spPr>
      </p:pic>
      <p:pic>
        <p:nvPicPr>
          <p:cNvPr id="20484" name="Picture 4" descr="G:\ДЭ 2021\IMG-20211125-WA00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1201738"/>
            <a:ext cx="4102100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57">
        <p14:ferris dir="l"/>
      </p:transition>
    </mc:Choice>
    <mc:Fallback>
      <p:transition spd="slow" advTm="645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142875"/>
            <a:ext cx="7772400" cy="714375"/>
          </a:xfrm>
        </p:spPr>
        <p:txBody>
          <a:bodyPr/>
          <a:lstStyle/>
          <a:p>
            <a:pPr eaLnBrk="1" hangingPunct="1"/>
            <a:r>
              <a:rPr lang="ru-RU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Отделение: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188" y="785813"/>
            <a:ext cx="8064500" cy="6072187"/>
          </a:xfrm>
        </p:spPr>
        <p:txBody>
          <a:bodyPr/>
          <a:lstStyle/>
          <a:p>
            <a:pPr eaLnBrk="1" hangingPunct="1"/>
            <a:endParaRPr lang="ru-RU" sz="5400" smtClean="0"/>
          </a:p>
          <a:p>
            <a:pPr eaLnBrk="1" hangingPunct="1"/>
            <a:r>
              <a:rPr lang="ru-RU" sz="5400" smtClean="0"/>
              <a:t>«</a:t>
            </a:r>
            <a:r>
              <a:rPr lang="ru-RU" sz="5400" smtClean="0">
                <a:solidFill>
                  <a:srgbClr val="000000"/>
                </a:solidFill>
              </a:rPr>
              <a:t>Техническое обслуживание и ремонт автомобильного транспорта</a:t>
            </a:r>
            <a:r>
              <a:rPr lang="ru-RU" sz="5400" smtClean="0"/>
              <a:t>»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4083">
        <p14:glitter pattern="hexagon"/>
      </p:transition>
    </mc:Choice>
    <mc:Fallback>
      <p:transition spd="slow" advTm="408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smtClean="0">
                <a:latin typeface="Times New Roman" pitchFamily="18" charset="0"/>
                <a:cs typeface="Times New Roman" pitchFamily="18" charset="0"/>
              </a:rPr>
              <a:t>Медов Максим на региональном чемпионате рабочих профессий Ворлдскиллс Россия</a:t>
            </a:r>
          </a:p>
        </p:txBody>
      </p:sp>
      <p:pic>
        <p:nvPicPr>
          <p:cNvPr id="2150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8038" y="2205038"/>
            <a:ext cx="5611812" cy="4206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3" descr="G:\ДЭ 2021\IMG-20211125-WA00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738313"/>
            <a:ext cx="36004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6875">
        <p14:reveal/>
      </p:transition>
    </mc:Choice>
    <mc:Fallback>
      <p:transition spd="slow" advTm="687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009650"/>
          </a:xfrm>
        </p:spPr>
        <p:txBody>
          <a:bodyPr/>
          <a:lstStyle/>
          <a:p>
            <a:r>
              <a:rPr lang="ru-RU" sz="2800" b="1" smtClean="0"/>
              <a:t>Травин Н. – призер областного конкурса на лучшего водителя</a:t>
            </a:r>
          </a:p>
        </p:txBody>
      </p:sp>
      <p:pic>
        <p:nvPicPr>
          <p:cNvPr id="22531" name="Picture 2" descr="D:\D\D\Фото\фото студентов\IMG_996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1268413"/>
            <a:ext cx="6764338" cy="5073650"/>
          </a:xfrm>
          <a:noFill/>
        </p:spPr>
      </p:pic>
    </p:spTree>
  </p:cSld>
  <p:clrMapOvr>
    <a:masterClrMapping/>
  </p:clrMapOvr>
  <p:transition spd="slow" advTm="4384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b="1" smtClean="0"/>
              <a:t>Квалификационная характеристика выпускника</a:t>
            </a:r>
            <a:r>
              <a:rPr lang="ru-RU" sz="4000" smtClean="0"/>
              <a:t> 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782763"/>
            <a:ext cx="8713787" cy="45259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mtClean="0"/>
              <a:t>		</a:t>
            </a:r>
            <a:r>
              <a:rPr lang="ru-RU" b="1" smtClean="0"/>
              <a:t>Выпускник должен быть готов к профессиональной деятельности по эксплуатации, техническому обслуживанию и ремонту автомобилей, </a:t>
            </a:r>
            <a:r>
              <a:rPr lang="ru-RU" b="1" i="1" smtClean="0"/>
              <a:t>в качестве </a:t>
            </a:r>
            <a:r>
              <a:rPr lang="ru-RU" b="1" i="1" u="sng" smtClean="0"/>
              <a:t>техника</a:t>
            </a:r>
            <a:r>
              <a:rPr lang="ru-RU" b="1" i="1" smtClean="0"/>
              <a:t> на предприятиях различных форм собственности.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429">
        <p14:ripple/>
      </p:transition>
    </mc:Choice>
    <mc:Fallback>
      <p:transition spd="slow" advTm="642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дом\Documents\машины\th[4]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214313"/>
            <a:ext cx="4749800" cy="3695700"/>
          </a:xfrm>
          <a:noFill/>
        </p:spPr>
      </p:pic>
      <p:pic>
        <p:nvPicPr>
          <p:cNvPr id="24579" name="Picture 3" descr="C:\Users\дом\Documents\машины\th[6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3143250"/>
            <a:ext cx="4738687" cy="355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2137">
        <p:dissolve/>
      </p:transition>
    </mc:Choice>
    <mc:Fallback>
      <p:transition spd="slow" advTm="2137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Содержимое 2"/>
          <p:cNvSpPr>
            <a:spLocks noGrp="1"/>
          </p:cNvSpPr>
          <p:nvPr>
            <p:ph idx="4294967295"/>
          </p:nvPr>
        </p:nvSpPr>
        <p:spPr>
          <a:xfrm>
            <a:off x="179388" y="1000125"/>
            <a:ext cx="8713787" cy="5668963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7200" smtClean="0"/>
              <a:t>Вы хотите стать механиком?! Тогда поступайте учиться к нам!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2164">
        <p14:flash/>
      </p:transition>
    </mc:Choice>
    <mc:Fallback>
      <p:transition spd="slow" advTm="216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дом\Documents\Для презентаций\IMG_178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3125" y="3214688"/>
            <a:ext cx="4518025" cy="3387725"/>
          </a:xfrm>
          <a:noFill/>
        </p:spPr>
      </p:pic>
      <p:sp>
        <p:nvSpPr>
          <p:cNvPr id="26627" name="Заголовок 1"/>
          <p:cNvSpPr>
            <a:spLocks noGrp="1"/>
          </p:cNvSpPr>
          <p:nvPr>
            <p:ph type="title"/>
          </p:nvPr>
        </p:nvSpPr>
        <p:spPr>
          <a:xfrm>
            <a:off x="285750" y="357188"/>
            <a:ext cx="8229600" cy="2357437"/>
          </a:xfrm>
        </p:spPr>
        <p:txBody>
          <a:bodyPr/>
          <a:lstStyle/>
          <a:p>
            <a:r>
              <a:rPr lang="ru-RU" b="1" smtClean="0"/>
              <a:t>Наш техникум имеет 75-летний практический опыт подготовки техников-механиков !</a:t>
            </a:r>
          </a:p>
        </p:txBody>
      </p:sp>
      <p:pic>
        <p:nvPicPr>
          <p:cNvPr id="26628" name="Picture 4" descr="IMG_11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4" t="5698" r="8662" b="9627"/>
          <a:stretch>
            <a:fillRect/>
          </a:stretch>
        </p:blipFill>
        <p:spPr bwMode="auto">
          <a:xfrm>
            <a:off x="136525" y="2451100"/>
            <a:ext cx="2571750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2" descr="IMG_12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" r="11044" b="18468"/>
          <a:stretch>
            <a:fillRect/>
          </a:stretch>
        </p:blipFill>
        <p:spPr bwMode="auto">
          <a:xfrm>
            <a:off x="142875" y="4500563"/>
            <a:ext cx="3071813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2" descr="D:\D\D\Исследов.работы студентов\IMG_216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4440238"/>
            <a:ext cx="2989262" cy="22415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1" name="Picture 2" descr="D:\D\D\Материалы по группе\11 гр\21 гр\IMG_398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038" y="2349500"/>
            <a:ext cx="2678112" cy="200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3041">
        <p14:glitter pattern="hexagon"/>
      </p:transition>
    </mc:Choice>
    <mc:Fallback>
      <p:transition spd="slow" advTm="304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468313" y="274638"/>
            <a:ext cx="8218487" cy="2146300"/>
          </a:xfrm>
        </p:spPr>
        <p:txBody>
          <a:bodyPr/>
          <a:lstStyle/>
          <a:p>
            <a:r>
              <a:rPr lang="ru-RU" smtClean="0"/>
              <a:t>Спасибо     за     внимание!</a:t>
            </a:r>
            <a:br>
              <a:rPr lang="ru-RU" smtClean="0"/>
            </a:br>
            <a:endParaRPr lang="ru-RU" smtClean="0"/>
          </a:p>
        </p:txBody>
      </p:sp>
      <p:sp>
        <p:nvSpPr>
          <p:cNvPr id="27651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Tx/>
              <a:buNone/>
            </a:pPr>
            <a:r>
              <a:rPr lang="ru-RU" sz="6000" smtClean="0"/>
              <a:t>     </a:t>
            </a:r>
          </a:p>
        </p:txBody>
      </p:sp>
      <p:pic>
        <p:nvPicPr>
          <p:cNvPr id="27652" name="Picture 2" descr="C:\Users\Администратор\Desktop\175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420938"/>
            <a:ext cx="2711450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3312">
        <p:checker/>
      </p:transition>
    </mc:Choice>
    <mc:Fallback>
      <p:transition spd="slow" advTm="3312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/>
            <a:r>
              <a:rPr lang="ru-RU" sz="3600" b="1" smtClean="0"/>
              <a:t>Общая характеристика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229600" cy="54006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000" smtClean="0"/>
              <a:t>	Форма освоения основной профессиональной образовательной программы по специальности: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000" b="1" smtClean="0"/>
              <a:t>     23.02.03. «Техническое обслуживание и ремонт автомобильного транспорта»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sz="2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000" smtClean="0"/>
              <a:t>	- очная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000" smtClean="0"/>
              <a:t>		Нормативный срок освоения основной профессиональной образовательной программы при очной форме обучения: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sz="2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000" smtClean="0"/>
              <a:t>	- на базе среднего (полного) общего образования </a:t>
            </a:r>
            <a:r>
              <a:rPr lang="ru-RU" sz="2000" b="1" smtClean="0"/>
              <a:t>- 2 года 10 месяцев;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000" smtClean="0"/>
              <a:t>	- на базе основного общего образования - </a:t>
            </a:r>
            <a:r>
              <a:rPr lang="ru-RU" sz="2000" b="1" smtClean="0"/>
              <a:t>3 года 10 месяцев.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sz="2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000" smtClean="0"/>
              <a:t>	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sz="2000" smtClean="0"/>
              <a:t>  Квалификация выпускника – </a:t>
            </a:r>
            <a:r>
              <a:rPr lang="ru-RU" sz="2000" b="1" smtClean="0"/>
              <a:t>техник</a:t>
            </a:r>
            <a:r>
              <a:rPr lang="ru-RU" sz="2000" smtClean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8772">
        <p:checker/>
      </p:transition>
    </mc:Choice>
    <mc:Fallback>
      <p:transition spd="slow" advTm="18772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/>
              <a:t>За время обучения студенты получают рабочую профессию слесаря по ремонту  автомобилей</a:t>
            </a:r>
          </a:p>
        </p:txBody>
      </p:sp>
      <p:pic>
        <p:nvPicPr>
          <p:cNvPr id="5123" name="Picture 4" descr="D:\D\Фото\К Арт Профи 2014\IMG_681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0175" y="2241550"/>
            <a:ext cx="5089525" cy="3816350"/>
          </a:xfrm>
          <a:noFill/>
        </p:spPr>
      </p:pic>
      <p:pic>
        <p:nvPicPr>
          <p:cNvPr id="5124" name="Picture 4" descr="D:\D\D\Фото\К Арт Профи 2014\IMG_68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700213"/>
            <a:ext cx="3673475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9230">
        <p14:flash/>
      </p:transition>
    </mc:Choice>
    <mc:Fallback>
      <p:transition spd="slow" advTm="923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928688"/>
          </a:xfrm>
        </p:spPr>
        <p:txBody>
          <a:bodyPr/>
          <a:lstStyle/>
          <a:p>
            <a:r>
              <a:rPr lang="ru-RU" sz="2800" b="1" smtClean="0"/>
              <a:t>водителя транспортных средств категории «В» …</a:t>
            </a:r>
          </a:p>
        </p:txBody>
      </p:sp>
      <p:pic>
        <p:nvPicPr>
          <p:cNvPr id="6147" name="Picture 2" descr="D:\D\D\Исследов.работы студентов\IMG_216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125538"/>
            <a:ext cx="7008812" cy="5256212"/>
          </a:xfrm>
          <a:ln w="1905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 advTm="3121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>
              <a:defRPr/>
            </a:pPr>
            <a:r>
              <a:rPr lang="ru-RU" sz="3200" b="1" kern="1200" dirty="0" smtClean="0">
                <a:solidFill>
                  <a:srgbClr val="4F271C">
                    <a:satMod val="130000"/>
                  </a:srgbClr>
                </a:solidFill>
                <a:latin typeface="Times New Roman" pitchFamily="18" charset="0"/>
                <a:cs typeface="Times New Roman" pitchFamily="18" charset="0"/>
              </a:rPr>
              <a:t>водителя автомобиля категории «С»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5" descr="D:\D\D\Фото\Техника ШАТ\IMG_214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1268413"/>
            <a:ext cx="6913563" cy="5183187"/>
          </a:xfr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24">
        <p:dissolve/>
      </p:transition>
    </mc:Choice>
    <mc:Fallback>
      <p:transition spd="slow" advTm="7024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493713" y="-100013"/>
            <a:ext cx="8229600" cy="649288"/>
          </a:xfrm>
        </p:spPr>
        <p:txBody>
          <a:bodyPr/>
          <a:lstStyle/>
          <a:p>
            <a:r>
              <a:rPr lang="ru-RU" sz="3200" b="1" smtClean="0"/>
              <a:t>На практических занятиях</a:t>
            </a:r>
          </a:p>
        </p:txBody>
      </p:sp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1181100" y="620713"/>
            <a:ext cx="68405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defRPr/>
            </a:pPr>
            <a:r>
              <a:rPr lang="ru-RU" sz="2800" b="1" dirty="0" smtClean="0">
                <a:latin typeface="+mn-lt"/>
                <a:cs typeface="Times New Roman" pitchFamily="18" charset="0"/>
              </a:rPr>
              <a:t>Изучение конструкции двигателя автомобиля студентами отделения</a:t>
            </a:r>
          </a:p>
        </p:txBody>
      </p:sp>
      <p:pic>
        <p:nvPicPr>
          <p:cNvPr id="8196" name="Picture 3" descr="D:\D\D\Материалы по группе\11 гр\21 гр\IMG_39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852738"/>
            <a:ext cx="4903788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" descr="D:\D\D\Материалы по группе\11 гр\21 гр\IMG_3989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1638" y="1738313"/>
            <a:ext cx="4787900" cy="3590925"/>
          </a:xfr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Tm="12419">
        <p14:switch dir="r"/>
      </p:transition>
    </mc:Choice>
    <mc:Fallback>
      <p:transition spd="slow" advTm="1241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009650"/>
          </a:xfrm>
        </p:spPr>
        <p:txBody>
          <a:bodyPr/>
          <a:lstStyle/>
          <a:p>
            <a:r>
              <a:rPr lang="ru-RU" sz="2800" b="1" smtClean="0">
                <a:solidFill>
                  <a:srgbClr val="000000"/>
                </a:solidFill>
              </a:rPr>
              <a:t>Освоение профессиональных компетенций по устройству автомобилей</a:t>
            </a:r>
            <a:endParaRPr lang="ru-RU" sz="2800" b="1" smtClean="0"/>
          </a:p>
        </p:txBody>
      </p:sp>
      <p:pic>
        <p:nvPicPr>
          <p:cNvPr id="921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068638"/>
            <a:ext cx="4568825" cy="342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338" y="1206500"/>
            <a:ext cx="4968875" cy="3724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2639">
        <p14:doors dir="vert"/>
      </p:transition>
    </mc:Choice>
    <mc:Fallback>
      <p:transition spd="slow" advTm="1263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457200" y="-171450"/>
            <a:ext cx="8229600" cy="1223963"/>
          </a:xfrm>
        </p:spPr>
        <p:txBody>
          <a:bodyPr/>
          <a:lstStyle/>
          <a:p>
            <a:r>
              <a:rPr lang="ru-RU" sz="2400" b="1" smtClean="0"/>
              <a:t>Освоение профессиональных компетенций по устройству автомобилей</a:t>
            </a:r>
          </a:p>
        </p:txBody>
      </p:sp>
      <p:pic>
        <p:nvPicPr>
          <p:cNvPr id="10243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052513"/>
            <a:ext cx="6402387" cy="4797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2508">
        <p14:flip dir="r"/>
      </p:transition>
    </mc:Choice>
    <mc:Fallback>
      <p:transition spd="slow" advTm="1250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spe:Receivers xmlns:spe="http://schemas.microsoft.com/sharepoint/events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E994E501DD04FC489EAF6303C1804D2B" ma:contentTypeVersion="49" ma:contentTypeDescription="Создание документа." ma:contentTypeScope="" ma:versionID="22c35e1d65cc4a0a8d50faa7f547a92d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45d92a831f630846e920fd49d9864d72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0B006FA-A994-4E17-BE43-EA49C428647A}"/>
</file>

<file path=customXml/itemProps2.xml><?xml version="1.0" encoding="utf-8"?>
<ds:datastoreItem xmlns:ds="http://schemas.openxmlformats.org/officeDocument/2006/customXml" ds:itemID="{3B07A77C-98A9-4D8E-B6A1-6B90E9C29860}"/>
</file>

<file path=customXml/itemProps3.xml><?xml version="1.0" encoding="utf-8"?>
<ds:datastoreItem xmlns:ds="http://schemas.openxmlformats.org/officeDocument/2006/customXml" ds:itemID="{C35ADA3D-F2DD-4218-9116-7D60A27CB703}"/>
</file>

<file path=customXml/itemProps4.xml><?xml version="1.0" encoding="utf-8"?>
<ds:datastoreItem xmlns:ds="http://schemas.openxmlformats.org/officeDocument/2006/customXml" ds:itemID="{E1AB0F6B-273C-40DF-8D68-687568A86DD7}"/>
</file>

<file path=docProps/app.xml><?xml version="1.0" encoding="utf-8"?>
<Properties xmlns="http://schemas.openxmlformats.org/officeDocument/2006/extended-properties" xmlns:vt="http://schemas.openxmlformats.org/officeDocument/2006/docPropsVTypes">
  <TotalTime>2159</TotalTime>
  <Words>178</Words>
  <Application>Microsoft Office PowerPoint</Application>
  <PresentationFormat>Экран (4:3)</PresentationFormat>
  <Paragraphs>41</Paragraphs>
  <Slides>26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Оформление по умолчанию</vt:lpstr>
      <vt:lpstr>ОГБПОУ «Шарьинский аграрный техникум Костромской области»</vt:lpstr>
      <vt:lpstr>  Отделение: </vt:lpstr>
      <vt:lpstr>Общая характеристика</vt:lpstr>
      <vt:lpstr>За время обучения студенты получают рабочую профессию слесаря по ремонту  автомобилей</vt:lpstr>
      <vt:lpstr>водителя транспортных средств категории «В» …</vt:lpstr>
      <vt:lpstr>водителя автомобиля категории «С»</vt:lpstr>
      <vt:lpstr>На практических занятиях</vt:lpstr>
      <vt:lpstr>Освоение профессиональных компетенций по устройству автомобилей</vt:lpstr>
      <vt:lpstr>Освоение профессиональных компетенций по устройству автомобилей</vt:lpstr>
      <vt:lpstr>Оборудование для диагностики, Т.О. и ремонта автомобилей</vt:lpstr>
      <vt:lpstr>Студенты осваивают профессиональные компетенции по ремонту и Т.О. автомобилей</vt:lpstr>
      <vt:lpstr>Учебная практика по ремонту и техническому обслуживанию автомобилей (двигатель а/м КАМАЗ)</vt:lpstr>
      <vt:lpstr>Рабочий инструмент механика</vt:lpstr>
      <vt:lpstr>Учебная практика по ремонту автомобилей</vt:lpstr>
      <vt:lpstr>На учебной практике по ремонту автомобилей</vt:lpstr>
      <vt:lpstr>На производственной практике</vt:lpstr>
      <vt:lpstr>Презентация PowerPoint</vt:lpstr>
      <vt:lpstr>Выпускники отделения на демонстрационном экзамене по техническому обслуживанию и ремонту автомобилей</vt:lpstr>
      <vt:lpstr>Выпускники отделения на демонстрационном экзамене</vt:lpstr>
      <vt:lpstr>Медов Максим на региональном чемпионате рабочих профессий Ворлдскиллс Россия</vt:lpstr>
      <vt:lpstr>Травин Н. – призер областного конкурса на лучшего водителя</vt:lpstr>
      <vt:lpstr>Квалификационная характеристика выпускника </vt:lpstr>
      <vt:lpstr>Презентация PowerPoint</vt:lpstr>
      <vt:lpstr>Презентация PowerPoint</vt:lpstr>
      <vt:lpstr>Наш техникум имеет 75-летний практический опыт подготовки техников-механиков !</vt:lpstr>
      <vt:lpstr>Спасибо     за     внимание! </vt:lpstr>
    </vt:vector>
  </TitlesOfParts>
  <Company>MoBIL 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ГОУ СПО «Шарьинский аграрный техникум Костромской области»</dc:title>
  <dc:creator>Admin</dc:creator>
  <cp:lastModifiedBy>ШАТ</cp:lastModifiedBy>
  <cp:revision>300</cp:revision>
  <dcterms:created xsi:type="dcterms:W3CDTF">2011-02-07T16:39:02Z</dcterms:created>
  <dcterms:modified xsi:type="dcterms:W3CDTF">2021-12-09T09:34:04Z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0x010100E994E501DD04FC489EAF6303C1804D2B</vt:lpwstr>
  </property>
</Properties>
</file>