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7" r:id="rId4"/>
  </p:sldIdLst>
  <p:sldSz cx="10440988" cy="75612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B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32" y="48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51C94-149D-4C59-B3F2-0430B6472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124" y="1237457"/>
            <a:ext cx="7830741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9B63D7-DA5D-4825-8A54-E5F812B14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124" y="3971414"/>
            <a:ext cx="7830741" cy="18255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9664-7893-4FF9-801A-5ECC7061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0727A-BF59-4AED-AB35-37E5F1E5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6B0395-E2E0-4536-90F1-DCC94741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50BFA-3C02-4AD7-A6A7-7AD811F1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2C5C6-6F96-46B4-99B3-2A960054F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66A2A-1FA1-4129-8DA6-1FE2C5B4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516BA-F508-4B10-A8DE-0F1B4802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2D4B40-C7DD-4C75-9C18-E1BD49A4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53E38E-0622-4E5F-AF59-A442636F6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71832" y="402567"/>
            <a:ext cx="2251338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C3B6D7-5F62-4AAA-93AF-B975DEC7B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7818" y="402567"/>
            <a:ext cx="6623502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51613-1FE2-4AFA-949C-66D916EC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20F88-2439-48A8-B91E-E3024E04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A1B20-83C1-48F6-A553-366B9498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58E3C-C9A8-43BE-AEE3-FC020DAC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E850CA-0885-4406-AA62-13EBF4AFC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8F9329-B876-4185-8CD8-6AE9C017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1D9BE-04A0-4CCE-8F45-16446BA2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EF469-D99C-49F2-89DD-84A226DA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54F45-9DAC-4E80-9772-3CCDBB46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885066"/>
            <a:ext cx="9005352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CFBA04-184D-483D-8D3B-552240880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380" y="5060096"/>
            <a:ext cx="9005352" cy="1654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29EE3A-F1B8-4699-87B9-0244CF833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6C228-F756-491B-892B-C84A857F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F6AD2-6FCA-491E-BADD-7ECDBFFE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6533C-4314-4E0D-89A6-065E5AB7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BB164-847F-452C-A10E-EBBE6E3E6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818" y="2012836"/>
            <a:ext cx="4437420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EB764-31C9-4439-86F4-C1CAB9B6F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5750" y="2012836"/>
            <a:ext cx="4437420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FEF068-F61B-4D6B-ABD9-17452DD8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20E42-EBA8-4D5A-A484-37DEC19D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E2E93-5249-4459-AE54-AFC3A1AE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438AB-877E-4A39-BFE4-EF04C1F9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78" y="402568"/>
            <a:ext cx="9005352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1A0BD4-537C-44A2-8358-3F649AFE1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78" y="1853560"/>
            <a:ext cx="4417027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ADFC9F-6D13-457B-BCB9-5041D2E33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178" y="2761961"/>
            <a:ext cx="4417027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BA8B3D-F0E3-4235-B27D-D46FC882F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5750" y="1853560"/>
            <a:ext cx="4438780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C5CA54-0D63-4A30-B89B-2C75ACA17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5750" y="2761961"/>
            <a:ext cx="4438780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C214B8-8F62-4E90-8BEF-FF86CB54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B48535-D10A-414E-8C3E-3E9D331F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D55C0F-042D-4ECA-AAC1-BD011044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84D5D-70CD-48D7-ABC7-6B742588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DE84D3-FF02-48EE-8759-9DF0BB1E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8F1284-8718-4042-BBF3-85132DC0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FA9544-FB9A-469F-AB80-92A10C52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4F8103-9796-4DB3-9CF1-D7AD0496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D9BB1C-1D7F-4461-B039-1CCBF201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378B05-22BE-4141-8852-8F834B2A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C2EA8-36AD-46CD-BE7E-CE03CADD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78" y="504084"/>
            <a:ext cx="336749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CC30A-14DF-4F30-8625-46909806C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780" y="1088682"/>
            <a:ext cx="5285750" cy="5373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1239F8-2272-4D95-A9E2-05B8D85BC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8" y="2268379"/>
            <a:ext cx="336749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BDAFB8-CAEB-42CF-9FF3-8E79D562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EF5100-1FD9-4640-9ED6-568B7F91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5BC85B-8A6A-4A5A-B6AB-45253D48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B2709-3A04-4981-882A-79099DCA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78" y="504084"/>
            <a:ext cx="336749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1FC542-AAF9-4752-8978-FB7502266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38780" y="1088682"/>
            <a:ext cx="5285750" cy="5373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06C2D4-F1B6-4A84-AD6F-7D971DE2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8" y="2268379"/>
            <a:ext cx="336749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7D08D-B30A-4DBF-AD3B-91508FB0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26CA-0663-4E07-A376-4C9EE9A80E0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27D12C-0DD1-497F-92A3-FA1186C9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BAB8C7-C864-42E6-BE6D-1EAD4076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F7618-AFFA-4777-B050-79A55E4A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18" y="402568"/>
            <a:ext cx="9005352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AF6512-FDEB-4200-AE89-95997A21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818" y="2012836"/>
            <a:ext cx="9005352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00B99-77E6-4EAF-AA77-D91F6610E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818" y="7008171"/>
            <a:ext cx="234922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26CA-0663-4E07-A376-4C9EE9A80E09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B041F-D5E0-40A6-9FDB-4186443F7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8578" y="7008171"/>
            <a:ext cx="352383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97FB0-AC7D-47DF-89B6-AC4D4C6FE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3948" y="7008171"/>
            <a:ext cx="234922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B360-C7B8-4ECB-BBA3-6C39853F17C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3AF17038-5EE2-4EC0-950E-7BA99D4096B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518" y="405068"/>
            <a:ext cx="648932" cy="8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0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mailto:sharya.ptt@org.kostroma.gov.ru" TargetMode="External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E56FD6-0F01-4838-A079-89CCCB3C0F23}"/>
              </a:ext>
            </a:extLst>
          </p:cNvPr>
          <p:cNvSpPr txBox="1">
            <a:spLocks/>
          </p:cNvSpPr>
          <p:nvPr/>
        </p:nvSpPr>
        <p:spPr>
          <a:xfrm>
            <a:off x="3346550" y="7158119"/>
            <a:ext cx="3654346" cy="40256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50972" y="130541"/>
            <a:ext cx="821222" cy="7376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09D9D13-7D71-4A7D-8B71-B56A3E72A155}"/>
              </a:ext>
            </a:extLst>
          </p:cNvPr>
          <p:cNvSpPr/>
          <p:nvPr/>
        </p:nvSpPr>
        <p:spPr>
          <a:xfrm>
            <a:off x="6592595" y="6145841"/>
            <a:ext cx="525198" cy="5256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3137D0C-7309-4125-9B00-30D0D7E5F390}"/>
              </a:ext>
            </a:extLst>
          </p:cNvPr>
          <p:cNvSpPr/>
          <p:nvPr/>
        </p:nvSpPr>
        <p:spPr>
          <a:xfrm>
            <a:off x="9467208" y="4504069"/>
            <a:ext cx="704048" cy="9064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98ADDE4-197A-4DE6-83F3-F9F1EB92BB85}"/>
              </a:ext>
            </a:extLst>
          </p:cNvPr>
          <p:cNvSpPr/>
          <p:nvPr/>
        </p:nvSpPr>
        <p:spPr>
          <a:xfrm>
            <a:off x="8869953" y="255804"/>
            <a:ext cx="1557767" cy="14575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6F1F461-0397-4D24-8738-E3DAAA426C3C}"/>
              </a:ext>
            </a:extLst>
          </p:cNvPr>
          <p:cNvSpPr/>
          <p:nvPr/>
        </p:nvSpPr>
        <p:spPr>
          <a:xfrm>
            <a:off x="8019335" y="5774117"/>
            <a:ext cx="1783653" cy="17337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E70F67AD-BA74-48FF-99FE-8334C513BA9E}"/>
              </a:ext>
            </a:extLst>
          </p:cNvPr>
          <p:cNvSpPr/>
          <p:nvPr/>
        </p:nvSpPr>
        <p:spPr>
          <a:xfrm>
            <a:off x="-1233970" y="1108082"/>
            <a:ext cx="1851211" cy="1656384"/>
          </a:xfrm>
          <a:prstGeom prst="donut">
            <a:avLst>
              <a:gd name="adj" fmla="val 6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1A5CE594-509C-40D1-906F-1CB3A4CF2C44}"/>
              </a:ext>
            </a:extLst>
          </p:cNvPr>
          <p:cNvSpPr/>
          <p:nvPr/>
        </p:nvSpPr>
        <p:spPr>
          <a:xfrm>
            <a:off x="34852" y="3711089"/>
            <a:ext cx="708981" cy="702649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4C18D33B-C5F6-4286-AD62-429D2EB10527}"/>
              </a:ext>
            </a:extLst>
          </p:cNvPr>
          <p:cNvSpPr/>
          <p:nvPr/>
        </p:nvSpPr>
        <p:spPr>
          <a:xfrm>
            <a:off x="100917" y="6809319"/>
            <a:ext cx="746548" cy="722953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013E36F-9E64-4F23-9E45-D3CCCC11A7BF}"/>
              </a:ext>
            </a:extLst>
          </p:cNvPr>
          <p:cNvSpPr/>
          <p:nvPr/>
        </p:nvSpPr>
        <p:spPr>
          <a:xfrm>
            <a:off x="1610028" y="6654769"/>
            <a:ext cx="1072381" cy="138063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F624855-5E01-4629-8506-21E67D05A228}"/>
              </a:ext>
            </a:extLst>
          </p:cNvPr>
          <p:cNvSpPr/>
          <p:nvPr/>
        </p:nvSpPr>
        <p:spPr>
          <a:xfrm>
            <a:off x="474191" y="4949421"/>
            <a:ext cx="1072381" cy="138063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EA58801-AC4C-430C-B8EA-7EA7D5F02356}"/>
              </a:ext>
            </a:extLst>
          </p:cNvPr>
          <p:cNvSpPr/>
          <p:nvPr/>
        </p:nvSpPr>
        <p:spPr>
          <a:xfrm>
            <a:off x="809621" y="5381270"/>
            <a:ext cx="401519" cy="51693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ШП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2200" y="797509"/>
            <a:ext cx="2644093" cy="2618168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C7FC9918-486E-4E6F-BBB3-7D8D29780C3A}"/>
              </a:ext>
            </a:extLst>
          </p:cNvPr>
          <p:cNvSpPr/>
          <p:nvPr/>
        </p:nvSpPr>
        <p:spPr>
          <a:xfrm>
            <a:off x="9995864" y="2125638"/>
            <a:ext cx="463387" cy="5256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573613" y="3867153"/>
            <a:ext cx="250116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Cambria" pitchFamily="18" charset="0"/>
              </a:rPr>
              <a:t>Шарьинский</a:t>
            </a:r>
            <a:endParaRPr lang="ru-RU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b="1" cap="all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ea typeface="Cambria" pitchFamily="18" charset="0"/>
              </a:rPr>
              <a:t>Политехнический техникум</a:t>
            </a:r>
          </a:p>
        </p:txBody>
      </p:sp>
      <p:sp>
        <p:nvSpPr>
          <p:cNvPr id="23" name="Круг: прозрачная заливка 9">
            <a:extLst>
              <a:ext uri="{FF2B5EF4-FFF2-40B4-BE49-F238E27FC236}">
                <a16:creationId xmlns:a16="http://schemas.microsoft.com/office/drawing/2014/main" id="{98F7F693-7336-4B32-B433-3BA364B719A7}"/>
              </a:ext>
            </a:extLst>
          </p:cNvPr>
          <p:cNvSpPr/>
          <p:nvPr/>
        </p:nvSpPr>
        <p:spPr>
          <a:xfrm>
            <a:off x="-47361" y="2481717"/>
            <a:ext cx="708981" cy="912777"/>
          </a:xfrm>
          <a:prstGeom prst="donu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руг: прозрачная заливка 9">
            <a:extLst>
              <a:ext uri="{FF2B5EF4-FFF2-40B4-BE49-F238E27FC236}">
                <a16:creationId xmlns:a16="http://schemas.microsoft.com/office/drawing/2014/main" id="{98F7F693-7336-4B32-B433-3BA364B719A7}"/>
              </a:ext>
            </a:extLst>
          </p:cNvPr>
          <p:cNvSpPr/>
          <p:nvPr/>
        </p:nvSpPr>
        <p:spPr>
          <a:xfrm>
            <a:off x="6930789" y="181991"/>
            <a:ext cx="642823" cy="600469"/>
          </a:xfrm>
          <a:prstGeom prst="donut">
            <a:avLst>
              <a:gd name="adj" fmla="val 258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EDC11C0-1E2D-4E22-AE85-1C4327BFCF1E}"/>
              </a:ext>
            </a:extLst>
          </p:cNvPr>
          <p:cNvSpPr/>
          <p:nvPr/>
        </p:nvSpPr>
        <p:spPr>
          <a:xfrm>
            <a:off x="9864396" y="6184438"/>
            <a:ext cx="420757" cy="4484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4669DBA-2EFB-45D8-8DAE-5AD121A1EB2C}"/>
              </a:ext>
            </a:extLst>
          </p:cNvPr>
          <p:cNvSpPr/>
          <p:nvPr/>
        </p:nvSpPr>
        <p:spPr>
          <a:xfrm>
            <a:off x="9754892" y="3475924"/>
            <a:ext cx="481945" cy="4883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994369" y="6184438"/>
            <a:ext cx="1788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ПРИГЛАШАЕТ</a:t>
            </a:r>
          </a:p>
          <a:p>
            <a:pPr algn="ctr"/>
            <a:r>
              <a:rPr lang="ru-RU" sz="1400" b="1" dirty="0"/>
              <a:t>АБИТУРИЕНТОВ</a:t>
            </a:r>
          </a:p>
          <a:p>
            <a:pPr algn="ctr"/>
            <a:r>
              <a:rPr lang="ru-RU" sz="1400" b="1" dirty="0"/>
              <a:t>НА 2025 – 2026</a:t>
            </a:r>
          </a:p>
          <a:p>
            <a:pPr algn="ctr"/>
            <a:r>
              <a:rPr lang="ru-RU" sz="1400" b="1" dirty="0"/>
              <a:t>УЧЕБНЫЙ ГОД</a:t>
            </a:r>
          </a:p>
        </p:txBody>
      </p:sp>
      <p:pic>
        <p:nvPicPr>
          <p:cNvPr id="28" name="Рисунок 27" descr="мастерская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7158" y="4530653"/>
            <a:ext cx="1072093" cy="112554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8076182" y="171386"/>
            <a:ext cx="420757" cy="4213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день по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49404" y="5266551"/>
            <a:ext cx="937157" cy="917887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38A00C9C-1A96-49E3-AFA5-A8338C5FFE1C}"/>
              </a:ext>
            </a:extLst>
          </p:cNvPr>
          <p:cNvSpPr/>
          <p:nvPr/>
        </p:nvSpPr>
        <p:spPr>
          <a:xfrm>
            <a:off x="8739424" y="5143168"/>
            <a:ext cx="399045" cy="4235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F8F2917-81ED-4342-91D7-183327CBD6E6}"/>
              </a:ext>
            </a:extLst>
          </p:cNvPr>
          <p:cNvSpPr/>
          <p:nvPr/>
        </p:nvSpPr>
        <p:spPr>
          <a:xfrm>
            <a:off x="7252200" y="4559329"/>
            <a:ext cx="565782" cy="53409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935014" y="285898"/>
            <a:ext cx="2267409" cy="1200329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Документы для поступления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7241" y="1486227"/>
            <a:ext cx="2881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1.Заявление на имя директора;</a:t>
            </a:r>
          </a:p>
          <a:p>
            <a:r>
              <a:rPr lang="ru-RU" sz="1400" b="1" dirty="0"/>
              <a:t>2.Документ об образовании;</a:t>
            </a:r>
          </a:p>
          <a:p>
            <a:r>
              <a:rPr lang="ru-RU" sz="1400" b="1" dirty="0"/>
              <a:t>3.Копия паспорта;</a:t>
            </a:r>
          </a:p>
          <a:p>
            <a:r>
              <a:rPr lang="ru-RU" sz="1400" b="1" dirty="0"/>
              <a:t>4.Копия страхового свидетельства;</a:t>
            </a:r>
          </a:p>
          <a:p>
            <a:r>
              <a:rPr lang="ru-RU" sz="1400" b="1" dirty="0"/>
              <a:t>4.Фотография 3*4 (4 штуки);</a:t>
            </a:r>
          </a:p>
          <a:p>
            <a:r>
              <a:rPr lang="ru-RU" sz="1400" b="1" dirty="0"/>
              <a:t>5.Медицинская справка Ф№086у.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0752" y="2938623"/>
            <a:ext cx="2794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Для оформления личного дела</a:t>
            </a:r>
          </a:p>
          <a:p>
            <a:r>
              <a:rPr lang="ru-RU" sz="1400" b="1" dirty="0"/>
              <a:t>6.Копия ИНН;</a:t>
            </a:r>
          </a:p>
          <a:p>
            <a:r>
              <a:rPr lang="ru-RU" sz="1400" b="1" dirty="0"/>
              <a:t>7.Карта проф. прививок;</a:t>
            </a:r>
          </a:p>
          <a:p>
            <a:r>
              <a:rPr lang="ru-RU" sz="1400" b="1" dirty="0"/>
              <a:t>8.Сертификат прививок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11974" y="171386"/>
            <a:ext cx="3081448" cy="338554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Контрольные цифры приёма</a:t>
            </a:r>
          </a:p>
        </p:txBody>
      </p:sp>
      <p:pic>
        <p:nvPicPr>
          <p:cNvPr id="43" name="Рисунок 42" descr="учи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72" y="3949569"/>
            <a:ext cx="3320735" cy="3234360"/>
          </a:xfrm>
          <a:prstGeom prst="ellipse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86676" y="5178072"/>
            <a:ext cx="169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a typeface="Cambria" pitchFamily="18" charset="0"/>
                <a:cs typeface="Arial" pitchFamily="34" charset="0"/>
              </a:rPr>
              <a:t>Сделай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a typeface="Cambria" pitchFamily="18" charset="0"/>
                <a:cs typeface="Arial" pitchFamily="34" charset="0"/>
              </a:rPr>
              <a:t>правильный выбор!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F76FC10-98CB-463C-8D29-7892C9D4E182}"/>
              </a:ext>
            </a:extLst>
          </p:cNvPr>
          <p:cNvSpPr/>
          <p:nvPr/>
        </p:nvSpPr>
        <p:spPr>
          <a:xfrm flipH="1">
            <a:off x="2829022" y="3808734"/>
            <a:ext cx="669385" cy="6416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5EDC11C0-1E2D-4E22-AE85-1C4327BFCF1E}"/>
              </a:ext>
            </a:extLst>
          </p:cNvPr>
          <p:cNvSpPr/>
          <p:nvPr/>
        </p:nvSpPr>
        <p:spPr>
          <a:xfrm>
            <a:off x="3086417" y="1803107"/>
            <a:ext cx="396569" cy="3926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E855E239-6AF4-4117-95D3-FE78AC48AFBB}"/>
              </a:ext>
            </a:extLst>
          </p:cNvPr>
          <p:cNvSpPr/>
          <p:nvPr/>
        </p:nvSpPr>
        <p:spPr>
          <a:xfrm>
            <a:off x="2979576" y="6870412"/>
            <a:ext cx="440745" cy="4746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34866" y="7192605"/>
            <a:ext cx="3214110" cy="368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36411"/>
              </p:ext>
            </p:extLst>
          </p:nvPr>
        </p:nvGraphicFramePr>
        <p:xfrm>
          <a:off x="3663819" y="609972"/>
          <a:ext cx="3215446" cy="510574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7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789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Специальность/</a:t>
                      </a:r>
                    </a:p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профессия</a:t>
                      </a:r>
                      <a:endParaRPr lang="ru-RU" sz="800" dirty="0"/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</a:p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специальности</a:t>
                      </a:r>
                    </a:p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профессии</a:t>
                      </a:r>
                      <a:endParaRPr lang="ru-RU" sz="800" dirty="0"/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мест</a:t>
                      </a:r>
                    </a:p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очное</a:t>
                      </a:r>
                      <a:endParaRPr lang="ru-RU" sz="800" dirty="0"/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35">
                <a:tc>
                  <a:txBody>
                    <a:bodyPr/>
                    <a:lstStyle/>
                    <a:p>
                      <a:r>
                        <a:rPr lang="ru-RU" sz="800" b="1" dirty="0"/>
                        <a:t>1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Сетевое и системное</a:t>
                      </a:r>
                    </a:p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администрирование</a:t>
                      </a:r>
                      <a:endParaRPr lang="ru-RU" sz="800" b="1" dirty="0"/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09.02.06</a:t>
                      </a:r>
                      <a:endParaRPr lang="ru-RU" sz="800" b="1" dirty="0"/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25</a:t>
                      </a:r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842">
                <a:tc>
                  <a:txBody>
                    <a:bodyPr/>
                    <a:lstStyle/>
                    <a:p>
                      <a:r>
                        <a:rPr lang="ru-RU" sz="800" b="1" dirty="0"/>
                        <a:t>3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Профессиональное обучение</a:t>
                      </a:r>
                    </a:p>
                    <a:p>
                      <a:pPr algn="ctr"/>
                      <a:r>
                        <a:rPr lang="ru-RU" sz="800" b="1" dirty="0"/>
                        <a:t>(повар. и </a:t>
                      </a:r>
                      <a:r>
                        <a:rPr lang="ru-RU" sz="800" b="1" dirty="0" err="1"/>
                        <a:t>конд</a:t>
                      </a:r>
                      <a:r>
                        <a:rPr lang="ru-RU" sz="800" b="1" dirty="0"/>
                        <a:t>. дело)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44.02.06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25</a:t>
                      </a:r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842">
                <a:tc>
                  <a:txBody>
                    <a:bodyPr/>
                    <a:lstStyle/>
                    <a:p>
                      <a:r>
                        <a:rPr lang="ru-RU" sz="800" b="1" dirty="0"/>
                        <a:t>4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Эксплуатация беспилотных авиационных систем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25.02.08</a:t>
                      </a:r>
                    </a:p>
                    <a:p>
                      <a:pPr algn="ctr"/>
                      <a:endParaRPr lang="ru-RU" sz="800" b="1" dirty="0"/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25</a:t>
                      </a:r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896">
                <a:tc>
                  <a:txBody>
                    <a:bodyPr/>
                    <a:lstStyle/>
                    <a:p>
                      <a:r>
                        <a:rPr lang="ru-RU" sz="800" b="1" dirty="0"/>
                        <a:t>5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Специальность "Техническая эксплуатация подвижного состава железных дорог"</a:t>
                      </a:r>
                    </a:p>
                    <a:p>
                      <a:pPr algn="ctr"/>
                      <a:endParaRPr lang="ru-RU" sz="800" b="1" dirty="0"/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23.02.06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20</a:t>
                      </a:r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r>
                        <a:rPr lang="ru-RU" sz="800" b="1" dirty="0"/>
                        <a:t>6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Мастер по изготовлению швейных изделий</a:t>
                      </a:r>
                      <a:endParaRPr lang="ru-RU" sz="800" b="1" dirty="0"/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29.01.33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25</a:t>
                      </a:r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735">
                <a:tc>
                  <a:txBody>
                    <a:bodyPr/>
                    <a:lstStyle/>
                    <a:p>
                      <a:r>
                        <a:rPr lang="ru-RU" sz="800" b="1" dirty="0"/>
                        <a:t>7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Мастер </a:t>
                      </a:r>
                      <a:r>
                        <a:rPr lang="ru-RU" sz="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общестр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работ</a:t>
                      </a:r>
                      <a:endParaRPr lang="ru-RU" sz="800" b="1" dirty="0"/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08.01.27</a:t>
                      </a:r>
                      <a:endParaRPr lang="ru-RU" sz="800" b="1" dirty="0"/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25</a:t>
                      </a:r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991">
                <a:tc>
                  <a:txBody>
                    <a:bodyPr/>
                    <a:lstStyle/>
                    <a:p>
                      <a:r>
                        <a:rPr lang="ru-RU" sz="800" b="1" dirty="0"/>
                        <a:t>8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Мастер по ремонту и обслуживанию автомобилей</a:t>
                      </a:r>
                    </a:p>
                    <a:p>
                      <a:pPr algn="ctr"/>
                      <a:endParaRPr lang="ru-RU" sz="800" b="1" dirty="0"/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23.01.17</a:t>
                      </a:r>
                    </a:p>
                    <a:p>
                      <a:pPr algn="ctr"/>
                      <a:endParaRPr lang="ru-RU" sz="800" b="1" dirty="0"/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25</a:t>
                      </a:r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842">
                <a:tc>
                  <a:txBody>
                    <a:bodyPr/>
                    <a:lstStyle/>
                    <a:p>
                      <a:r>
                        <a:rPr lang="ru-RU" sz="800" b="1" dirty="0"/>
                        <a:t>9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Электромонтёр по ремонту и </a:t>
                      </a:r>
                      <a:r>
                        <a:rPr lang="ru-RU" sz="800" b="1" dirty="0" err="1"/>
                        <a:t>обс</a:t>
                      </a:r>
                      <a:r>
                        <a:rPr lang="ru-RU" sz="800" b="1" dirty="0"/>
                        <a:t>-ю  электрооборудования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13.01.10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25</a:t>
                      </a:r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842">
                <a:tc>
                  <a:txBody>
                    <a:bodyPr/>
                    <a:lstStyle/>
                    <a:p>
                      <a:r>
                        <a:rPr lang="ru-RU" sz="800" b="1" dirty="0"/>
                        <a:t>10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u="sng" dirty="0"/>
                        <a:t>На платной основе </a:t>
                      </a:r>
                    </a:p>
                    <a:p>
                      <a:pPr algn="ctr"/>
                      <a:r>
                        <a:rPr lang="ru-RU" sz="800" b="1" dirty="0"/>
                        <a:t>Экономика и бухгалтерский учет 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38.02.01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25</a:t>
                      </a:r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120272068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633151" y="5693552"/>
            <a:ext cx="3142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accent2">
                    <a:lumMod val="50000"/>
                  </a:schemeClr>
                </a:solidFill>
              </a:rPr>
              <a:t>Наш адрес: </a:t>
            </a:r>
            <a:r>
              <a:rPr lang="ru-RU" sz="900" b="1" dirty="0"/>
              <a:t>157505, Костромская область,</a:t>
            </a:r>
          </a:p>
          <a:p>
            <a:pPr algn="ctr"/>
            <a:r>
              <a:rPr lang="ru-RU" sz="900" b="1" dirty="0"/>
              <a:t> г. Шарья, ул.имени 50-летия Советской власти,д.7 </a:t>
            </a:r>
          </a:p>
          <a:p>
            <a:pPr algn="ctr"/>
            <a:r>
              <a:rPr lang="ru-RU" sz="900" b="1" dirty="0"/>
              <a:t>Проезд автобусом: 9,10,61,2</a:t>
            </a:r>
          </a:p>
          <a:p>
            <a:pPr algn="ctr"/>
            <a:r>
              <a:rPr lang="ru-RU" sz="900" b="1" dirty="0">
                <a:solidFill>
                  <a:schemeClr val="accent2">
                    <a:lumMod val="50000"/>
                  </a:schemeClr>
                </a:solidFill>
              </a:rPr>
              <a:t>Телефоны для справок: </a:t>
            </a:r>
            <a:r>
              <a:rPr lang="ru-RU" sz="900" b="1" dirty="0"/>
              <a:t>тел.факс 8(49449)5-40-14</a:t>
            </a:r>
          </a:p>
          <a:p>
            <a:pPr algn="ctr"/>
            <a:r>
              <a:rPr lang="en-US" sz="900" b="1" dirty="0">
                <a:solidFill>
                  <a:schemeClr val="accent2">
                    <a:lumMod val="50000"/>
                  </a:schemeClr>
                </a:solidFill>
              </a:rPr>
              <a:t>E-mail</a:t>
            </a:r>
            <a:r>
              <a:rPr lang="ru-RU" sz="900" b="1" dirty="0"/>
              <a:t>:</a:t>
            </a:r>
            <a:r>
              <a:rPr lang="en-US" sz="900" b="1" dirty="0"/>
              <a:t> </a:t>
            </a:r>
            <a:r>
              <a:rPr lang="en-US" sz="900" b="0" i="0" dirty="0">
                <a:solidFill>
                  <a:srgbClr val="999999"/>
                </a:solidFill>
                <a:effectLst/>
                <a:latin typeface="YS Text"/>
                <a:hlinkClick r:id="rId7"/>
              </a:rPr>
              <a:t>sharya.ptt@org.kostroma.gov.ru</a:t>
            </a:r>
            <a:endParaRPr lang="ru-RU" sz="900" b="0" i="0" dirty="0">
              <a:solidFill>
                <a:srgbClr val="999999"/>
              </a:solidFill>
              <a:effectLst/>
              <a:latin typeface="YS Text"/>
            </a:endParaRPr>
          </a:p>
          <a:p>
            <a:pPr algn="ctr"/>
            <a:r>
              <a:rPr lang="ru-RU" sz="900" b="1" dirty="0">
                <a:solidFill>
                  <a:schemeClr val="accent2">
                    <a:lumMod val="50000"/>
                  </a:schemeClr>
                </a:solidFill>
              </a:rPr>
              <a:t>Директор : </a:t>
            </a:r>
            <a:r>
              <a:rPr lang="ru-RU" sz="900" b="1" dirty="0"/>
              <a:t>Груздева Раиса Ивановна</a:t>
            </a:r>
          </a:p>
          <a:p>
            <a:pPr algn="ctr"/>
            <a:r>
              <a:rPr lang="ru-RU" sz="900" b="1" dirty="0">
                <a:solidFill>
                  <a:srgbClr val="FF0000"/>
                </a:solidFill>
              </a:rPr>
              <a:t>Тел.8(49449)</a:t>
            </a:r>
            <a:r>
              <a:rPr lang="en-US" sz="900" b="1" dirty="0">
                <a:solidFill>
                  <a:srgbClr val="FF0000"/>
                </a:solidFill>
              </a:rPr>
              <a:t> </a:t>
            </a:r>
            <a:r>
              <a:rPr lang="ru-RU" sz="900" b="1" dirty="0">
                <a:solidFill>
                  <a:srgbClr val="FF0000"/>
                </a:solidFill>
              </a:rPr>
              <a:t>5-44-23</a:t>
            </a:r>
          </a:p>
          <a:p>
            <a:pPr algn="ctr"/>
            <a:r>
              <a:rPr lang="ru-RU" sz="900" b="1" dirty="0">
                <a:solidFill>
                  <a:srgbClr val="FF0000"/>
                </a:solidFill>
              </a:rPr>
              <a:t>8-915-921-89-94</a:t>
            </a:r>
          </a:p>
          <a:p>
            <a:pPr algn="ctr"/>
            <a:r>
              <a:rPr lang="ru-RU" sz="900" b="1" dirty="0">
                <a:solidFill>
                  <a:schemeClr val="accent2">
                    <a:lumMod val="50000"/>
                  </a:schemeClr>
                </a:solidFill>
              </a:rPr>
              <a:t>Лицензия на осуществление образовательной деятельности:</a:t>
            </a:r>
          </a:p>
          <a:p>
            <a:pPr algn="ctr"/>
            <a:r>
              <a:rPr lang="ru-RU" sz="900" b="1" dirty="0"/>
              <a:t>№61-16П от 17 марта 2016 года,</a:t>
            </a:r>
          </a:p>
          <a:p>
            <a:pPr algn="ctr"/>
            <a:r>
              <a:rPr lang="ru-RU" sz="900" b="1" dirty="0"/>
              <a:t>Серия 44Л01 №0000888</a:t>
            </a:r>
            <a:endParaRPr lang="en-US" sz="900" b="1" dirty="0">
              <a:solidFill>
                <a:srgbClr val="FF0000"/>
              </a:solidFill>
            </a:endParaRPr>
          </a:p>
          <a:p>
            <a:pPr algn="ctr"/>
            <a:r>
              <a:rPr lang="en-US" sz="900" b="1" dirty="0">
                <a:solidFill>
                  <a:srgbClr val="FF0000"/>
                </a:solidFill>
              </a:rPr>
              <a:t>https</a:t>
            </a:r>
            <a:r>
              <a:rPr lang="ru-RU" sz="900" b="1" dirty="0">
                <a:solidFill>
                  <a:srgbClr val="FF0000"/>
                </a:solidFill>
              </a:rPr>
              <a:t>://</a:t>
            </a:r>
            <a:r>
              <a:rPr lang="en-US" sz="900" b="1" dirty="0">
                <a:solidFill>
                  <a:srgbClr val="FF0000"/>
                </a:solidFill>
              </a:rPr>
              <a:t>vk.com/politeh44</a:t>
            </a:r>
            <a:endParaRPr lang="ru-RU" sz="900" b="1" dirty="0">
              <a:solidFill>
                <a:srgbClr val="FF0000"/>
              </a:solidFill>
            </a:endParaRPr>
          </a:p>
          <a:p>
            <a:endParaRPr lang="ru-RU" sz="90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3346550" y="6001189"/>
            <a:ext cx="508489" cy="48748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738459" y="6929342"/>
            <a:ext cx="418872" cy="391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 descr="на сцен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17793" y="3385642"/>
            <a:ext cx="771385" cy="743931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5" name="Овал 54">
            <a:extLst>
              <a:ext uri="{FF2B5EF4-FFF2-40B4-BE49-F238E27FC236}">
                <a16:creationId xmlns:a16="http://schemas.microsoft.com/office/drawing/2014/main" id="{BF8F2917-81ED-4342-91D7-183327CBD6E6}"/>
              </a:ext>
            </a:extLst>
          </p:cNvPr>
          <p:cNvSpPr/>
          <p:nvPr/>
        </p:nvSpPr>
        <p:spPr>
          <a:xfrm>
            <a:off x="7300802" y="6789395"/>
            <a:ext cx="468578" cy="43006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38A00C9C-1A96-49E3-AFA5-A8338C5FFE1C}"/>
              </a:ext>
            </a:extLst>
          </p:cNvPr>
          <p:cNvSpPr/>
          <p:nvPr/>
        </p:nvSpPr>
        <p:spPr>
          <a:xfrm>
            <a:off x="6401844" y="7045282"/>
            <a:ext cx="381502" cy="348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38A00C9C-1A96-49E3-AFA5-A8338C5FFE1C}"/>
              </a:ext>
            </a:extLst>
          </p:cNvPr>
          <p:cNvSpPr/>
          <p:nvPr/>
        </p:nvSpPr>
        <p:spPr>
          <a:xfrm>
            <a:off x="1929318" y="7128879"/>
            <a:ext cx="433799" cy="3835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F8F2917-81ED-4342-91D7-183327CBD6E6}"/>
              </a:ext>
            </a:extLst>
          </p:cNvPr>
          <p:cNvSpPr/>
          <p:nvPr/>
        </p:nvSpPr>
        <p:spPr>
          <a:xfrm>
            <a:off x="2770269" y="3280308"/>
            <a:ext cx="432154" cy="39123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7059355" y="0"/>
            <a:ext cx="11688" cy="756126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1013" y="60910"/>
            <a:ext cx="6393158" cy="400110"/>
          </a:xfrm>
          <a:prstGeom prst="rect">
            <a:avLst/>
          </a:prstGeom>
          <a:solidFill>
            <a:srgbClr val="FFF7B9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Среднее профессиональное образование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13240"/>
              </p:ext>
            </p:extLst>
          </p:nvPr>
        </p:nvGraphicFramePr>
        <p:xfrm>
          <a:off x="1" y="414554"/>
          <a:ext cx="7084856" cy="6968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730">
                <a:tc rowSpan="11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очная</a:t>
                      </a:r>
                      <a:r>
                        <a:rPr lang="ru-RU" sz="2000" b="1" baseline="0" dirty="0">
                          <a:solidFill>
                            <a:srgbClr val="FF0000"/>
                          </a:solidFill>
                        </a:rPr>
                        <a:t> форма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1300" dirty="0"/>
                    </a:p>
                    <a:p>
                      <a:pPr algn="ctr"/>
                      <a:endParaRPr lang="ru-RU" sz="1300" dirty="0"/>
                    </a:p>
                    <a:p>
                      <a:pPr algn="ctr"/>
                      <a:endParaRPr lang="ru-RU" sz="1300" dirty="0"/>
                    </a:p>
                    <a:p>
                      <a:pPr algn="ctr"/>
                      <a:endParaRPr lang="ru-RU" sz="1300" dirty="0"/>
                    </a:p>
                    <a:p>
                      <a:pPr algn="ctr"/>
                      <a:endParaRPr lang="ru-RU" sz="1300" dirty="0"/>
                    </a:p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8307" marR="78307" marT="50408" marB="50408" vert="vert2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Программа подготовки специалистов среднего звена на базе 9 классов</a:t>
                      </a:r>
                    </a:p>
                  </a:txBody>
                  <a:tcPr marL="78307" marR="78307" marT="50408" marB="504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6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Профессиональное обучение</a:t>
                      </a:r>
                    </a:p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Квалификация: мастер производственного обучения, специалист  по поварскому и кондитерскому делу</a:t>
                      </a:r>
                    </a:p>
                  </a:txBody>
                  <a:tcPr marL="78307" marR="78307" marT="50408" marB="50408"/>
                </a:tc>
                <a:tc rowSpan="4"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  <a:p>
                      <a:pPr algn="ctr"/>
                      <a:endParaRPr lang="ru-RU" sz="13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Срок обучения</a:t>
                      </a:r>
                    </a:p>
                    <a:p>
                      <a:pPr algn="ctr"/>
                      <a:r>
                        <a:rPr lang="ru-RU" sz="1200" dirty="0"/>
                        <a:t> 3 года </a:t>
                      </a:r>
                    </a:p>
                    <a:p>
                      <a:pPr algn="ctr"/>
                      <a:r>
                        <a:rPr lang="ru-RU" sz="1200" dirty="0"/>
                        <a:t>10 месяцев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 года 10 месяцев 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3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Техническая эксплуатация подвижного состава железных дорог</a:t>
                      </a:r>
                    </a:p>
                    <a:p>
                      <a:r>
                        <a:rPr lang="ru-RU" sz="1000" dirty="0"/>
                        <a:t>Квалификация:</a:t>
                      </a:r>
                      <a:r>
                        <a:rPr lang="ru-RU" sz="1000" baseline="0" dirty="0"/>
                        <a:t> техник, </a:t>
                      </a:r>
                      <a:r>
                        <a:rPr lang="ru-RU" sz="1000" dirty="0"/>
                        <a:t>слесарь</a:t>
                      </a:r>
                      <a:r>
                        <a:rPr lang="ru-RU" sz="1000" baseline="0" dirty="0"/>
                        <a:t> по ремонту подвижного состава</a:t>
                      </a:r>
                      <a:endParaRPr lang="ru-RU" sz="1000" dirty="0"/>
                    </a:p>
                  </a:txBody>
                  <a:tcPr marL="78307" marR="78307" marT="50408" marB="50408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86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3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Сетевое и системное администрирование</a:t>
                      </a:r>
                    </a:p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Квалификация: сетевой и системный администратор</a:t>
                      </a:r>
                    </a:p>
                    <a:p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78307" marR="78307" marT="50408" marB="50408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09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</a:t>
                      </a:r>
                      <a:endParaRPr lang="ru-RU" sz="1300" dirty="0"/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Эксплуатация беспилотных авиационных систем</a:t>
                      </a:r>
                    </a:p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Квалификация: оператор беспилотных летательных аппаратов</a:t>
                      </a:r>
                    </a:p>
                    <a:p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78307" marR="78307" marT="50408" marB="50408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5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sng" dirty="0">
                          <a:solidFill>
                            <a:srgbClr val="0070C0"/>
                          </a:solidFill>
                        </a:rPr>
                        <a:t>на коммерческой основе </a:t>
                      </a:r>
                    </a:p>
                    <a:p>
                      <a:pPr algn="l"/>
                      <a:r>
                        <a:rPr lang="ru-RU" sz="12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Экономика и бухгалтерский учет </a:t>
                      </a:r>
                    </a:p>
                    <a:p>
                      <a:pPr algn="l"/>
                      <a:r>
                        <a:rPr lang="ru-RU" sz="1200" b="0" u="none" dirty="0">
                          <a:solidFill>
                            <a:schemeClr val="tx1"/>
                          </a:solidFill>
                        </a:rPr>
                        <a:t>Квалификация: бухгалтер </a:t>
                      </a:r>
                    </a:p>
                    <a:p>
                      <a:pPr algn="l"/>
                      <a:endParaRPr lang="ru-RU" sz="1200" b="1" u="sng" dirty="0">
                        <a:solidFill>
                          <a:srgbClr val="C00000"/>
                        </a:solidFill>
                      </a:endParaRP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 обучения</a:t>
                      </a:r>
                    </a:p>
                    <a:p>
                      <a:pPr algn="ctr"/>
                      <a:r>
                        <a:rPr lang="ru-RU" sz="1300" dirty="0"/>
                        <a:t> 2 года 10 месяцев </a:t>
                      </a:r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377187439"/>
                  </a:ext>
                </a:extLst>
              </a:tr>
              <a:tr h="28350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Программа</a:t>
                      </a:r>
                      <a:r>
                        <a:rPr lang="ru-RU" sz="1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подготовки квалифицированных рабочих и служащих на базе 9 классов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78307" marR="78307" marT="50408" marB="504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632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Мастер по изготовлению швейных изделий</a:t>
                      </a:r>
                      <a:endParaRPr lang="ru-RU" sz="10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000" b="0" baseline="0" dirty="0">
                          <a:solidFill>
                            <a:schemeClr val="tx1"/>
                          </a:solidFill>
                        </a:rPr>
                        <a:t>Квалификация: Мастер по изготовлению швейных изделий</a:t>
                      </a:r>
                    </a:p>
                    <a:p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78307" marR="78307" marT="50408" marB="50408"/>
                </a:tc>
                <a:tc rowSpan="4"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  <a:p>
                      <a:pPr algn="ctr"/>
                      <a:endParaRPr lang="ru-RU" sz="13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Срок обучения</a:t>
                      </a:r>
                    </a:p>
                    <a:p>
                      <a:pPr algn="ctr"/>
                      <a:r>
                        <a:rPr lang="ru-RU" sz="1200" dirty="0"/>
                        <a:t>1 года</a:t>
                      </a:r>
                    </a:p>
                    <a:p>
                      <a:pPr algn="ctr"/>
                      <a:r>
                        <a:rPr lang="ru-RU" sz="1200" dirty="0"/>
                        <a:t>10 месяцев</a:t>
                      </a:r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56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Мастер по ремонту и обслуживанию автомобилей</a:t>
                      </a:r>
                    </a:p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Квалификация: слесарь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</a:rPr>
                        <a:t> по ремонту автомобилей, водитель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78307" marR="78307" marT="50408" marB="50408"/>
                </a:tc>
                <a:tc vMerge="1"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286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3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Мастер общестроительных работ</a:t>
                      </a:r>
                    </a:p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Квалификация: Мастер общестроительных работ( сварщик, каменщик)</a:t>
                      </a:r>
                    </a:p>
                    <a:p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78307" marR="78307" marT="50408" marB="50408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0476">
                <a:tc vMerge="1"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8307" marR="78307" marT="50408" marB="50408" vert="vert2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4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Электромонтёр по ремонту и обслуживанию электрооборудования</a:t>
                      </a:r>
                    </a:p>
                    <a:p>
                      <a:r>
                        <a:rPr lang="ru-RU" sz="1050" b="0" dirty="0">
                          <a:solidFill>
                            <a:schemeClr val="tx1"/>
                          </a:solidFill>
                        </a:rPr>
                        <a:t>Квалификация: Электромонтёр по ремонту и обслуживанию электрооборудования</a:t>
                      </a:r>
                    </a:p>
                    <a:p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8307" marR="78307" marT="50408" marB="50408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73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rgbClr val="FF0000"/>
                          </a:solidFill>
                        </a:rPr>
                        <a:t>заочна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 форма</a:t>
                      </a:r>
                    </a:p>
                  </a:txBody>
                  <a:tcPr marL="78307" marR="78307" marT="50408" marB="50408" vert="vert270"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Программа подготовки специалистов среднего звена на базе 11 классов</a:t>
                      </a:r>
                    </a:p>
                  </a:txBody>
                  <a:tcPr marL="78307" marR="78307" marT="50408" marB="50408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50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sng" dirty="0">
                          <a:solidFill>
                            <a:srgbClr val="0070C0"/>
                          </a:solidFill>
                          <a:latin typeface="+mn-lt"/>
                        </a:rPr>
                        <a:t>на бюджетной основе</a:t>
                      </a:r>
                    </a:p>
                  </a:txBody>
                  <a:tcPr marL="78307" marR="78307" marT="50408" marB="50408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9469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Эксплуатация и обслуживание многоквартирного дома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Квалификация: техник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 обучения</a:t>
                      </a:r>
                    </a:p>
                    <a:p>
                      <a:pPr algn="ctr"/>
                      <a:r>
                        <a:rPr lang="ru-RU" sz="1300" dirty="0"/>
                        <a:t> 2 года 5 месяцев</a:t>
                      </a:r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Овал 13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0" y="0"/>
            <a:ext cx="502570" cy="4905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10137230" y="6691404"/>
            <a:ext cx="278555" cy="2917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251213" y="137520"/>
            <a:ext cx="3062170" cy="338554"/>
          </a:xfrm>
          <a:prstGeom prst="rect">
            <a:avLst/>
          </a:prstGeom>
          <a:solidFill>
            <a:srgbClr val="FFF7B9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Профессиональное обучение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95607"/>
              </p:ext>
            </p:extLst>
          </p:nvPr>
        </p:nvGraphicFramePr>
        <p:xfrm>
          <a:off x="7156339" y="481667"/>
          <a:ext cx="3212048" cy="1774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33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 Программа профессиональной подготовки для учащихся школ (9-10 классов)</a:t>
                      </a:r>
                    </a:p>
                  </a:txBody>
                  <a:tcPr marL="78307" marR="78307" marT="50408" marB="5040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579">
                <a:tc>
                  <a:txBody>
                    <a:bodyPr/>
                    <a:lstStyle/>
                    <a:p>
                      <a:r>
                        <a:rPr lang="ru-RU" sz="1500" dirty="0"/>
                        <a:t>1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70C0"/>
                          </a:solidFill>
                        </a:rPr>
                        <a:t>Специалист по эксплуатации беспилотных авиационных систем</a:t>
                      </a:r>
                    </a:p>
                  </a:txBody>
                  <a:tcPr marL="78307" marR="78307" marT="50408" marB="50408"/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  <a:p>
                      <a:pPr algn="ctr"/>
                      <a:endParaRPr lang="ru-RU" sz="900" dirty="0"/>
                    </a:p>
                    <a:p>
                      <a:pPr algn="ctr"/>
                      <a:r>
                        <a:rPr lang="ru-RU" sz="900" dirty="0"/>
                        <a:t>срок обучения</a:t>
                      </a:r>
                    </a:p>
                    <a:p>
                      <a:pPr algn="ctr"/>
                      <a:r>
                        <a:rPr lang="ru-RU" sz="900" dirty="0"/>
                        <a:t>8 -10 месяцев</a:t>
                      </a:r>
                    </a:p>
                  </a:txBody>
                  <a:tcPr marL="78307" marR="78307" marT="50408" marB="50408"/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  <a:p>
                      <a:pPr algn="ctr"/>
                      <a:endParaRPr lang="ru-RU" sz="900" dirty="0"/>
                    </a:p>
                    <a:p>
                      <a:pPr algn="ctr"/>
                      <a:r>
                        <a:rPr lang="ru-RU" sz="900" dirty="0"/>
                        <a:t>очно-заочная</a:t>
                      </a:r>
                    </a:p>
                    <a:p>
                      <a:pPr algn="ctr"/>
                      <a:r>
                        <a:rPr lang="ru-RU" sz="900" dirty="0"/>
                        <a:t>форма</a:t>
                      </a:r>
                    </a:p>
                    <a:p>
                      <a:pPr algn="ctr"/>
                      <a:r>
                        <a:rPr lang="ru-RU" sz="900" baseline="0" dirty="0"/>
                        <a:t>обучения (вечерняя)</a:t>
                      </a:r>
                      <a:endParaRPr lang="ru-RU" sz="900" dirty="0"/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44">
                <a:tc>
                  <a:txBody>
                    <a:bodyPr/>
                    <a:lstStyle/>
                    <a:p>
                      <a:r>
                        <a:rPr lang="ru-RU" sz="1500" dirty="0"/>
                        <a:t>2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70C0"/>
                          </a:solidFill>
                        </a:rPr>
                        <a:t>Водитель </a:t>
                      </a:r>
                      <a:r>
                        <a:rPr lang="ru-RU" sz="900" b="1" dirty="0" err="1">
                          <a:solidFill>
                            <a:srgbClr val="0070C0"/>
                          </a:solidFill>
                        </a:rPr>
                        <a:t>мототранспортных</a:t>
                      </a:r>
                      <a:r>
                        <a:rPr lang="ru-RU" sz="900" b="1" dirty="0">
                          <a:solidFill>
                            <a:srgbClr val="0070C0"/>
                          </a:solidFill>
                        </a:rPr>
                        <a:t> средств (категория А1)</a:t>
                      </a:r>
                    </a:p>
                  </a:txBody>
                  <a:tcPr marL="78307" marR="78307" marT="50408" marB="5040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521657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521015"/>
              </p:ext>
            </p:extLst>
          </p:nvPr>
        </p:nvGraphicFramePr>
        <p:xfrm>
          <a:off x="7148674" y="2303824"/>
          <a:ext cx="3249295" cy="1695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203">
                <a:tc gridSpan="4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</a:rPr>
                        <a:t>Программа профессиональной подготовки для</a:t>
                      </a:r>
                      <a:r>
                        <a:rPr lang="ru-RU" sz="1000" b="1" baseline="0" dirty="0">
                          <a:solidFill>
                            <a:srgbClr val="FF0000"/>
                          </a:solidFill>
                        </a:rPr>
                        <a:t> лиц с ОВЗ, не имеющих основного общего образования</a:t>
                      </a:r>
                    </a:p>
                  </a:txBody>
                  <a:tcPr marL="78307" marR="78307" marT="50408" marB="5040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386"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70C0"/>
                          </a:solidFill>
                        </a:rPr>
                        <a:t>Швея </a:t>
                      </a:r>
                    </a:p>
                    <a:p>
                      <a:pPr algn="ctr"/>
                      <a:endParaRPr lang="ru-RU" sz="1000" b="1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000" b="1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rgbClr val="0070C0"/>
                          </a:solidFill>
                        </a:rPr>
                        <a:t>Слесарь-ремонтник 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  <a:p>
                      <a:pPr algn="ctr"/>
                      <a:r>
                        <a:rPr lang="ru-RU" sz="1300" dirty="0"/>
                        <a:t>срок обучения </a:t>
                      </a:r>
                    </a:p>
                    <a:p>
                      <a:pPr algn="ctr"/>
                      <a:r>
                        <a:rPr lang="ru-RU" sz="1300" dirty="0"/>
                        <a:t>1 год 10 месяцев</a:t>
                      </a:r>
                    </a:p>
                  </a:txBody>
                  <a:tcPr marL="78307" marR="78307" marT="50408" marB="50408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  <a:p>
                      <a:pPr algn="ctr"/>
                      <a:r>
                        <a:rPr lang="ru-RU" sz="1300" dirty="0"/>
                        <a:t>очная форма обучения</a:t>
                      </a:r>
                    </a:p>
                  </a:txBody>
                  <a:tcPr marL="78307" marR="78307" marT="50408" marB="504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266227" y="4047077"/>
            <a:ext cx="2960488" cy="430887"/>
          </a:xfrm>
          <a:prstGeom prst="rect">
            <a:avLst/>
          </a:prstGeom>
          <a:solidFill>
            <a:srgbClr val="FFF7B9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Профессиональная подготовка,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Повышение квалификации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7301" y="4448925"/>
            <a:ext cx="1858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Вечерние курсы: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36986" y="4624065"/>
            <a:ext cx="305134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Водитель категории В;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Тракторист категории С,Е;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 Водитель погрузчика;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Сварщик;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Электромонтёр;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Помощник машиниста локомотива;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Пользователь ПК;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Портной, закройщик, </a:t>
            </a:r>
            <a:r>
              <a:rPr lang="ru-RU" sz="1050" b="1" dirty="0" err="1">
                <a:latin typeface="Cambria" pitchFamily="18" charset="0"/>
                <a:ea typeface="Cambria" pitchFamily="18" charset="0"/>
              </a:rPr>
              <a:t>пэчворк</a:t>
            </a:r>
            <a:r>
              <a:rPr lang="ru-RU" sz="1050" b="1" dirty="0">
                <a:latin typeface="Cambria" pitchFamily="18" charset="0"/>
                <a:ea typeface="Cambria" pitchFamily="18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Повар, кондитер, пекарь,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Парикмахер, визажист, коррекция бровей;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Слесарь РПС;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Слесарь-ремонтник; 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Слесарь-электрик;</a:t>
            </a:r>
          </a:p>
          <a:p>
            <a:r>
              <a:rPr lang="ru-RU" sz="1050" b="1" dirty="0">
                <a:latin typeface="Cambria" pitchFamily="18" charset="0"/>
                <a:ea typeface="Cambria" pitchFamily="18" charset="0"/>
              </a:rPr>
              <a:t>Переподготовка: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Мастер производственного обучения;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Бухгалтер;</a:t>
            </a:r>
          </a:p>
          <a:p>
            <a:pPr>
              <a:buFont typeface="Arial" charset="0"/>
              <a:buChar char="•"/>
            </a:pPr>
            <a:r>
              <a:rPr lang="ru-RU" sz="1050" b="1" dirty="0">
                <a:latin typeface="Cambria" pitchFamily="18" charset="0"/>
                <a:ea typeface="Cambria" pitchFamily="18" charset="0"/>
              </a:rPr>
              <a:t>Системный администратор. </a:t>
            </a:r>
          </a:p>
          <a:p>
            <a:pPr>
              <a:buFont typeface="Arial" charset="0"/>
              <a:buChar char="•"/>
            </a:pPr>
            <a:endParaRPr lang="ru-RU" sz="1050" b="1" dirty="0">
              <a:latin typeface="Cambria" pitchFamily="18" charset="0"/>
              <a:ea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1200" dirty="0"/>
          </a:p>
          <a:p>
            <a:pPr>
              <a:buFont typeface="Arial" charset="0"/>
              <a:buChar char="•"/>
            </a:pPr>
            <a:endParaRPr lang="ru-RU" sz="1000" dirty="0"/>
          </a:p>
          <a:p>
            <a:pPr>
              <a:buFont typeface="Arial" charset="0"/>
              <a:buChar char="•"/>
            </a:pPr>
            <a:endParaRPr lang="ru-RU" sz="1000" dirty="0"/>
          </a:p>
          <a:p>
            <a:endParaRPr lang="ru-RU" sz="1000" dirty="0"/>
          </a:p>
        </p:txBody>
      </p:sp>
      <p:sp>
        <p:nvSpPr>
          <p:cNvPr id="23" name="Овал 22"/>
          <p:cNvSpPr/>
          <p:nvPr/>
        </p:nvSpPr>
        <p:spPr>
          <a:xfrm>
            <a:off x="10146733" y="6034566"/>
            <a:ext cx="231805" cy="2558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9514602" y="4923773"/>
            <a:ext cx="415057" cy="42992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9927766" y="5265300"/>
            <a:ext cx="401277" cy="3987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BF8F2917-81ED-4342-91D7-183327CBD6E6}"/>
              </a:ext>
            </a:extLst>
          </p:cNvPr>
          <p:cNvSpPr/>
          <p:nvPr/>
        </p:nvSpPr>
        <p:spPr>
          <a:xfrm>
            <a:off x="9911148" y="7170033"/>
            <a:ext cx="365359" cy="39123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059354" y="6555669"/>
            <a:ext cx="257687" cy="271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7FC9918-486E-4E6F-BBB3-7D8D29780C3A}"/>
              </a:ext>
            </a:extLst>
          </p:cNvPr>
          <p:cNvSpPr/>
          <p:nvPr/>
        </p:nvSpPr>
        <p:spPr>
          <a:xfrm rot="1356392">
            <a:off x="9043932" y="5080396"/>
            <a:ext cx="429190" cy="3823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FB0FCBA3-CEBD-441A-A641-4B614F09149A}"/>
              </a:ext>
            </a:extLst>
          </p:cNvPr>
          <p:cNvSpPr/>
          <p:nvPr/>
        </p:nvSpPr>
        <p:spPr>
          <a:xfrm>
            <a:off x="7166492" y="4846417"/>
            <a:ext cx="231806" cy="2558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059354" y="5464676"/>
            <a:ext cx="206873" cy="199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BF8F2917-81ED-4342-91D7-183327CBD6E6}"/>
              </a:ext>
            </a:extLst>
          </p:cNvPr>
          <p:cNvSpPr/>
          <p:nvPr/>
        </p:nvSpPr>
        <p:spPr>
          <a:xfrm>
            <a:off x="10074891" y="4841732"/>
            <a:ext cx="303647" cy="305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руг: прозрачная заливка 11">
            <a:extLst>
              <a:ext uri="{FF2B5EF4-FFF2-40B4-BE49-F238E27FC236}">
                <a16:creationId xmlns:a16="http://schemas.microsoft.com/office/drawing/2014/main" id="{195D41C6-0EA3-4ABF-AF43-52DD04DE278E}"/>
              </a:ext>
            </a:extLst>
          </p:cNvPr>
          <p:cNvSpPr/>
          <p:nvPr/>
        </p:nvSpPr>
        <p:spPr>
          <a:xfrm>
            <a:off x="9594704" y="5871614"/>
            <a:ext cx="463745" cy="495236"/>
          </a:xfrm>
          <a:prstGeom prst="donut">
            <a:avLst>
              <a:gd name="adj" fmla="val 258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82E2DB1-EDF0-4DFA-B1AF-62CCF0F59AB2}"/>
              </a:ext>
            </a:extLst>
          </p:cNvPr>
          <p:cNvCxnSpPr/>
          <p:nvPr/>
        </p:nvCxnSpPr>
        <p:spPr>
          <a:xfrm>
            <a:off x="5822302" y="2267339"/>
            <a:ext cx="12843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F6B4ECC-F8A1-41BA-8F06-38F0E7DF312C}"/>
              </a:ext>
            </a:extLst>
          </p:cNvPr>
          <p:cNvCxnSpPr/>
          <p:nvPr/>
        </p:nvCxnSpPr>
        <p:spPr>
          <a:xfrm>
            <a:off x="7125543" y="3452327"/>
            <a:ext cx="10387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2247" y="2407566"/>
            <a:ext cx="6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/>
              <a:t> </a:t>
            </a:r>
          </a:p>
        </p:txBody>
      </p:sp>
      <p:pic>
        <p:nvPicPr>
          <p:cNvPr id="4" name="Рисунок 3" descr="ШП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57" y="180568"/>
            <a:ext cx="1172779" cy="1359130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940154" y="315994"/>
            <a:ext cx="8711212" cy="1188736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ОГБПОУ «</a:t>
            </a:r>
            <a:r>
              <a:rPr lang="ru-RU" sz="3200" b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Шарьинский</a:t>
            </a:r>
            <a:r>
              <a:rPr lang="ru-RU" sz="32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политехнический техникум Костромской области»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564919"/>
            <a:ext cx="10440988" cy="797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С сентября 2023 года </a:t>
            </a:r>
            <a:r>
              <a:rPr lang="en-US" sz="24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приглашает учащихся 7-10 классов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на профессиональную подготовку</a:t>
            </a:r>
            <a:r>
              <a:rPr lang="en-US" sz="24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Рисунок 7" descr="студен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96905"/>
            <a:ext cx="4178595" cy="3611349"/>
          </a:xfrm>
          <a:prstGeom prst="rect">
            <a:avLst/>
          </a:prstGeom>
        </p:spPr>
      </p:pic>
      <p:sp>
        <p:nvSpPr>
          <p:cNvPr id="15" name="Параллелограмм 14"/>
          <p:cNvSpPr/>
          <p:nvPr/>
        </p:nvSpPr>
        <p:spPr>
          <a:xfrm>
            <a:off x="4078998" y="3626399"/>
            <a:ext cx="4336126" cy="872742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Срок обучения:       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8 месяцев</a:t>
            </a:r>
            <a:endParaRPr lang="ru-RU" sz="2400" dirty="0"/>
          </a:p>
        </p:txBody>
      </p:sp>
      <p:sp>
        <p:nvSpPr>
          <p:cNvPr id="16" name="Параллелограмм 15"/>
          <p:cNvSpPr/>
          <p:nvPr/>
        </p:nvSpPr>
        <p:spPr>
          <a:xfrm>
            <a:off x="4943886" y="4664661"/>
            <a:ext cx="3845245" cy="993120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Форма обучения:  </a:t>
            </a:r>
          </a:p>
          <a:p>
            <a:pPr marL="342900" indent="-342900" algn="ctr"/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       </a:t>
            </a:r>
            <a:r>
              <a:rPr lang="ru-RU" sz="2000" b="1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очно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-заочная                </a:t>
            </a:r>
            <a:endParaRPr lang="ru-RU" sz="200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3588115" y="2512899"/>
            <a:ext cx="4651695" cy="993120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2000" b="1" dirty="0">
                <a:latin typeface="Cambria" pitchFamily="18" charset="0"/>
                <a:ea typeface="Cambria" pitchFamily="18" charset="0"/>
              </a:rPr>
              <a:t>Парикмахер</a:t>
            </a:r>
          </a:p>
          <a:p>
            <a:pPr marL="342900" indent="-342900" algn="ctr"/>
            <a:r>
              <a:rPr lang="ru-RU" sz="2000" b="1" dirty="0">
                <a:latin typeface="Cambria" pitchFamily="18" charset="0"/>
                <a:ea typeface="Cambria" pitchFamily="18" charset="0"/>
              </a:rPr>
              <a:t>Слесарь по ремонту автомобилей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793206"/>
            <a:ext cx="10440988" cy="1768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latin typeface="Cambria" pitchFamily="18" charset="0"/>
                <a:ea typeface="Cambria" pitchFamily="18" charset="0"/>
              </a:rPr>
              <a:t> Наш адрес </a:t>
            </a:r>
            <a:r>
              <a:rPr lang="ru-RU" b="1" dirty="0">
                <a:latin typeface="Cambria" pitchFamily="18" charset="0"/>
                <a:ea typeface="Cambria" pitchFamily="18" charset="0"/>
              </a:rPr>
              <a:t>: г. Шарья,</a:t>
            </a:r>
          </a:p>
          <a:p>
            <a:pPr algn="r"/>
            <a:r>
              <a:rPr lang="ru-RU" b="1" dirty="0">
                <a:latin typeface="Cambria" pitchFamily="18" charset="0"/>
                <a:ea typeface="Cambria" pitchFamily="18" charset="0"/>
              </a:rPr>
              <a:t> ул. Имени 50-летия Советской власти, д.7</a:t>
            </a:r>
          </a:p>
          <a:p>
            <a:pPr algn="r"/>
            <a:r>
              <a:rPr lang="ru-RU" b="1" dirty="0">
                <a:latin typeface="Cambria" pitchFamily="18" charset="0"/>
                <a:ea typeface="Cambria" pitchFamily="18" charset="0"/>
              </a:rPr>
              <a:t>Телефон для справок: 8(49449)5-40-14</a:t>
            </a:r>
          </a:p>
          <a:p>
            <a:pPr algn="r"/>
            <a:r>
              <a:rPr lang="ru-RU" b="1" dirty="0">
                <a:latin typeface="Cambria" pitchFamily="18" charset="0"/>
                <a:ea typeface="Cambria" pitchFamily="18" charset="0"/>
              </a:rPr>
              <a:t>               8-915-921-89-94</a:t>
            </a:r>
          </a:p>
          <a:p>
            <a:pPr algn="r"/>
            <a:r>
              <a:rPr lang="ru-RU" b="1" dirty="0">
                <a:latin typeface="Cambria" pitchFamily="18" charset="0"/>
                <a:ea typeface="Cambria" pitchFamily="18" charset="0"/>
              </a:rPr>
              <a:t>                 8-910-923-51-55</a:t>
            </a:r>
          </a:p>
        </p:txBody>
      </p:sp>
      <p:sp>
        <p:nvSpPr>
          <p:cNvPr id="19" name="Параллелограмм 18"/>
          <p:cNvSpPr/>
          <p:nvPr/>
        </p:nvSpPr>
        <p:spPr>
          <a:xfrm>
            <a:off x="151940" y="6033964"/>
            <a:ext cx="6065902" cy="1324161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Найди своё призвание!</a:t>
            </a:r>
          </a:p>
        </p:txBody>
      </p:sp>
      <p:pic>
        <p:nvPicPr>
          <p:cNvPr id="21" name="Рисунок 20" descr="дв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9810" y="2211950"/>
            <a:ext cx="2297055" cy="3499321"/>
          </a:xfrm>
          <a:prstGeom prst="rect">
            <a:avLst/>
          </a:prstGeom>
        </p:spPr>
      </p:pic>
      <p:sp>
        <p:nvSpPr>
          <p:cNvPr id="22" name="Солнце 21"/>
          <p:cNvSpPr/>
          <p:nvPr/>
        </p:nvSpPr>
        <p:spPr>
          <a:xfrm>
            <a:off x="4739351" y="2493434"/>
            <a:ext cx="409069" cy="45141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4178595" y="2783749"/>
            <a:ext cx="409069" cy="45141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C43B53ECD597442BEBA4B302AA21C18" ma:contentTypeVersion="49" ma:contentTypeDescription="Создание документа." ma:contentTypeScope="" ma:versionID="5fbf4b9dc162acfd8dd9c8a0633b8282">
  <xsd:schema xmlns:xsd="http://www.w3.org/2001/XMLSchema" xmlns:xs="http://www.w3.org/2001/XMLSchema" xmlns:p="http://schemas.microsoft.com/office/2006/metadata/properties" xmlns:ns2="5ea5ef33-30ef-48db-a701-b5069c0d7925" xmlns:ns3="4a252ca3-5a62-4c1c-90a6-29f4710e47f8" targetNamespace="http://schemas.microsoft.com/office/2006/metadata/properties" ma:root="true" ma:fieldsID="c170581bf512ba0f06d1f3aedfc8e56f" ns2:_="" ns3:_="">
    <xsd:import namespace="5ea5ef33-30ef-48db-a701-b5069c0d7925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a5ef33-30ef-48db-a701-b5069c0d79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8C397A-0C01-4538-92A6-A85B7EE923C3}"/>
</file>

<file path=customXml/itemProps2.xml><?xml version="1.0" encoding="utf-8"?>
<ds:datastoreItem xmlns:ds="http://schemas.openxmlformats.org/officeDocument/2006/customXml" ds:itemID="{BAF56CFF-53CC-4E7D-832E-F002464C5442}"/>
</file>

<file path=customXml/itemProps3.xml><?xml version="1.0" encoding="utf-8"?>
<ds:datastoreItem xmlns:ds="http://schemas.openxmlformats.org/officeDocument/2006/customXml" ds:itemID="{504E39B9-31E3-4E92-A538-0F1BA147B2E9}"/>
</file>

<file path=customXml/itemProps4.xml><?xml version="1.0" encoding="utf-8"?>
<ds:datastoreItem xmlns:ds="http://schemas.openxmlformats.org/officeDocument/2006/customXml" ds:itemID="{01A3F8BC-B22E-4CE7-8ACD-152BE7DE4BD7}"/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672</Words>
  <Application>Microsoft Office PowerPoint</Application>
  <PresentationFormat>Произвольный</PresentationFormat>
  <Paragraphs>221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YS Text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Пользователь</cp:lastModifiedBy>
  <cp:revision>77</cp:revision>
  <cp:lastPrinted>2025-02-13T07:39:28Z</cp:lastPrinted>
  <dcterms:created xsi:type="dcterms:W3CDTF">2021-11-30T12:57:49Z</dcterms:created>
  <dcterms:modified xsi:type="dcterms:W3CDTF">2025-03-06T06:25:40Z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0x010100EC43B53ECD597442BEBA4B302AA21C18</vt:lpwstr>
  </property>
</Properties>
</file>