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0" r:id="rId1"/>
  </p:sldMasterIdLst>
  <p:notesMasterIdLst>
    <p:notesMasterId r:id="rId6"/>
  </p:notesMasterIdLst>
  <p:handoutMasterIdLst>
    <p:handoutMasterId r:id="rId7"/>
  </p:handoutMasterIdLst>
  <p:sldIdLst>
    <p:sldId id="373" r:id="rId2"/>
    <p:sldId id="406" r:id="rId3"/>
    <p:sldId id="438" r:id="rId4"/>
    <p:sldId id="426" r:id="rId5"/>
  </p:sldIdLst>
  <p:sldSz cx="9906000" cy="6858000" type="A4"/>
  <p:notesSz cx="6761163" cy="9942513"/>
  <p:custDataLst>
    <p:tags r:id="rId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EFB"/>
    <a:srgbClr val="000099"/>
    <a:srgbClr val="0066FF"/>
    <a:srgbClr val="DA3C78"/>
    <a:srgbClr val="FF6600"/>
    <a:srgbClr val="FF9933"/>
    <a:srgbClr val="F2EC00"/>
    <a:srgbClr val="F8F2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72531" autoAdjust="0"/>
  </p:normalViewPr>
  <p:slideViewPr>
    <p:cSldViewPr>
      <p:cViewPr varScale="1">
        <p:scale>
          <a:sx n="50" d="100"/>
          <a:sy n="50" d="100"/>
        </p:scale>
        <p:origin x="96" y="36"/>
      </p:cViewPr>
      <p:guideLst>
        <p:guide orient="horz" pos="220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12" y="-8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44CAA-6CCA-49F4-B56D-268A74B25FB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83978E-2925-497F-9B5F-9AA02D91371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Особенности: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068FF-EB5D-45C1-AF4C-1874A1244CAD}" type="parTrans" cxnId="{DE960FF1-9F19-44DF-881C-0D415F4F3BB7}">
      <dgm:prSet/>
      <dgm:spPr/>
      <dgm:t>
        <a:bodyPr/>
        <a:lstStyle/>
        <a:p>
          <a:endParaRPr lang="ru-RU"/>
        </a:p>
      </dgm:t>
    </dgm:pt>
    <dgm:pt modelId="{0190448E-0E76-45AE-A21D-9BA51B2515B1}" type="sibTrans" cxnId="{DE960FF1-9F19-44DF-881C-0D415F4F3BB7}">
      <dgm:prSet/>
      <dgm:spPr/>
      <dgm:t>
        <a:bodyPr/>
        <a:lstStyle/>
        <a:p>
          <a:endParaRPr lang="ru-RU"/>
        </a:p>
      </dgm:t>
    </dgm:pt>
    <dgm:pt modelId="{FE297453-13F8-43F9-8343-BFA243E8854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изменение потребности и структуры рынка труда, рынка специалистов </a:t>
          </a:r>
        </a:p>
        <a:p>
          <a:pPr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8F61B3-DBC0-4E0A-B682-C4C78F021176}" type="parTrans" cxnId="{9F1E8CCD-E7C6-4069-A014-0B0F58BF515F}">
      <dgm:prSet/>
      <dgm:spPr/>
      <dgm:t>
        <a:bodyPr/>
        <a:lstStyle/>
        <a:p>
          <a:endParaRPr lang="ru-RU"/>
        </a:p>
      </dgm:t>
    </dgm:pt>
    <dgm:pt modelId="{4D75B553-5862-4273-985A-A4712F5F89FF}" type="sibTrans" cxnId="{9F1E8CCD-E7C6-4069-A014-0B0F58BF515F}">
      <dgm:prSet/>
      <dgm:spPr/>
      <dgm:t>
        <a:bodyPr/>
        <a:lstStyle/>
        <a:p>
          <a:endParaRPr lang="ru-RU"/>
        </a:p>
      </dgm:t>
    </dgm:pt>
    <dgm:pt modelId="{4ECA0B04-1BFF-4861-8E1D-49EA8D97FFB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возрастают требования к качеству подготовки специалистов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ориентация на развитие высокотехнологического и наукоемкого производства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C776D804-B86D-444D-ACBD-853EEC3D23F2}" type="parTrans" cxnId="{5A0898AF-E0BF-4E40-B023-B5EAE75E24A1}">
      <dgm:prSet/>
      <dgm:spPr/>
      <dgm:t>
        <a:bodyPr/>
        <a:lstStyle/>
        <a:p>
          <a:endParaRPr lang="ru-RU"/>
        </a:p>
      </dgm:t>
    </dgm:pt>
    <dgm:pt modelId="{3BED63B7-4565-45C2-B196-993E35E58FCA}" type="sibTrans" cxnId="{5A0898AF-E0BF-4E40-B023-B5EAE75E24A1}">
      <dgm:prSet/>
      <dgm:spPr/>
      <dgm:t>
        <a:bodyPr/>
        <a:lstStyle/>
        <a:p>
          <a:endParaRPr lang="ru-RU"/>
        </a:p>
      </dgm:t>
    </dgm:pt>
    <dgm:pt modelId="{9C903D20-D917-47BD-8C3D-8B80363EA08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интеграционные и миграционные процессы на уровне мировой экономики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усложнение социально-экономической ситуации и постоянно расширяющиеся свободы личностного, жизненного и карьерного выборов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AF15BEB9-CBE0-440F-97E1-30EB78EDB6F4}" type="parTrans" cxnId="{0A7E131C-3A16-4900-A073-70CFA82C295E}">
      <dgm:prSet/>
      <dgm:spPr/>
      <dgm:t>
        <a:bodyPr/>
        <a:lstStyle/>
        <a:p>
          <a:endParaRPr lang="ru-RU"/>
        </a:p>
      </dgm:t>
    </dgm:pt>
    <dgm:pt modelId="{35380479-7108-49F8-8710-BB2E280B2BB9}" type="sibTrans" cxnId="{0A7E131C-3A16-4900-A073-70CFA82C295E}">
      <dgm:prSet/>
      <dgm:spPr/>
      <dgm:t>
        <a:bodyPr/>
        <a:lstStyle/>
        <a:p>
          <a:endParaRPr lang="ru-RU"/>
        </a:p>
      </dgm:t>
    </dgm:pt>
    <dgm:pt modelId="{1790210F-6693-485D-B41D-626391038D91}" type="pres">
      <dgm:prSet presAssocID="{10744CAA-6CCA-49F4-B56D-268A74B25FB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AE9199A-6102-470F-B2EA-47DEA3A4B4D8}" type="pres">
      <dgm:prSet presAssocID="{4F83978E-2925-497F-9B5F-9AA02D91371C}" presName="thickLine" presStyleLbl="alignNode1" presStyleIdx="0" presStyleCnt="1"/>
      <dgm:spPr/>
    </dgm:pt>
    <dgm:pt modelId="{A8F633F2-EF34-4D65-94F8-677632F978B1}" type="pres">
      <dgm:prSet presAssocID="{4F83978E-2925-497F-9B5F-9AA02D91371C}" presName="horz1" presStyleCnt="0"/>
      <dgm:spPr/>
    </dgm:pt>
    <dgm:pt modelId="{ACAC0D4C-EDB9-424F-8183-647246698305}" type="pres">
      <dgm:prSet presAssocID="{4F83978E-2925-497F-9B5F-9AA02D91371C}" presName="tx1" presStyleLbl="revTx" presStyleIdx="0" presStyleCnt="4"/>
      <dgm:spPr/>
      <dgm:t>
        <a:bodyPr/>
        <a:lstStyle/>
        <a:p>
          <a:endParaRPr lang="ru-RU"/>
        </a:p>
      </dgm:t>
    </dgm:pt>
    <dgm:pt modelId="{354DB348-454D-4539-A023-E7C588F19684}" type="pres">
      <dgm:prSet presAssocID="{4F83978E-2925-497F-9B5F-9AA02D91371C}" presName="vert1" presStyleCnt="0"/>
      <dgm:spPr/>
    </dgm:pt>
    <dgm:pt modelId="{A94BEC8E-C7A8-4FE5-9C7D-86DDB803B188}" type="pres">
      <dgm:prSet presAssocID="{FE297453-13F8-43F9-8343-BFA243E88547}" presName="vertSpace2a" presStyleCnt="0"/>
      <dgm:spPr/>
    </dgm:pt>
    <dgm:pt modelId="{3B0D449A-B7DA-4934-9F35-61ECDF0DF85E}" type="pres">
      <dgm:prSet presAssocID="{FE297453-13F8-43F9-8343-BFA243E88547}" presName="horz2" presStyleCnt="0"/>
      <dgm:spPr/>
    </dgm:pt>
    <dgm:pt modelId="{DF6DACB2-A5AD-4AE7-B1F6-ABB4754D4857}" type="pres">
      <dgm:prSet presAssocID="{FE297453-13F8-43F9-8343-BFA243E88547}" presName="horzSpace2" presStyleCnt="0"/>
      <dgm:spPr/>
    </dgm:pt>
    <dgm:pt modelId="{1BB6EDAD-5233-478C-902F-0E9FED20C6F3}" type="pres">
      <dgm:prSet presAssocID="{FE297453-13F8-43F9-8343-BFA243E88547}" presName="tx2" presStyleLbl="revTx" presStyleIdx="1" presStyleCnt="4"/>
      <dgm:spPr/>
      <dgm:t>
        <a:bodyPr/>
        <a:lstStyle/>
        <a:p>
          <a:endParaRPr lang="ru-RU"/>
        </a:p>
      </dgm:t>
    </dgm:pt>
    <dgm:pt modelId="{B9A3EDF4-08E9-4010-A447-53B91271B7B2}" type="pres">
      <dgm:prSet presAssocID="{FE297453-13F8-43F9-8343-BFA243E88547}" presName="vert2" presStyleCnt="0"/>
      <dgm:spPr/>
    </dgm:pt>
    <dgm:pt modelId="{158A4AC7-0CE8-4CE0-886B-3C0377817E52}" type="pres">
      <dgm:prSet presAssocID="{FE297453-13F8-43F9-8343-BFA243E88547}" presName="thinLine2b" presStyleLbl="callout" presStyleIdx="0" presStyleCnt="3" custLinFactY="-700000" custLinFactNeighborX="-551" custLinFactNeighborY="-791661"/>
      <dgm:spPr/>
      <dgm:t>
        <a:bodyPr/>
        <a:lstStyle/>
        <a:p>
          <a:endParaRPr lang="ru-RU"/>
        </a:p>
      </dgm:t>
    </dgm:pt>
    <dgm:pt modelId="{1C4E1AC4-5855-4443-A342-65ECCF54318E}" type="pres">
      <dgm:prSet presAssocID="{FE297453-13F8-43F9-8343-BFA243E88547}" presName="vertSpace2b" presStyleCnt="0"/>
      <dgm:spPr/>
    </dgm:pt>
    <dgm:pt modelId="{87BDBC87-5AD1-4CA0-A79A-16C011456CDF}" type="pres">
      <dgm:prSet presAssocID="{4ECA0B04-1BFF-4861-8E1D-49EA8D97FFB3}" presName="horz2" presStyleCnt="0"/>
      <dgm:spPr/>
    </dgm:pt>
    <dgm:pt modelId="{0A6C4973-BED1-4ADF-95B4-053180499391}" type="pres">
      <dgm:prSet presAssocID="{4ECA0B04-1BFF-4861-8E1D-49EA8D97FFB3}" presName="horzSpace2" presStyleCnt="0"/>
      <dgm:spPr/>
    </dgm:pt>
    <dgm:pt modelId="{DB67FCF9-D85A-418C-B9C1-170D73878530}" type="pres">
      <dgm:prSet presAssocID="{4ECA0B04-1BFF-4861-8E1D-49EA8D97FFB3}" presName="tx2" presStyleLbl="revTx" presStyleIdx="2" presStyleCnt="4" custScaleY="36129" custLinFactNeighborX="451" custLinFactNeighborY="-55856"/>
      <dgm:spPr/>
      <dgm:t>
        <a:bodyPr/>
        <a:lstStyle/>
        <a:p>
          <a:endParaRPr lang="ru-RU"/>
        </a:p>
      </dgm:t>
    </dgm:pt>
    <dgm:pt modelId="{7881D958-D4AE-4164-A945-1B6DB744A9E4}" type="pres">
      <dgm:prSet presAssocID="{4ECA0B04-1BFF-4861-8E1D-49EA8D97FFB3}" presName="vert2" presStyleCnt="0"/>
      <dgm:spPr/>
    </dgm:pt>
    <dgm:pt modelId="{BB2E09DD-6A09-414D-B53C-17C43C698028}" type="pres">
      <dgm:prSet presAssocID="{4ECA0B04-1BFF-4861-8E1D-49EA8D97FFB3}" presName="thinLine2b" presStyleLbl="callout" presStyleIdx="1" presStyleCnt="3" custLinFactY="-700000" custLinFactNeighborX="442" custLinFactNeighborY="-706715"/>
      <dgm:spPr/>
    </dgm:pt>
    <dgm:pt modelId="{74AF051E-D1E7-4A02-B638-284EB09B6963}" type="pres">
      <dgm:prSet presAssocID="{4ECA0B04-1BFF-4861-8E1D-49EA8D97FFB3}" presName="vertSpace2b" presStyleCnt="0"/>
      <dgm:spPr/>
    </dgm:pt>
    <dgm:pt modelId="{B838D048-7D0A-4C9C-AEDF-88360C2319EC}" type="pres">
      <dgm:prSet presAssocID="{9C903D20-D917-47BD-8C3D-8B80363EA080}" presName="horz2" presStyleCnt="0"/>
      <dgm:spPr/>
    </dgm:pt>
    <dgm:pt modelId="{20E59903-93BE-498A-80EB-A2F3EBB1ADC9}" type="pres">
      <dgm:prSet presAssocID="{9C903D20-D917-47BD-8C3D-8B80363EA080}" presName="horzSpace2" presStyleCnt="0"/>
      <dgm:spPr/>
    </dgm:pt>
    <dgm:pt modelId="{9049BE83-D6EA-4C93-B3AD-AF58CF3D50AA}" type="pres">
      <dgm:prSet presAssocID="{9C903D20-D917-47BD-8C3D-8B80363EA080}" presName="tx2" presStyleLbl="revTx" presStyleIdx="3" presStyleCnt="4" custLinFactNeighborX="-1460" custLinFactNeighborY="-6640"/>
      <dgm:spPr/>
      <dgm:t>
        <a:bodyPr/>
        <a:lstStyle/>
        <a:p>
          <a:endParaRPr lang="ru-RU"/>
        </a:p>
      </dgm:t>
    </dgm:pt>
    <dgm:pt modelId="{BD7F6831-A1F7-4877-9541-104BF620C4F2}" type="pres">
      <dgm:prSet presAssocID="{9C903D20-D917-47BD-8C3D-8B80363EA080}" presName="vert2" presStyleCnt="0"/>
      <dgm:spPr/>
    </dgm:pt>
    <dgm:pt modelId="{9F88DC86-AB9A-42FA-87BC-1EF037006328}" type="pres">
      <dgm:prSet presAssocID="{9C903D20-D917-47BD-8C3D-8B80363EA080}" presName="thinLine2b" presStyleLbl="callout" presStyleIdx="2" presStyleCnt="3"/>
      <dgm:spPr/>
    </dgm:pt>
    <dgm:pt modelId="{6898501B-F493-49D0-BCF5-5A25E36603DC}" type="pres">
      <dgm:prSet presAssocID="{9C903D20-D917-47BD-8C3D-8B80363EA080}" presName="vertSpace2b" presStyleCnt="0"/>
      <dgm:spPr/>
    </dgm:pt>
  </dgm:ptLst>
  <dgm:cxnLst>
    <dgm:cxn modelId="{7F6CB785-A71A-4FED-AC8D-97FF1BBF56C8}" type="presOf" srcId="{9C903D20-D917-47BD-8C3D-8B80363EA080}" destId="{9049BE83-D6EA-4C93-B3AD-AF58CF3D50AA}" srcOrd="0" destOrd="0" presId="urn:microsoft.com/office/officeart/2008/layout/LinedList"/>
    <dgm:cxn modelId="{5A0898AF-E0BF-4E40-B023-B5EAE75E24A1}" srcId="{4F83978E-2925-497F-9B5F-9AA02D91371C}" destId="{4ECA0B04-1BFF-4861-8E1D-49EA8D97FFB3}" srcOrd="1" destOrd="0" parTransId="{C776D804-B86D-444D-ACBD-853EEC3D23F2}" sibTransId="{3BED63B7-4565-45C2-B196-993E35E58FCA}"/>
    <dgm:cxn modelId="{D5E50821-0A4B-4B2E-A267-069907C93887}" type="presOf" srcId="{4F83978E-2925-497F-9B5F-9AA02D91371C}" destId="{ACAC0D4C-EDB9-424F-8183-647246698305}" srcOrd="0" destOrd="0" presId="urn:microsoft.com/office/officeart/2008/layout/LinedList"/>
    <dgm:cxn modelId="{D996A8F3-CF83-4257-A558-AB3B5671839F}" type="presOf" srcId="{4ECA0B04-1BFF-4861-8E1D-49EA8D97FFB3}" destId="{DB67FCF9-D85A-418C-B9C1-170D73878530}" srcOrd="0" destOrd="0" presId="urn:microsoft.com/office/officeart/2008/layout/LinedList"/>
    <dgm:cxn modelId="{9F1E8CCD-E7C6-4069-A014-0B0F58BF515F}" srcId="{4F83978E-2925-497F-9B5F-9AA02D91371C}" destId="{FE297453-13F8-43F9-8343-BFA243E88547}" srcOrd="0" destOrd="0" parTransId="{E68F61B3-DBC0-4E0A-B682-C4C78F021176}" sibTransId="{4D75B553-5862-4273-985A-A4712F5F89FF}"/>
    <dgm:cxn modelId="{B43B13BC-8D48-4F08-975F-7341B43573DB}" type="presOf" srcId="{10744CAA-6CCA-49F4-B56D-268A74B25FB9}" destId="{1790210F-6693-485D-B41D-626391038D91}" srcOrd="0" destOrd="0" presId="urn:microsoft.com/office/officeart/2008/layout/LinedList"/>
    <dgm:cxn modelId="{DE960FF1-9F19-44DF-881C-0D415F4F3BB7}" srcId="{10744CAA-6CCA-49F4-B56D-268A74B25FB9}" destId="{4F83978E-2925-497F-9B5F-9AA02D91371C}" srcOrd="0" destOrd="0" parTransId="{47E068FF-EB5D-45C1-AF4C-1874A1244CAD}" sibTransId="{0190448E-0E76-45AE-A21D-9BA51B2515B1}"/>
    <dgm:cxn modelId="{51615518-CAF7-43BD-BD67-A44A89EDA57C}" type="presOf" srcId="{FE297453-13F8-43F9-8343-BFA243E88547}" destId="{1BB6EDAD-5233-478C-902F-0E9FED20C6F3}" srcOrd="0" destOrd="0" presId="urn:microsoft.com/office/officeart/2008/layout/LinedList"/>
    <dgm:cxn modelId="{0A7E131C-3A16-4900-A073-70CFA82C295E}" srcId="{4F83978E-2925-497F-9B5F-9AA02D91371C}" destId="{9C903D20-D917-47BD-8C3D-8B80363EA080}" srcOrd="2" destOrd="0" parTransId="{AF15BEB9-CBE0-440F-97E1-30EB78EDB6F4}" sibTransId="{35380479-7108-49F8-8710-BB2E280B2BB9}"/>
    <dgm:cxn modelId="{FA706D7A-C1AA-4F1B-8C0C-950F1A31EE38}" type="presParOf" srcId="{1790210F-6693-485D-B41D-626391038D91}" destId="{4AE9199A-6102-470F-B2EA-47DEA3A4B4D8}" srcOrd="0" destOrd="0" presId="urn:microsoft.com/office/officeart/2008/layout/LinedList"/>
    <dgm:cxn modelId="{0E9E1140-81BF-4326-BDDD-718A5883F282}" type="presParOf" srcId="{1790210F-6693-485D-B41D-626391038D91}" destId="{A8F633F2-EF34-4D65-94F8-677632F978B1}" srcOrd="1" destOrd="0" presId="urn:microsoft.com/office/officeart/2008/layout/LinedList"/>
    <dgm:cxn modelId="{12E88A86-534F-4C75-AD1D-00F25A74829C}" type="presParOf" srcId="{A8F633F2-EF34-4D65-94F8-677632F978B1}" destId="{ACAC0D4C-EDB9-424F-8183-647246698305}" srcOrd="0" destOrd="0" presId="urn:microsoft.com/office/officeart/2008/layout/LinedList"/>
    <dgm:cxn modelId="{123C74BF-47BF-4E80-83A5-1819C8EA7B28}" type="presParOf" srcId="{A8F633F2-EF34-4D65-94F8-677632F978B1}" destId="{354DB348-454D-4539-A023-E7C588F19684}" srcOrd="1" destOrd="0" presId="urn:microsoft.com/office/officeart/2008/layout/LinedList"/>
    <dgm:cxn modelId="{F5E54F1B-6BCD-4625-8EDF-FD83EF9C0D80}" type="presParOf" srcId="{354DB348-454D-4539-A023-E7C588F19684}" destId="{A94BEC8E-C7A8-4FE5-9C7D-86DDB803B188}" srcOrd="0" destOrd="0" presId="urn:microsoft.com/office/officeart/2008/layout/LinedList"/>
    <dgm:cxn modelId="{5DF2B2E0-4372-4954-923A-4C7456EE1601}" type="presParOf" srcId="{354DB348-454D-4539-A023-E7C588F19684}" destId="{3B0D449A-B7DA-4934-9F35-61ECDF0DF85E}" srcOrd="1" destOrd="0" presId="urn:microsoft.com/office/officeart/2008/layout/LinedList"/>
    <dgm:cxn modelId="{4A62A06F-FFC9-4F32-A8C0-FBDE2285D4BF}" type="presParOf" srcId="{3B0D449A-B7DA-4934-9F35-61ECDF0DF85E}" destId="{DF6DACB2-A5AD-4AE7-B1F6-ABB4754D4857}" srcOrd="0" destOrd="0" presId="urn:microsoft.com/office/officeart/2008/layout/LinedList"/>
    <dgm:cxn modelId="{76E6A5E5-18CF-45B8-B40D-6440AA81C767}" type="presParOf" srcId="{3B0D449A-B7DA-4934-9F35-61ECDF0DF85E}" destId="{1BB6EDAD-5233-478C-902F-0E9FED20C6F3}" srcOrd="1" destOrd="0" presId="urn:microsoft.com/office/officeart/2008/layout/LinedList"/>
    <dgm:cxn modelId="{7297D894-B250-4EED-B60B-A57D8ACF0359}" type="presParOf" srcId="{3B0D449A-B7DA-4934-9F35-61ECDF0DF85E}" destId="{B9A3EDF4-08E9-4010-A447-53B91271B7B2}" srcOrd="2" destOrd="0" presId="urn:microsoft.com/office/officeart/2008/layout/LinedList"/>
    <dgm:cxn modelId="{9589B4A0-830D-4AA3-BE1F-51DA63D9E7D7}" type="presParOf" srcId="{354DB348-454D-4539-A023-E7C588F19684}" destId="{158A4AC7-0CE8-4CE0-886B-3C0377817E52}" srcOrd="2" destOrd="0" presId="urn:microsoft.com/office/officeart/2008/layout/LinedList"/>
    <dgm:cxn modelId="{322B20FD-340F-4153-9A9A-87ACD36612ED}" type="presParOf" srcId="{354DB348-454D-4539-A023-E7C588F19684}" destId="{1C4E1AC4-5855-4443-A342-65ECCF54318E}" srcOrd="3" destOrd="0" presId="urn:microsoft.com/office/officeart/2008/layout/LinedList"/>
    <dgm:cxn modelId="{DE99C5AB-1B3C-4805-88A4-E7BA92A25F80}" type="presParOf" srcId="{354DB348-454D-4539-A023-E7C588F19684}" destId="{87BDBC87-5AD1-4CA0-A79A-16C011456CDF}" srcOrd="4" destOrd="0" presId="urn:microsoft.com/office/officeart/2008/layout/LinedList"/>
    <dgm:cxn modelId="{4815735E-2CB1-4316-B068-4B84682F3B83}" type="presParOf" srcId="{87BDBC87-5AD1-4CA0-A79A-16C011456CDF}" destId="{0A6C4973-BED1-4ADF-95B4-053180499391}" srcOrd="0" destOrd="0" presId="urn:microsoft.com/office/officeart/2008/layout/LinedList"/>
    <dgm:cxn modelId="{772C3871-B3FF-466B-9105-EB6792BA7F04}" type="presParOf" srcId="{87BDBC87-5AD1-4CA0-A79A-16C011456CDF}" destId="{DB67FCF9-D85A-418C-B9C1-170D73878530}" srcOrd="1" destOrd="0" presId="urn:microsoft.com/office/officeart/2008/layout/LinedList"/>
    <dgm:cxn modelId="{41BBCCD1-4C82-4E64-BF4B-F040B621FD48}" type="presParOf" srcId="{87BDBC87-5AD1-4CA0-A79A-16C011456CDF}" destId="{7881D958-D4AE-4164-A945-1B6DB744A9E4}" srcOrd="2" destOrd="0" presId="urn:microsoft.com/office/officeart/2008/layout/LinedList"/>
    <dgm:cxn modelId="{F1E6DFF0-A3E1-44FF-9B29-CAA1B001BD4B}" type="presParOf" srcId="{354DB348-454D-4539-A023-E7C588F19684}" destId="{BB2E09DD-6A09-414D-B53C-17C43C698028}" srcOrd="5" destOrd="0" presId="urn:microsoft.com/office/officeart/2008/layout/LinedList"/>
    <dgm:cxn modelId="{081DE309-9503-4A1F-8D6D-65B47498F829}" type="presParOf" srcId="{354DB348-454D-4539-A023-E7C588F19684}" destId="{74AF051E-D1E7-4A02-B638-284EB09B6963}" srcOrd="6" destOrd="0" presId="urn:microsoft.com/office/officeart/2008/layout/LinedList"/>
    <dgm:cxn modelId="{31E605EF-4A6F-4339-A86A-3E3068F2DCE5}" type="presParOf" srcId="{354DB348-454D-4539-A023-E7C588F19684}" destId="{B838D048-7D0A-4C9C-AEDF-88360C2319EC}" srcOrd="7" destOrd="0" presId="urn:microsoft.com/office/officeart/2008/layout/LinedList"/>
    <dgm:cxn modelId="{5C6B46C4-6068-4510-BD60-9E02F9345FFB}" type="presParOf" srcId="{B838D048-7D0A-4C9C-AEDF-88360C2319EC}" destId="{20E59903-93BE-498A-80EB-A2F3EBB1ADC9}" srcOrd="0" destOrd="0" presId="urn:microsoft.com/office/officeart/2008/layout/LinedList"/>
    <dgm:cxn modelId="{18810985-CAAB-412A-8685-8932F5A13D42}" type="presParOf" srcId="{B838D048-7D0A-4C9C-AEDF-88360C2319EC}" destId="{9049BE83-D6EA-4C93-B3AD-AF58CF3D50AA}" srcOrd="1" destOrd="0" presId="urn:microsoft.com/office/officeart/2008/layout/LinedList"/>
    <dgm:cxn modelId="{7FCF6CA1-DC4F-4487-B423-6ABD92AE6523}" type="presParOf" srcId="{B838D048-7D0A-4C9C-AEDF-88360C2319EC}" destId="{BD7F6831-A1F7-4877-9541-104BF620C4F2}" srcOrd="2" destOrd="0" presId="urn:microsoft.com/office/officeart/2008/layout/LinedList"/>
    <dgm:cxn modelId="{8E13AA51-8AA0-48E7-9313-BE00F361F07F}" type="presParOf" srcId="{354DB348-454D-4539-A023-E7C588F19684}" destId="{9F88DC86-AB9A-42FA-87BC-1EF037006328}" srcOrd="8" destOrd="0" presId="urn:microsoft.com/office/officeart/2008/layout/LinedList"/>
    <dgm:cxn modelId="{75996D7E-B3E5-4B14-B6E6-CD80632F93A9}" type="presParOf" srcId="{354DB348-454D-4539-A023-E7C588F19684}" destId="{6898501B-F493-49D0-BCF5-5A25E36603D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199A-6102-470F-B2EA-47DEA3A4B4D8}">
      <dsp:nvSpPr>
        <dsp:cNvPr id="0" name=""/>
        <dsp:cNvSpPr/>
      </dsp:nvSpPr>
      <dsp:spPr>
        <a:xfrm>
          <a:off x="0" y="2247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C0D4C-EDB9-424F-8183-647246698305}">
      <dsp:nvSpPr>
        <dsp:cNvPr id="0" name=""/>
        <dsp:cNvSpPr/>
      </dsp:nvSpPr>
      <dsp:spPr>
        <a:xfrm>
          <a:off x="0" y="2247"/>
          <a:ext cx="1627380" cy="4599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Особенности: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47"/>
        <a:ext cx="1627380" cy="4599154"/>
      </dsp:txXfrm>
    </dsp:sp>
    <dsp:sp modelId="{1BB6EDAD-5233-478C-902F-0E9FED20C6F3}">
      <dsp:nvSpPr>
        <dsp:cNvPr id="0" name=""/>
        <dsp:cNvSpPr/>
      </dsp:nvSpPr>
      <dsp:spPr>
        <a:xfrm>
          <a:off x="1749434" y="91962"/>
          <a:ext cx="6387469" cy="179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изменение потребности и структуры рынка труда, рынка специалистов </a:t>
          </a:r>
        </a:p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9434" y="91962"/>
        <a:ext cx="6387469" cy="1794298"/>
      </dsp:txXfrm>
    </dsp:sp>
    <dsp:sp modelId="{158A4AC7-0CE8-4CE0-886B-3C0377817E52}">
      <dsp:nvSpPr>
        <dsp:cNvPr id="0" name=""/>
        <dsp:cNvSpPr/>
      </dsp:nvSpPr>
      <dsp:spPr>
        <a:xfrm>
          <a:off x="1591513" y="924023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7FCF9-D85A-418C-B9C1-170D73878530}">
      <dsp:nvSpPr>
        <dsp:cNvPr id="0" name=""/>
        <dsp:cNvSpPr/>
      </dsp:nvSpPr>
      <dsp:spPr>
        <a:xfrm>
          <a:off x="1749434" y="973753"/>
          <a:ext cx="6387469" cy="648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возрастают требования к качеству подготовки специалистов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ориентация на развитие высокотехнологического и наукоемкого производства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749434" y="973753"/>
        <a:ext cx="6387469" cy="648262"/>
      </dsp:txXfrm>
    </dsp:sp>
    <dsp:sp modelId="{BB2E09DD-6A09-414D-B53C-17C43C698028}">
      <dsp:nvSpPr>
        <dsp:cNvPr id="0" name=""/>
        <dsp:cNvSpPr/>
      </dsp:nvSpPr>
      <dsp:spPr>
        <a:xfrm>
          <a:off x="1627380" y="1738209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9BE83-D6EA-4C93-B3AD-AF58CF3D50AA}">
      <dsp:nvSpPr>
        <dsp:cNvPr id="0" name=""/>
        <dsp:cNvSpPr/>
      </dsp:nvSpPr>
      <dsp:spPr>
        <a:xfrm>
          <a:off x="1656177" y="2594812"/>
          <a:ext cx="6387469" cy="179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интеграционные и миграционные процессы на уровне мировой экономики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усложнение социально-экономической ситуации и постоянно расширяющиеся свободы личностного, жизненного и карьерного выборов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656177" y="2594812"/>
        <a:ext cx="6387469" cy="1794298"/>
      </dsp:txXfrm>
    </dsp:sp>
    <dsp:sp modelId="{9F88DC86-AB9A-42FA-87BC-1EF037006328}">
      <dsp:nvSpPr>
        <dsp:cNvPr id="0" name=""/>
        <dsp:cNvSpPr/>
      </dsp:nvSpPr>
      <dsp:spPr>
        <a:xfrm>
          <a:off x="1627380" y="4508252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403" cy="496650"/>
          </a:xfrm>
          <a:prstGeom prst="rect">
            <a:avLst/>
          </a:prstGeom>
        </p:spPr>
        <p:txBody>
          <a:bodyPr vert="horz" lIns="90822" tIns="45410" rIns="90822" bIns="4541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wrap="square" lIns="90822" tIns="45410" rIns="90822" bIns="454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14088B-6E63-4801-B5D1-60F8073C5803}" type="datetimeFigureOut">
              <a:rPr lang="ru-RU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277"/>
            <a:ext cx="2931403" cy="496650"/>
          </a:xfrm>
          <a:prstGeom prst="rect">
            <a:avLst/>
          </a:prstGeom>
        </p:spPr>
        <p:txBody>
          <a:bodyPr vert="horz" lIns="90822" tIns="45410" rIns="90822" bIns="4541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wrap="square" lIns="90822" tIns="45410" rIns="90822" bIns="454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F6E860-BA9E-4713-B1BF-8E671963CE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847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403" cy="496650"/>
          </a:xfrm>
          <a:prstGeom prst="rect">
            <a:avLst/>
          </a:prstGeom>
        </p:spPr>
        <p:txBody>
          <a:bodyPr vert="horz" lIns="90822" tIns="45410" rIns="90822" bIns="454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wrap="square" lIns="90822" tIns="45410" rIns="90822" bIns="454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5190B6-7B1F-4B04-AED9-461640180291}" type="datetimeFigureOut">
              <a:rPr lang="ru-RU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2" tIns="45410" rIns="90822" bIns="4541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682" y="4722138"/>
            <a:ext cx="5408930" cy="4474607"/>
          </a:xfrm>
          <a:prstGeom prst="rect">
            <a:avLst/>
          </a:prstGeom>
        </p:spPr>
        <p:txBody>
          <a:bodyPr vert="horz" wrap="square" lIns="90822" tIns="45410" rIns="90822" bIns="4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31403" cy="496650"/>
          </a:xfrm>
          <a:prstGeom prst="rect">
            <a:avLst/>
          </a:prstGeom>
        </p:spPr>
        <p:txBody>
          <a:bodyPr vert="horz" lIns="90822" tIns="45410" rIns="90822" bIns="454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wrap="square" lIns="90822" tIns="45410" rIns="90822" bIns="454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606809-CBA4-4647-A1F2-3592CA2D1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549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06809-CBA4-4647-A1F2-3592CA2D151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5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06809-CBA4-4647-A1F2-3592CA2D151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92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822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06809-CBA4-4647-A1F2-3592CA2D151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06809-CBA4-4647-A1F2-3592CA2D15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2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7AB83-7EBF-4CC9-8907-8D0870F2D340}" type="datetime1">
              <a:rPr lang="ru-RU" smtClean="0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884E-C362-4583-9E39-316813D09E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8"/>
          <p:cNvSpPr/>
          <p:nvPr userDrawn="1"/>
        </p:nvSpPr>
        <p:spPr>
          <a:xfrm>
            <a:off x="9752014" y="4846638"/>
            <a:ext cx="153987" cy="20113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>
            <a:off x="9752014" y="0"/>
            <a:ext cx="153987" cy="48466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9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45314" y="1484313"/>
            <a:ext cx="19510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DB8D2-B48D-4BC6-856A-2D0F1980544E}" type="datetime1">
              <a:rPr lang="ru-RU" smtClean="0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BC01B-F154-498E-BACB-50FE0E1815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EFA9B-E8D5-41CA-BB96-9B3476FAA75A}" type="datetime1">
              <a:rPr lang="ru-RU" smtClean="0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FE39-9EF1-4AD0-B55A-F95EE51C1C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1CFE1-6F12-409F-95D5-75F80FAAF0E4}" type="datetime1">
              <a:rPr lang="ru-RU" smtClean="0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5AAE-3DF0-455B-B778-B53B126514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98CA4-A78A-4121-BE5A-3DA83C163CFD}" type="datetime1">
              <a:rPr lang="ru-RU" smtClean="0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69D94-8592-4309-9D4F-4D240F1EF8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721F0-2008-446B-B391-5987EC5AE594}" type="datetime1">
              <a:rPr lang="ru-RU" smtClean="0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7BC7-4405-4F37-B6E0-21E1AAE4D7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40F29-15A8-4EC5-BACE-52941D7987D3}" type="datetime1">
              <a:rPr lang="ru-RU" smtClean="0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3DC34-0FF6-4981-858D-31C655A44D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1BA42-6DBA-44AD-A0D4-078818ECB3BD}" type="datetime1">
              <a:rPr lang="ru-RU" smtClean="0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49D8B-D0C8-4247-B223-7B6C318FBC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88913"/>
            <a:ext cx="5302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3E649-CA66-4710-98F1-6BB4AE9AF5F1}" type="datetime1">
              <a:rPr lang="ru-RU" smtClean="0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1F909-B508-4860-B21C-754778E79B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88913"/>
            <a:ext cx="5302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8494C-F376-4D6F-BD06-2117F3A8C19F}" type="datetime1">
              <a:rPr lang="ru-RU" smtClean="0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49620-5002-4470-AFD2-3274D8954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88913"/>
            <a:ext cx="5302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6C272-0369-48F7-A96A-46851D528682}" type="datetime1">
              <a:rPr lang="ru-RU" smtClean="0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31AA3-06BB-4338-AC86-200E5A87B3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99501" y="5013327"/>
            <a:ext cx="5270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BB1278-7ACC-487C-B821-77203A776A6A}" type="datetime1">
              <a:rPr lang="ru-RU" smtClean="0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20A508-9461-4127-B10F-B910FE75D0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2"/>
            <a:ext cx="9906000" cy="6858000"/>
          </a:xfrm>
          <a:prstGeom prst="rect">
            <a:avLst/>
          </a:prstGeom>
        </p:spPr>
      </p:pic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809597" y="4143382"/>
            <a:ext cx="8568951" cy="100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Направления развития </a:t>
            </a:r>
            <a:r>
              <a:rPr lang="ru-RU" sz="2800" b="1" dirty="0" err="1">
                <a:solidFill>
                  <a:srgbClr val="C00000"/>
                </a:solidFill>
              </a:rPr>
              <a:t>профориентационной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работы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8224" y="5657671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984" y="307181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27 ноября 2014 года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5876" y="200843"/>
            <a:ext cx="2214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III региональная Интернет-конференция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b="1" i="1" dirty="0" smtClean="0">
                <a:solidFill>
                  <a:schemeClr val="bg1"/>
                </a:solidFill>
              </a:rPr>
              <a:t>Профессиональная </a:t>
            </a:r>
            <a:r>
              <a:rPr lang="ru-RU" sz="1400" b="1" i="1" dirty="0">
                <a:solidFill>
                  <a:schemeClr val="bg1"/>
                </a:solidFill>
              </a:rPr>
              <a:t>ориентация молодежи: 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b="1" i="1" dirty="0">
                <a:solidFill>
                  <a:schemeClr val="bg1"/>
                </a:solidFill>
              </a:rPr>
              <a:t>эффективные практики Костромской </a:t>
            </a:r>
            <a:r>
              <a:rPr lang="ru-RU" sz="1400" b="1" i="1" dirty="0" smtClean="0">
                <a:solidFill>
                  <a:schemeClr val="bg1"/>
                </a:solidFill>
              </a:rPr>
              <a:t>области»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 bwMode="auto">
          <a:xfrm>
            <a:off x="238092" y="1357298"/>
            <a:ext cx="9501254" cy="837563"/>
          </a:xfrm>
          <a:prstGeom prst="roundRect">
            <a:avLst>
              <a:gd name="adj" fmla="val 6700"/>
            </a:avLst>
          </a:prstGeom>
          <a:solidFill>
            <a:schemeClr val="accent1">
              <a:lumMod val="75000"/>
            </a:schemeClr>
          </a:solidFill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lvl="1" indent="-457200">
              <a:buClr>
                <a:srgbClr val="0D79CA"/>
              </a:buClr>
              <a:buAutoNum type="arabicPeriod"/>
              <a:defRPr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01613" y="2786059"/>
            <a:ext cx="4714908" cy="3884592"/>
          </a:xfrm>
          <a:prstGeom prst="roundRect">
            <a:avLst>
              <a:gd name="adj" fmla="val 6700"/>
            </a:avLst>
          </a:prstGeom>
          <a:noFill/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lvl="1" indent="-457200">
              <a:buClr>
                <a:srgbClr val="0D79CA"/>
              </a:buClr>
              <a:buAutoNum type="arabicPeriod"/>
              <a:defRPr/>
            </a:pP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472" y="327350"/>
            <a:ext cx="848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Профориентационная</a:t>
            </a:r>
            <a:r>
              <a:rPr lang="ru-RU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</a:t>
            </a:r>
            <a:endParaRPr lang="ru-RU" sz="36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844" y="3071811"/>
            <a:ext cx="442915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Профессиональное просвещение, в том числе профессиональная информация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Профреклама</a:t>
            </a:r>
            <a:r>
              <a:rPr lang="ru-RU" dirty="0"/>
              <a:t>, </a:t>
            </a:r>
            <a:r>
              <a:rPr lang="ru-RU" dirty="0" err="1"/>
              <a:t>профагитация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Профессиональная </a:t>
            </a:r>
            <a:r>
              <a:rPr lang="ru-RU" dirty="0" smtClean="0"/>
              <a:t>диагностика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Профессиональное </a:t>
            </a:r>
            <a:r>
              <a:rPr lang="ru-RU" dirty="0" smtClean="0"/>
              <a:t>консультирование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Психолого-педагогическое сопровождение, поддержка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Профессиональное воспитание</a:t>
            </a:r>
          </a:p>
          <a:p>
            <a:endParaRPr lang="ru-RU" sz="1600" dirty="0"/>
          </a:p>
          <a:p>
            <a:pPr lvl="0"/>
            <a:endParaRPr lang="ru-RU" sz="1600" dirty="0"/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 rot="16200000">
            <a:off x="-1276365" y="4300515"/>
            <a:ext cx="32861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Основные направления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1612" y="1478201"/>
            <a:ext cx="4651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</a:rPr>
              <a:t>аправления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952472" y="2449743"/>
            <a:ext cx="357190" cy="28575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3469461" y="2449743"/>
            <a:ext cx="357190" cy="28575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5793597" y="2450740"/>
            <a:ext cx="357190" cy="28575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8310586" y="2449743"/>
            <a:ext cx="357190" cy="28575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93701" y="1431418"/>
            <a:ext cx="4651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024438" y="2786059"/>
            <a:ext cx="4714908" cy="3871684"/>
          </a:xfrm>
          <a:prstGeom prst="roundRect">
            <a:avLst>
              <a:gd name="adj" fmla="val 6700"/>
            </a:avLst>
          </a:prstGeom>
          <a:noFill/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lvl="1" indent="-457200">
              <a:buClr>
                <a:srgbClr val="0D79CA"/>
              </a:buClr>
              <a:buAutoNum type="arabicPeriod"/>
              <a:defRPr/>
            </a:pP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 rot="16200000">
            <a:off x="8096272" y="4429102"/>
            <a:ext cx="32861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Основные участники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5048" y="321297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Органы государственной власти региона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Общеобразовательные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Профессиональные образовательные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Работодатели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Обучающиеся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61191"/>
            <a:ext cx="89154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Особенности современного этапа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5AAE-3DF0-455B-B778-B53B1265143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82391413"/>
              </p:ext>
            </p:extLst>
          </p:nvPr>
        </p:nvGraphicFramePr>
        <p:xfrm>
          <a:off x="1136576" y="1417638"/>
          <a:ext cx="8136904" cy="460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ая соединительная линия 7"/>
          <p:cNvSpPr/>
          <p:nvPr/>
        </p:nvSpPr>
        <p:spPr>
          <a:xfrm>
            <a:off x="2792760" y="4725144"/>
            <a:ext cx="650952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1352600" y="2733819"/>
            <a:ext cx="6794134" cy="1005161"/>
            <a:chOff x="1342769" y="546040"/>
            <a:chExt cx="6794134" cy="100516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749434" y="931241"/>
              <a:ext cx="6387469" cy="6199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342769" y="546040"/>
              <a:ext cx="6387469" cy="619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12" name="Прямая соединительная линия 11"/>
          <p:cNvSpPr/>
          <p:nvPr/>
        </p:nvSpPr>
        <p:spPr>
          <a:xfrm>
            <a:off x="2792759" y="4005064"/>
            <a:ext cx="650952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604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 bwMode="auto">
          <a:xfrm>
            <a:off x="1900955" y="4769715"/>
            <a:ext cx="7766953" cy="1323581"/>
          </a:xfrm>
          <a:prstGeom prst="roundRect">
            <a:avLst>
              <a:gd name="adj" fmla="val 6700"/>
            </a:avLst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lvl="1" indent="-457200">
              <a:buClr>
                <a:srgbClr val="0D79CA"/>
              </a:buClr>
              <a:buAutoNum type="arabicPeriod"/>
              <a:defRPr/>
            </a:pP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2721" y="4875037"/>
            <a:ext cx="7179768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kumimoji="1" lang="ru-RU" sz="1400" b="1" dirty="0" smtClean="0">
                <a:ea typeface="Arial" charset="0"/>
                <a:cs typeface="Arial" pitchFamily="34" charset="0"/>
              </a:rPr>
              <a:t>Построение </a:t>
            </a:r>
            <a:r>
              <a:rPr kumimoji="1" lang="ru-RU" sz="1400" b="1" dirty="0" err="1">
                <a:ea typeface="Arial" charset="0"/>
                <a:cs typeface="Arial" pitchFamily="34" charset="0"/>
              </a:rPr>
              <a:t>профориентационной</a:t>
            </a:r>
            <a:r>
              <a:rPr kumimoji="1" lang="ru-RU" sz="1400" b="1" dirty="0">
                <a:ea typeface="Arial" charset="0"/>
                <a:cs typeface="Arial" pitchFamily="34" charset="0"/>
              </a:rPr>
              <a:t> работы на идеях «</a:t>
            </a:r>
            <a:r>
              <a:rPr kumimoji="1" lang="ru-RU" sz="1400" b="1" dirty="0" err="1">
                <a:ea typeface="Arial" charset="0"/>
                <a:cs typeface="Arial" pitchFamily="34" charset="0"/>
              </a:rPr>
              <a:t>компетентностного</a:t>
            </a:r>
            <a:r>
              <a:rPr kumimoji="1" lang="ru-RU" sz="1400" b="1" dirty="0">
                <a:ea typeface="Arial" charset="0"/>
                <a:cs typeface="Arial" pitchFamily="34" charset="0"/>
              </a:rPr>
              <a:t> подхода</a:t>
            </a:r>
            <a:r>
              <a:rPr kumimoji="1" lang="ru-RU" sz="1400" b="1" dirty="0" smtClean="0">
                <a:ea typeface="Arial" charset="0"/>
                <a:cs typeface="Arial" pitchFamily="34" charset="0"/>
              </a:rPr>
              <a:t>».</a:t>
            </a:r>
          </a:p>
          <a:p>
            <a:pPr marL="177800" indent="-177800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kumimoji="1" lang="ru-RU" sz="1400" b="1" dirty="0">
                <a:ea typeface="Arial" charset="0"/>
                <a:cs typeface="Arial" pitchFamily="34" charset="0"/>
              </a:rPr>
              <a:t>Повышение взаимосвязи профессионального, жизненного и личностного </a:t>
            </a:r>
            <a:r>
              <a:rPr kumimoji="1" lang="ru-RU" sz="1400" b="1" dirty="0" smtClean="0">
                <a:ea typeface="Arial" charset="0"/>
                <a:cs typeface="Arial" pitchFamily="34" charset="0"/>
              </a:rPr>
              <a:t>самоопределения.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1928664" y="3071809"/>
            <a:ext cx="7739244" cy="1357323"/>
          </a:xfrm>
          <a:prstGeom prst="roundRect">
            <a:avLst>
              <a:gd name="adj" fmla="val 6700"/>
            </a:avLst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lvl="1" indent="-457200">
              <a:buClr>
                <a:srgbClr val="0D79CA"/>
              </a:buClr>
              <a:buAutoNum type="arabicPeriod"/>
              <a:defRPr/>
            </a:pP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1900955" y="1258188"/>
            <a:ext cx="7766953" cy="1462643"/>
          </a:xfrm>
          <a:prstGeom prst="roundRect">
            <a:avLst>
              <a:gd name="adj" fmla="val 6700"/>
            </a:avLst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lvl="1" indent="-457200">
              <a:buClr>
                <a:srgbClr val="0D79CA"/>
              </a:buClr>
              <a:buAutoNum type="arabicPeriod"/>
              <a:defRPr/>
            </a:pP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1438" y="500063"/>
            <a:ext cx="60245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Изменения в подходах </a:t>
            </a:r>
            <a:endParaRPr lang="ru-RU" sz="22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5163" y="1116689"/>
            <a:ext cx="1428760" cy="142876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17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7557" y="2827619"/>
            <a:ext cx="1428760" cy="1404000"/>
          </a:xfrm>
          <a:prstGeom prst="ellipse">
            <a:avLst/>
          </a:prstGeom>
          <a:blipFill dpi="0" rotWithShape="1">
            <a:blip r:embed="rId4"/>
            <a:srcRect/>
            <a:stretch>
              <a:fillRect l="-10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55163" y="4445106"/>
            <a:ext cx="1428760" cy="1404000"/>
          </a:xfrm>
          <a:prstGeom prst="ellipse">
            <a:avLst/>
          </a:prstGeom>
          <a:blipFill dpi="0" rotWithShape="1">
            <a:blip r:embed="rId5"/>
            <a:srcRect/>
            <a:stretch>
              <a:fillRect l="-22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417893" y="1281928"/>
            <a:ext cx="71945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Важность непрерывного и опережающего образования, предполагающего постоянный мониторинг </a:t>
            </a:r>
            <a:r>
              <a:rPr lang="ru-RU" sz="1400" b="1" dirty="0" smtClean="0"/>
              <a:t>регионального рынка </a:t>
            </a:r>
            <a:r>
              <a:rPr lang="ru-RU" sz="1400" b="1" dirty="0"/>
              <a:t>труда и оценку перспективы его </a:t>
            </a:r>
            <a:r>
              <a:rPr lang="ru-RU" sz="1400" b="1" dirty="0" smtClean="0"/>
              <a:t>изменения.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Ориентация на выбор и освоение не одной, а нескольких профессий.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Ориентация </a:t>
            </a:r>
            <a:r>
              <a:rPr lang="ru-RU" sz="1400" b="1" dirty="0"/>
              <a:t>на постоянное повышение квалификации (в условиях непрерывного образования) и непрекращающиеся карьерные </a:t>
            </a:r>
            <a:r>
              <a:rPr lang="ru-RU" sz="1400" b="1" dirty="0" smtClean="0"/>
              <a:t>выборы.</a:t>
            </a:r>
            <a:endParaRPr lang="ru-RU" sz="1400" b="1" dirty="0"/>
          </a:p>
          <a:p>
            <a:endParaRPr lang="ru-RU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426650" y="3143248"/>
            <a:ext cx="6955506" cy="204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Повышения готовности самоопределяющейся личности к самостоятельному и осознанному решению своих карьерных вопросов.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Системность, комплексность </a:t>
            </a:r>
            <a:r>
              <a:rPr lang="ru-RU" sz="1400" b="1" dirty="0" err="1"/>
              <a:t>профориентационной</a:t>
            </a:r>
            <a:r>
              <a:rPr lang="ru-RU" sz="1400" b="1" dirty="0"/>
              <a:t> работы</a:t>
            </a:r>
            <a:r>
              <a:rPr lang="ru-RU" sz="1400" b="1" dirty="0" smtClean="0"/>
              <a:t>.</a:t>
            </a:r>
            <a:r>
              <a:rPr kumimoji="1" lang="ru-RU" sz="1400" b="1" dirty="0">
                <a:ea typeface="Arial" charset="0"/>
                <a:cs typeface="Arial" pitchFamily="34" charset="0"/>
              </a:rPr>
              <a:t> </a:t>
            </a:r>
            <a:endParaRPr kumimoji="1" lang="ru-RU" sz="1400" b="1" dirty="0" smtClean="0">
              <a:ea typeface="Arial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ru-RU" sz="1400" b="1" dirty="0" smtClean="0">
                <a:ea typeface="Arial" charset="0"/>
                <a:cs typeface="Arial" pitchFamily="34" charset="0"/>
              </a:rPr>
              <a:t>Развитие </a:t>
            </a:r>
            <a:r>
              <a:rPr kumimoji="1" lang="ru-RU" sz="1400" b="1" dirty="0">
                <a:ea typeface="Arial" charset="0"/>
                <a:cs typeface="Arial" pitchFamily="34" charset="0"/>
              </a:rPr>
              <a:t>оперативных и долгосрочных (</a:t>
            </a:r>
            <a:r>
              <a:rPr kumimoji="1" lang="ru-RU" sz="1400" b="1" dirty="0" err="1">
                <a:ea typeface="Arial" charset="0"/>
                <a:cs typeface="Arial" pitchFamily="34" charset="0"/>
              </a:rPr>
              <a:t>прогностичных</a:t>
            </a:r>
            <a:r>
              <a:rPr kumimoji="1" lang="ru-RU" sz="1400" b="1" dirty="0">
                <a:ea typeface="Arial" charset="0"/>
                <a:cs typeface="Arial" pitchFamily="34" charset="0"/>
              </a:rPr>
              <a:t>) показателей эффективности профориентации.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ru-RU" sz="1400" b="1" i="1" dirty="0" smtClean="0">
              <a:ea typeface="Arial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ru-RU" sz="1400" b="1" i="1" dirty="0" smtClean="0">
              <a:ea typeface="Arial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c745e32fa183049d4af6bc96933f578ab58e4d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AE28386B005DF4DB70BAD300005C416" ma:contentTypeVersion="49" ma:contentTypeDescription="Создание документа." ma:contentTypeScope="" ma:versionID="53a34510969f9b386046a067d2438d1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AWJJH2MPE6E2-897371820-6</_dlc_DocId>
    <_dlc_DocIdUrl xmlns="4a252ca3-5a62-4c1c-90a6-29f4710e47f8">
      <Url>http://xn--44-6kcadhwnl3cfdx.xn--p1ai/npo/MPROFK/IK/_layouts/15/DocIdRedir.aspx?ID=AWJJH2MPE6E2-897371820-6</Url>
      <Description>AWJJH2MPE6E2-897371820-6</Description>
    </_dlc_DocIdUrl>
  </documentManagement>
</p:properties>
</file>

<file path=customXml/itemProps1.xml><?xml version="1.0" encoding="utf-8"?>
<ds:datastoreItem xmlns:ds="http://schemas.openxmlformats.org/officeDocument/2006/customXml" ds:itemID="{0E9F8697-0F2D-482E-B28D-64147A81AF8D}"/>
</file>

<file path=customXml/itemProps2.xml><?xml version="1.0" encoding="utf-8"?>
<ds:datastoreItem xmlns:ds="http://schemas.openxmlformats.org/officeDocument/2006/customXml" ds:itemID="{35C79888-45FF-4040-AE99-84555E72352F}"/>
</file>

<file path=customXml/itemProps3.xml><?xml version="1.0" encoding="utf-8"?>
<ds:datastoreItem xmlns:ds="http://schemas.openxmlformats.org/officeDocument/2006/customXml" ds:itemID="{769BA054-6B1C-4777-8F30-CAD50E32E00B}"/>
</file>

<file path=customXml/itemProps4.xml><?xml version="1.0" encoding="utf-8"?>
<ds:datastoreItem xmlns:ds="http://schemas.openxmlformats.org/officeDocument/2006/customXml" ds:itemID="{182DC0D8-AB25-4960-9BA2-786A983860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11648</TotalTime>
  <Words>191</Words>
  <Application>Microsoft Office PowerPoint</Application>
  <PresentationFormat>Лист A4 (210x297 мм)</PresentationFormat>
  <Paragraphs>51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Особенности современного этапа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Juliana</dc:creator>
  <cp:lastModifiedBy>Любовь Осипова</cp:lastModifiedBy>
  <cp:revision>855</cp:revision>
  <cp:lastPrinted>2014-11-27T10:24:11Z</cp:lastPrinted>
  <dcterms:created xsi:type="dcterms:W3CDTF">2013-03-25T12:57:16Z</dcterms:created>
  <dcterms:modified xsi:type="dcterms:W3CDTF">2014-11-27T12:07:24Z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0x010100DAE28386B005DF4DB70BAD300005C416</vt:lpwstr>
  </property>
  <property fmtid="{D5CDD505-2E9C-101B-9397-08002B2CF9AE}" pid="3" name="_dlc_DocIdItemGuid">
    <vt:lpwstr>87a71e6e-7546-4c36-96a6-d8b13f0fd57c</vt:lpwstr>
  </property>
</Properties>
</file>