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68B32-3BE0-407D-ACD2-0C61E0577E91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EFDD8-8B6A-49E7-B11B-1389A716B3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68B32-3BE0-407D-ACD2-0C61E0577E91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EFDD8-8B6A-49E7-B11B-1389A716B3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68B32-3BE0-407D-ACD2-0C61E0577E91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EFDD8-8B6A-49E7-B11B-1389A716B3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68B32-3BE0-407D-ACD2-0C61E0577E91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EFDD8-8B6A-49E7-B11B-1389A716B3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68B32-3BE0-407D-ACD2-0C61E0577E91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EFDD8-8B6A-49E7-B11B-1389A716B3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68B32-3BE0-407D-ACD2-0C61E0577E91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EFDD8-8B6A-49E7-B11B-1389A716B3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68B32-3BE0-407D-ACD2-0C61E0577E91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EFDD8-8B6A-49E7-B11B-1389A716B3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68B32-3BE0-407D-ACD2-0C61E0577E91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EFDD8-8B6A-49E7-B11B-1389A716B3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68B32-3BE0-407D-ACD2-0C61E0577E91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EFDD8-8B6A-49E7-B11B-1389A716B3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68B32-3BE0-407D-ACD2-0C61E0577E91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EFDD8-8B6A-49E7-B11B-1389A716B3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A68B32-3BE0-407D-ACD2-0C61E0577E91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EFDD8-8B6A-49E7-B11B-1389A716B3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BA68B32-3BE0-407D-ACD2-0C61E0577E91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20EFDD8-8B6A-49E7-B11B-1389A716B3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xn--44-6kcadhwnl3cfdx.xn--p1ai/koiro/CRSO/FZiBG/CPON/default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88640"/>
            <a:ext cx="7848872" cy="404806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Костромской областной институт развития образования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492896"/>
            <a:ext cx="7406640" cy="2088232"/>
          </a:xfrm>
        </p:spPr>
        <p:txBody>
          <a:bodyPr/>
          <a:lstStyle/>
          <a:p>
            <a:pPr algn="ctr"/>
            <a:r>
              <a:rPr lang="ru-RU" b="1" dirty="0" smtClean="0"/>
              <a:t>Опыт работы Центра профессиональной ориентации несовершеннолетних, находящихся в трудной жизненной ситуации по содействию в выборе профессионального пути обучающихся</a:t>
            </a:r>
            <a:endParaRPr lang="ru-RU" b="1" dirty="0"/>
          </a:p>
        </p:txBody>
      </p:sp>
      <p:pic>
        <p:nvPicPr>
          <p:cNvPr id="13314" name="Picture 2" descr="http://im0-tub-ru.yandex.net/i?id=18d427bc5fb4a3cc130590d8c4293088-31-144&amp;n=33&amp;h=2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620688"/>
            <a:ext cx="2088232" cy="1569586"/>
          </a:xfrm>
          <a:prstGeom prst="rect">
            <a:avLst/>
          </a:prstGeom>
          <a:noFill/>
        </p:spPr>
      </p:pic>
      <p:pic>
        <p:nvPicPr>
          <p:cNvPr id="1026" name="Picture 2" descr="C:\Users\user\Desktop\i[3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4581128"/>
            <a:ext cx="2600325" cy="1902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992888" cy="64807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Деятельность Центра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24744"/>
            <a:ext cx="7890080" cy="5472608"/>
          </a:xfrm>
        </p:spPr>
        <p:txBody>
          <a:bodyPr/>
          <a:lstStyle/>
          <a:p>
            <a:r>
              <a:rPr lang="ru-RU" sz="2800" dirty="0" smtClean="0"/>
              <a:t>В соответствии с приказом ГОУ ДПО «Костромской областной институт развития образования» от  26 ноября 2010 года №537/1 «О создании центра профессиональной ориентации» в Костромском областном институте развития образования создан </a:t>
            </a:r>
            <a:r>
              <a:rPr lang="ru-RU" sz="2800" b="1" dirty="0" smtClean="0"/>
              <a:t>«Центр профессиональной ориентации и содействия трудовой занятости несовершеннолетних, находящихся в трудной жизненной ситуации» </a:t>
            </a:r>
          </a:p>
          <a:p>
            <a:endParaRPr lang="ru-RU" dirty="0"/>
          </a:p>
        </p:txBody>
      </p:sp>
      <p:pic>
        <p:nvPicPr>
          <p:cNvPr id="14338" name="Picture 2" descr="Профориентация старшеклассников Цена: 1200 руб. Уфа - Образо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5085184"/>
            <a:ext cx="2518420" cy="1656184"/>
          </a:xfrm>
          <a:prstGeom prst="rect">
            <a:avLst/>
          </a:prstGeom>
          <a:noFill/>
        </p:spPr>
      </p:pic>
      <p:pic>
        <p:nvPicPr>
          <p:cNvPr id="5" name="Picture 2" descr="http://im0-tub-ru.yandex.net/i?id=18d427bc5fb4a3cc130590d8c4293088-31-144&amp;n=33&amp;h=2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0"/>
            <a:ext cx="1584176" cy="1190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992888" cy="72008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Деятельность Центра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268760"/>
            <a:ext cx="7818072" cy="5472608"/>
          </a:xfrm>
        </p:spPr>
        <p:txBody>
          <a:bodyPr/>
          <a:lstStyle/>
          <a:p>
            <a:r>
              <a:rPr lang="ru-RU" sz="2800" dirty="0" smtClean="0"/>
              <a:t>Центр осуществляет проведение индивидуального и группового профориентационного тестирования обучающихся государственных и муниципальных образовательных учреждениях Костромской области с целью оказания помощи в осознанном, ответственном выборе будущей профессии. </a:t>
            </a:r>
            <a:endParaRPr lang="ru-RU" sz="2800" b="1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http://im0-tub-ru.yandex.net/i?id=18d427bc5fb4a3cc130590d8c4293088-31-144&amp;n=33&amp;h=2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16632"/>
            <a:ext cx="1584176" cy="1190720"/>
          </a:xfrm>
          <a:prstGeom prst="rect">
            <a:avLst/>
          </a:prstGeom>
          <a:noFill/>
        </p:spPr>
      </p:pic>
      <p:pic>
        <p:nvPicPr>
          <p:cNvPr id="6" name="Picture 2" descr="Профориентация старшеклассников Цена: 1200 руб. Уфа - Образо…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5013176"/>
            <a:ext cx="2518420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818072" cy="64807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Принципы работы Центра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268760"/>
            <a:ext cx="7920880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Работа Центра построена на учете  принципов:</a:t>
            </a:r>
          </a:p>
          <a:p>
            <a:r>
              <a:rPr lang="ru-RU" sz="2800" dirty="0" smtClean="0"/>
              <a:t>персональной ответственности. </a:t>
            </a:r>
          </a:p>
          <a:p>
            <a:r>
              <a:rPr lang="ru-RU" sz="2800" dirty="0" smtClean="0"/>
              <a:t>активности субъекта профориентационного тестирования</a:t>
            </a:r>
          </a:p>
          <a:p>
            <a:r>
              <a:rPr lang="ru-RU" sz="2800" dirty="0" smtClean="0"/>
              <a:t>комплексного подхода к субъекту профориентационного тестирования</a:t>
            </a:r>
          </a:p>
          <a:p>
            <a:r>
              <a:rPr lang="ru-RU" sz="2800" dirty="0" smtClean="0"/>
              <a:t>добровольности участия в тестировании.</a:t>
            </a:r>
          </a:p>
          <a:p>
            <a:r>
              <a:rPr lang="ru-RU" sz="2800" dirty="0" smtClean="0"/>
              <a:t>индивидуального подхода к субъекту тестирования. </a:t>
            </a:r>
          </a:p>
          <a:p>
            <a:r>
              <a:rPr lang="ru-RU" sz="2800" dirty="0" smtClean="0"/>
              <a:t>конфиденциальности.</a:t>
            </a:r>
            <a:endParaRPr lang="ru-RU" sz="2800" dirty="0"/>
          </a:p>
        </p:txBody>
      </p:sp>
      <p:pic>
        <p:nvPicPr>
          <p:cNvPr id="4" name="Picture 2" descr="Профориентация старшеклассников Цена: 1200 руб. Уфа - Образо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5157192"/>
            <a:ext cx="2518420" cy="1512168"/>
          </a:xfrm>
          <a:prstGeom prst="rect">
            <a:avLst/>
          </a:prstGeom>
          <a:noFill/>
        </p:spPr>
      </p:pic>
      <p:pic>
        <p:nvPicPr>
          <p:cNvPr id="5" name="Picture 2" descr="http://im0-tub-ru.yandex.net/i?id=18d427bc5fb4a3cc130590d8c4293088-31-144&amp;n=33&amp;h=2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0"/>
            <a:ext cx="1584176" cy="1190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0"/>
            <a:ext cx="7386024" cy="112474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Характеристика методик используемых при профориентационном тестировании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71600" y="1196749"/>
          <a:ext cx="7992888" cy="5544618"/>
        </p:xfrm>
        <a:graphic>
          <a:graphicData uri="http://schemas.openxmlformats.org/drawingml/2006/table">
            <a:tbl>
              <a:tblPr/>
              <a:tblGrid>
                <a:gridCol w="1055664"/>
                <a:gridCol w="2111329"/>
                <a:gridCol w="4825895"/>
              </a:tblGrid>
              <a:tr h="6669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Название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методики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Характеристика методики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1 группа тестов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Анкета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оптанта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Рекомендации при </a:t>
                      </a:r>
                      <a:r>
                        <a:rPr lang="en-US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выборе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профессии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Определение профессионального личностного типа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Исследует профессиональные интересы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человека. Помогает соотнести склонности, способности и интересы человека с различными конкретными профессиями.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Опросник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профессиональных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предпочтений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Предназначен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для выявления отношения человека к различным видам профессиональной деятельности (типам профессий). Если ребенок уже размышлял над выбором будущей профессии, то данный тест поможет обосновать свои решения, а также подсказать другие варианты и направления профессиональной деятельности.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1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Карта интересов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Перечень вопросов направленных на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изучение сформированности интереса к профессиональному выбору,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чтобы помочь выбрать профессию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2" descr="http://im0-tub-ru.yandex.net/i?id=18d427bc5fb4a3cc130590d8c4293088-31-144&amp;n=33&amp;h=2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03648" cy="1190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116632"/>
            <a:ext cx="7272808" cy="93610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Характеристика методик используемых при профориентационном тестировании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87624" y="1124744"/>
          <a:ext cx="7776863" cy="5544616"/>
        </p:xfrm>
        <a:graphic>
          <a:graphicData uri="http://schemas.openxmlformats.org/drawingml/2006/table">
            <a:tbl>
              <a:tblPr/>
              <a:tblGrid>
                <a:gridCol w="1126090"/>
                <a:gridCol w="2661242"/>
                <a:gridCol w="3989531"/>
              </a:tblGrid>
              <a:tr h="1681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группа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тестов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Методика </a:t>
                      </a:r>
                      <a:r>
                        <a:rPr lang="en-US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изучения</a:t>
                      </a: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склонностей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Методика направлена на выявление склонностей в системе отношений человек – человек.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Методика «</a:t>
                      </a:r>
                      <a:r>
                        <a:rPr lang="en-US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Мотивы</a:t>
                      </a: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выбора</a:t>
                      </a: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 профессии»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Набор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утверждений, характеризующий любую профессию. Позволяет оценить,  в какой мере каждое из них повлияло на выбор профессии.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02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Опросник для оценки мотивации к достижению цели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Опросник помогает оценить мотивацию к достижению цели.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Методика оценки уровня притязаний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Методика помогает оценить уровень притязаний.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2" descr="http://im0-tub-ru.yandex.net/i?id=18d427bc5fb4a3cc130590d8c4293088-31-144&amp;n=33&amp;h=2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03648" cy="1052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992888" cy="79208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Результаты  деятельности Центра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196752"/>
            <a:ext cx="7818072" cy="547260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В период работы с 2010 по 2014 год Центр посетило более </a:t>
            </a:r>
            <a:r>
              <a:rPr lang="ru-RU" b="1" dirty="0" smtClean="0"/>
              <a:t>200 групп обучающихся </a:t>
            </a:r>
            <a:r>
              <a:rPr lang="ru-RU" dirty="0" smtClean="0"/>
              <a:t>общеобразовательных организаций В 2014 профориентационное тестирование проведено для 28 групп учащихся (160 человек)</a:t>
            </a:r>
          </a:p>
          <a:p>
            <a:pPr>
              <a:buNone/>
            </a:pPr>
            <a:r>
              <a:rPr lang="ru-RU" dirty="0" smtClean="0"/>
              <a:t>Всего за  2010 – 2014 гг. в профориентационном тестировании на базе Центра приняли участие </a:t>
            </a:r>
            <a:r>
              <a:rPr lang="ru-RU" b="1" dirty="0" smtClean="0"/>
              <a:t>более 1600 обучающихся </a:t>
            </a:r>
            <a:r>
              <a:rPr lang="ru-RU" dirty="0" smtClean="0"/>
              <a:t>различных категорий среди которых: </a:t>
            </a:r>
          </a:p>
          <a:p>
            <a:pPr>
              <a:buNone/>
            </a:pPr>
            <a:r>
              <a:rPr lang="ru-RU" dirty="0" smtClean="0"/>
              <a:t>- дети состоящие на учете в КДН;</a:t>
            </a:r>
          </a:p>
          <a:p>
            <a:pPr>
              <a:buNone/>
            </a:pPr>
            <a:r>
              <a:rPr lang="ru-RU" dirty="0" smtClean="0"/>
              <a:t>- дети состоящие на ВШУ;</a:t>
            </a:r>
          </a:p>
          <a:p>
            <a:pPr>
              <a:buNone/>
            </a:pPr>
            <a:r>
              <a:rPr lang="ru-RU" dirty="0" smtClean="0"/>
              <a:t>- дети из малообеспеченных и неполных семей;</a:t>
            </a:r>
          </a:p>
          <a:p>
            <a:pPr>
              <a:buNone/>
            </a:pPr>
            <a:r>
              <a:rPr lang="ru-RU" dirty="0" smtClean="0"/>
              <a:t>- дети сироты;</a:t>
            </a:r>
          </a:p>
          <a:p>
            <a:pPr>
              <a:buNone/>
            </a:pPr>
            <a:r>
              <a:rPr lang="ru-RU" dirty="0" smtClean="0"/>
              <a:t>- дети имеющие трудности с выбором будущей профессии.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http://im0-tub-ru.yandex.net/i?id=18d427bc5fb4a3cc130590d8c4293088-31-144&amp;n=33&amp;h=2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1547664" cy="1052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704856" cy="100811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Особенности профессиональной ориентации выпускников Костромской области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268760"/>
            <a:ext cx="7890080" cy="547260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На основе полученных данных полученных в результате профориентационного тестирования можно сделать ряд выводов:</a:t>
            </a:r>
          </a:p>
          <a:p>
            <a:pPr lvl="0">
              <a:buNone/>
            </a:pPr>
            <a:r>
              <a:rPr lang="ru-RU" dirty="0" smtClean="0"/>
              <a:t>1) Для 95% обучающихся 9 – 11 классов вопрос выбора будущей профессии является актуальным, важным. У данной возрастной группы уровень профессиональной мотивации высокий или выше среднего.</a:t>
            </a:r>
          </a:p>
          <a:p>
            <a:pPr lvl="0">
              <a:buNone/>
            </a:pPr>
            <a:r>
              <a:rPr lang="ru-RU" dirty="0" smtClean="0"/>
              <a:t>2)Более 55% участников тестирования – юноши.</a:t>
            </a:r>
          </a:p>
          <a:p>
            <a:pPr lvl="0">
              <a:buNone/>
            </a:pPr>
            <a:r>
              <a:rPr lang="ru-RU" dirty="0" smtClean="0"/>
              <a:t>3) Наибольшей популярностью в плане выбора пользуются профессии: военнослужащий, врач, полицейский, программист, психолог, дизайнер, экономист, автомеханик (</a:t>
            </a:r>
            <a:r>
              <a:rPr lang="ru-RU" dirty="0" err="1" smtClean="0"/>
              <a:t>автослесарь</a:t>
            </a:r>
            <a:r>
              <a:rPr lang="ru-RU" dirty="0" smtClean="0"/>
              <a:t>), госслужащий.</a:t>
            </a:r>
          </a:p>
          <a:p>
            <a:pPr lvl="0">
              <a:buNone/>
            </a:pPr>
            <a:r>
              <a:rPr lang="ru-RU" dirty="0" smtClean="0"/>
              <a:t>4) Более 50% обучающихся прошедших профориентационное тестирование намерены обучаться в </a:t>
            </a:r>
            <a:r>
              <a:rPr lang="ru-RU" dirty="0" err="1" smtClean="0"/>
              <a:t>ВуЗах</a:t>
            </a:r>
            <a:r>
              <a:rPr lang="ru-RU" dirty="0" smtClean="0"/>
              <a:t> за пределами Костромской области в гг. Москва, С-Петербург, Н-Новгород, Иваново и Ярославль.</a:t>
            </a:r>
          </a:p>
          <a:p>
            <a:pPr lvl="0">
              <a:buNone/>
            </a:pPr>
            <a:r>
              <a:rPr lang="ru-RU" dirty="0" smtClean="0"/>
              <a:t>5) Растет количество девушек желающих выбрать профессию связанную со службой в ВС Российской Федерации.</a:t>
            </a:r>
          </a:p>
          <a:p>
            <a:endParaRPr lang="ru-RU" dirty="0"/>
          </a:p>
        </p:txBody>
      </p:sp>
      <p:pic>
        <p:nvPicPr>
          <p:cNvPr id="4" name="Picture 2" descr="http://im0-tub-ru.yandex.net/i?id=18d427bc5fb4a3cc130590d8c4293088-31-144&amp;n=33&amp;h=2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40160" cy="1052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116632"/>
            <a:ext cx="7097992" cy="936104"/>
          </a:xfrm>
        </p:spPr>
        <p:txBody>
          <a:bodyPr/>
          <a:lstStyle/>
          <a:p>
            <a:pPr algn="ctr"/>
            <a:r>
              <a:rPr lang="ru-RU" dirty="0" smtClean="0"/>
              <a:t>Наши координаты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149552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Центр профессиональной ориентации и содействия трудовой занятости несовершеннолетних, находящихся в трудной жизненной ситуации расположен по адресу: г. Кострома, ул. Ив. Сусанина 52, кабинет №</a:t>
            </a:r>
            <a:r>
              <a:rPr lang="ru-RU" sz="2400" dirty="0" smtClean="0"/>
              <a:t>18  Т. 31-77-91 </a:t>
            </a:r>
          </a:p>
          <a:p>
            <a:pPr>
              <a:buNone/>
            </a:pPr>
            <a:r>
              <a:rPr lang="ru-RU" sz="2400" dirty="0" smtClean="0"/>
              <a:t>Руководитель Центра: Веселов Виктор Михайлович</a:t>
            </a:r>
          </a:p>
          <a:p>
            <a:pPr>
              <a:buNone/>
            </a:pPr>
            <a:r>
              <a:rPr lang="ru-RU" sz="2400" dirty="0" smtClean="0"/>
              <a:t>Интернет адрес: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www.koipkro.kostroma.ru/koiro/CRSO/FZiBG/CPON/default.aspx</a:t>
            </a: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Picture 2" descr="http://im0-tub-ru.yandex.net/i?id=18d427bc5fb4a3cc130590d8c4293088-31-144&amp;n=33&amp;h=2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16632"/>
            <a:ext cx="1440160" cy="1052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1f2ccb044d6a79ebda9bf6b3c1c322ac72216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AWJJH2MPE6E2-897371820-4</_dlc_DocId>
    <_dlc_DocIdUrl xmlns="4a252ca3-5a62-4c1c-90a6-29f4710e47f8">
      <Url>http://xn--44-6kcadhwnl3cfdx.xn--p1ai/npo/MPROFK/IK/_layouts/15/DocIdRedir.aspx?ID=AWJJH2MPE6E2-897371820-4</Url>
      <Description>AWJJH2MPE6E2-897371820-4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AE28386B005DF4DB70BAD300005C416" ma:contentTypeVersion="49" ma:contentTypeDescription="Создание документа." ma:contentTypeScope="" ma:versionID="53a34510969f9b386046a067d2438d19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861A8C-7BAD-412D-B417-6B1F39A0BEB2}"/>
</file>

<file path=customXml/itemProps2.xml><?xml version="1.0" encoding="utf-8"?>
<ds:datastoreItem xmlns:ds="http://schemas.openxmlformats.org/officeDocument/2006/customXml" ds:itemID="{7B4CDCD8-2509-4111-8D8D-80C923EE39D5}"/>
</file>

<file path=customXml/itemProps3.xml><?xml version="1.0" encoding="utf-8"?>
<ds:datastoreItem xmlns:ds="http://schemas.openxmlformats.org/officeDocument/2006/customXml" ds:itemID="{C4F0EC44-8854-42AD-AF62-28995947DBDF}"/>
</file>

<file path=customXml/itemProps4.xml><?xml version="1.0" encoding="utf-8"?>
<ds:datastoreItem xmlns:ds="http://schemas.openxmlformats.org/officeDocument/2006/customXml" ds:itemID="{9813DB35-017C-49B0-8F55-D379AB040A68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63</TotalTime>
  <Words>595</Words>
  <Application>Microsoft Office PowerPoint</Application>
  <PresentationFormat>Экран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Костромской областной институт развития образования</vt:lpstr>
      <vt:lpstr>Деятельность Центра</vt:lpstr>
      <vt:lpstr>Деятельность Центра</vt:lpstr>
      <vt:lpstr>Принципы работы Центра</vt:lpstr>
      <vt:lpstr>Характеристика методик используемых при профориентационном тестировании</vt:lpstr>
      <vt:lpstr>Характеристика методик используемых при профориентационном тестировании</vt:lpstr>
      <vt:lpstr>Результаты  деятельности Центра</vt:lpstr>
      <vt:lpstr>Особенности профессиональной ориентации выпускников Костромской области</vt:lpstr>
      <vt:lpstr>Наши координаты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Костромской областной институт развития образования</dc:title>
  <dc:creator>user</dc:creator>
  <cp:lastModifiedBy>user</cp:lastModifiedBy>
  <cp:revision>10</cp:revision>
  <dcterms:created xsi:type="dcterms:W3CDTF">2014-11-23T08:01:55Z</dcterms:created>
  <dcterms:modified xsi:type="dcterms:W3CDTF">2014-11-23T09:08:40Z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0x010100DAE28386B005DF4DB70BAD300005C416</vt:lpwstr>
  </property>
  <property fmtid="{D5CDD505-2E9C-101B-9397-08002B2CF9AE}" pid="3" name="_dlc_DocIdItemGuid">
    <vt:lpwstr>84768c82-32da-494a-bb87-2c711d644185</vt:lpwstr>
  </property>
</Properties>
</file>