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16.xml" ContentType="application/vnd.openxmlformats-officedocument.presentationml.slide+xml"/>
  <Override PartName="/ppt/slides/slide20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charts/style1.xml" ContentType="application/vnd.ms-office.chartstyle+xml"/>
  <Override PartName="/ppt/theme/theme2.xml" ContentType="application/vnd.openxmlformats-officedocument.theme+xml"/>
  <Override PartName="/ppt/charts/colors1.xml" ContentType="application/vnd.ms-office.chartcolorstyle+xml"/>
  <Override PartName="/ppt/charts/chart1.xml" ContentType="application/vnd.openxmlformats-officedocument.drawingml.chart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4" r:id="rId2"/>
    <p:sldId id="366" r:id="rId3"/>
    <p:sldId id="323" r:id="rId4"/>
    <p:sldId id="355" r:id="rId5"/>
    <p:sldId id="358" r:id="rId6"/>
    <p:sldId id="359" r:id="rId7"/>
    <p:sldId id="365" r:id="rId8"/>
    <p:sldId id="360" r:id="rId9"/>
    <p:sldId id="331" r:id="rId10"/>
    <p:sldId id="332" r:id="rId11"/>
    <p:sldId id="333" r:id="rId12"/>
    <p:sldId id="345" r:id="rId13"/>
    <p:sldId id="353" r:id="rId14"/>
    <p:sldId id="349" r:id="rId15"/>
    <p:sldId id="367" r:id="rId16"/>
    <p:sldId id="368" r:id="rId17"/>
    <p:sldId id="369" r:id="rId18"/>
    <p:sldId id="370" r:id="rId19"/>
    <p:sldId id="371" r:id="rId20"/>
    <p:sldId id="372" r:id="rId21"/>
    <p:sldId id="373" r:id="rId22"/>
    <p:sldId id="308" r:id="rId23"/>
  </p:sldIdLst>
  <p:sldSz cx="9144000" cy="6858000" type="screen4x3"/>
  <p:notesSz cx="6858000" cy="9144000"/>
  <p:custDataLst>
    <p:tags r:id="rId25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434" autoAdjust="0"/>
  </p:normalViewPr>
  <p:slideViewPr>
    <p:cSldViewPr>
      <p:cViewPr varScale="1">
        <p:scale>
          <a:sx n="71" d="100"/>
          <a:sy n="71" d="100"/>
        </p:scale>
        <p:origin x="127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33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86;&#1083;&#1100;&#1079;&#1086;&#1074;&#1072;&#1090;&#1077;&#1083;&#1100;\Desktop\&#1082;&#1086;&#1085;&#1082;&#1091;&#1088;&#1089;%20&#1087;&#1088;&#1086;&#1092;&#1089;&#1090;&#1088;&#1072;&#1085;&#1080;&#1094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Лист1!$A$1:$A$13</c:f>
              <c:strCache>
                <c:ptCount val="13"/>
                <c:pt idx="0">
                  <c:v>НАИМЕНОВАНИЕ УЧРЕЖДЕНИЯ</c:v>
                </c:pt>
                <c:pt idx="1">
                  <c:v>ОГБПОУ "Нерехтский политехнический техникум Костромской области" </c:v>
                </c:pt>
                <c:pt idx="2">
                  <c:v>ОГБПОУ "Буйский техникум железнодорожного транспорта Костромской области" </c:v>
                </c:pt>
                <c:pt idx="3">
                  <c:v>ОГБПОУ "Чухломский лесопромышленный техникум им. Ф.В.Чижова Костромской области" </c:v>
                </c:pt>
                <c:pt idx="4">
                  <c:v>ОГБПОУ "Волгореченский промышленный техникум Костромской области"</c:v>
                </c:pt>
                <c:pt idx="5">
                  <c:v>ОГБПОУ "Галичский аграрный техникум Костромской области"</c:v>
                </c:pt>
                <c:pt idx="6">
                  <c:v>ОГБПОУ "Галичский индустриальный колледж Костромской области"  </c:v>
                </c:pt>
                <c:pt idx="7">
                  <c:v>ОГБПОУ "Костромской автодорожный колледж" </c:v>
                </c:pt>
                <c:pt idx="8">
                  <c:v>ОГБПОУ "Галичский педагогический колледж Костромской области" </c:v>
                </c:pt>
                <c:pt idx="9">
                  <c:v>ОГБПОУ "Костромской политехнический колледж" </c:v>
                </c:pt>
                <c:pt idx="10">
                  <c:v>ОГБПОУ "Костромской техникум торговли и питания"  </c:v>
                </c:pt>
                <c:pt idx="11">
                  <c:v>ОГБПОУ "Костромской энергетический техникум им. Ф.В.Чижова" </c:v>
                </c:pt>
                <c:pt idx="12">
                  <c:v>ОГБПОУ "Костромской торгово-экономический колледж" </c:v>
                </c:pt>
              </c:strCache>
            </c:strRef>
          </c:cat>
          <c:val>
            <c:numRef>
              <c:f>Лист1!$E$1:$E$13</c:f>
              <c:numCache>
                <c:formatCode>General</c:formatCode>
                <c:ptCount val="13"/>
                <c:pt idx="1">
                  <c:v>8.6666666666666661</c:v>
                </c:pt>
                <c:pt idx="2">
                  <c:v>13.833333333333334</c:v>
                </c:pt>
                <c:pt idx="3">
                  <c:v>20.666666666666668</c:v>
                </c:pt>
                <c:pt idx="4">
                  <c:v>22.5</c:v>
                </c:pt>
                <c:pt idx="5">
                  <c:v>24</c:v>
                </c:pt>
                <c:pt idx="6">
                  <c:v>25.666666666666668</c:v>
                </c:pt>
                <c:pt idx="7">
                  <c:v>27.833333333333332</c:v>
                </c:pt>
                <c:pt idx="8">
                  <c:v>32.333333333333336</c:v>
                </c:pt>
                <c:pt idx="9">
                  <c:v>36.333333333333336</c:v>
                </c:pt>
                <c:pt idx="10">
                  <c:v>37</c:v>
                </c:pt>
                <c:pt idx="11">
                  <c:v>38.333333333333336</c:v>
                </c:pt>
                <c:pt idx="12">
                  <c:v>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90917312"/>
        <c:axId val="1890917856"/>
        <c:axId val="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Лист1!$A$1:$A$13</c15:sqref>
                        </c15:formulaRef>
                      </c:ext>
                    </c:extLst>
                    <c:strCache>
                      <c:ptCount val="13"/>
                      <c:pt idx="0">
                        <c:v>НАИМЕНОВАНИЕ УЧРЕЖДЕНИЯ</c:v>
                      </c:pt>
                      <c:pt idx="1">
                        <c:v>ОГБПОУ "Нерехтский политехнический техникум Костромской области" </c:v>
                      </c:pt>
                      <c:pt idx="2">
                        <c:v>ОГБПОУ "Буйский техникум железнодорожного транспорта Костромской области" </c:v>
                      </c:pt>
                      <c:pt idx="3">
                        <c:v>ОГБПОУ "Чухломский лесопромышленный техникум им. Ф.В.Чижова Костромской области" </c:v>
                      </c:pt>
                      <c:pt idx="4">
                        <c:v>ОГБПОУ "Волгореченский промышленный техникум Костромской области"</c:v>
                      </c:pt>
                      <c:pt idx="5">
                        <c:v>ОГБПОУ "Галичский аграрный техникум Костромской области"</c:v>
                      </c:pt>
                      <c:pt idx="6">
                        <c:v>ОГБПОУ "Галичский индустриальный колледж Костромской области"  </c:v>
                      </c:pt>
                      <c:pt idx="7">
                        <c:v>ОГБПОУ "Костромской автодорожный колледж" </c:v>
                      </c:pt>
                      <c:pt idx="8">
                        <c:v>ОГБПОУ "Галичский педагогический колледж Костромской области" </c:v>
                      </c:pt>
                      <c:pt idx="9">
                        <c:v>ОГБПОУ "Костромской политехнический колледж" </c:v>
                      </c:pt>
                      <c:pt idx="10">
                        <c:v>ОГБПОУ "Костромской техникум торговли и питания"  </c:v>
                      </c:pt>
                      <c:pt idx="11">
                        <c:v>ОГБПОУ "Костромской энергетический техникум им. Ф.В.Чижова" </c:v>
                      </c:pt>
                      <c:pt idx="12">
                        <c:v>ОГБПОУ "Костромской торгово-экономический колледж" 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Лист1!$B$1:$B$13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0</c:v>
                      </c:pt>
                      <c:pt idx="1">
                        <c:v>5</c:v>
                      </c:pt>
                      <c:pt idx="2">
                        <c:v>1</c:v>
                      </c:pt>
                      <c:pt idx="3">
                        <c:v>2</c:v>
                      </c:pt>
                      <c:pt idx="5">
                        <c:v>24</c:v>
                      </c:pt>
                      <c:pt idx="6">
                        <c:v>21</c:v>
                      </c:pt>
                      <c:pt idx="7">
                        <c:v>13.5</c:v>
                      </c:pt>
                      <c:pt idx="8">
                        <c:v>33</c:v>
                      </c:pt>
                      <c:pt idx="9">
                        <c:v>32</c:v>
                      </c:pt>
                      <c:pt idx="10">
                        <c:v>35</c:v>
                      </c:pt>
                      <c:pt idx="11">
                        <c:v>39</c:v>
                      </c:pt>
                      <c:pt idx="12">
                        <c:v>41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spPr>
                  <a:solidFill>
                    <a:schemeClr val="accent2"/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Лист1!$A$1:$A$13</c15:sqref>
                        </c15:formulaRef>
                      </c:ext>
                    </c:extLst>
                    <c:strCache>
                      <c:ptCount val="13"/>
                      <c:pt idx="0">
                        <c:v>НАИМЕНОВАНИЕ УЧРЕЖДЕНИЯ</c:v>
                      </c:pt>
                      <c:pt idx="1">
                        <c:v>ОГБПОУ "Нерехтский политехнический техникум Костромской области" </c:v>
                      </c:pt>
                      <c:pt idx="2">
                        <c:v>ОГБПОУ "Буйский техникум железнодорожного транспорта Костромской области" </c:v>
                      </c:pt>
                      <c:pt idx="3">
                        <c:v>ОГБПОУ "Чухломский лесопромышленный техникум им. Ф.В.Чижова Костромской области" </c:v>
                      </c:pt>
                      <c:pt idx="4">
                        <c:v>ОГБПОУ "Волгореченский промышленный техникум Костромской области"</c:v>
                      </c:pt>
                      <c:pt idx="5">
                        <c:v>ОГБПОУ "Галичский аграрный техникум Костромской области"</c:v>
                      </c:pt>
                      <c:pt idx="6">
                        <c:v>ОГБПОУ "Галичский индустриальный колледж Костромской области"  </c:v>
                      </c:pt>
                      <c:pt idx="7">
                        <c:v>ОГБПОУ "Костромской автодорожный колледж" </c:v>
                      </c:pt>
                      <c:pt idx="8">
                        <c:v>ОГБПОУ "Галичский педагогический колледж Костромской области" </c:v>
                      </c:pt>
                      <c:pt idx="9">
                        <c:v>ОГБПОУ "Костромской политехнический колледж" </c:v>
                      </c:pt>
                      <c:pt idx="10">
                        <c:v>ОГБПОУ "Костромской техникум торговли и питания"  </c:v>
                      </c:pt>
                      <c:pt idx="11">
                        <c:v>ОГБПОУ "Костромской энергетический техникум им. Ф.В.Чижова" </c:v>
                      </c:pt>
                      <c:pt idx="12">
                        <c:v>ОГБПОУ "Костромской торгово-экономический колледж"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Лист1!$C$1:$C$13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0</c:v>
                      </c:pt>
                      <c:pt idx="1">
                        <c:v>11</c:v>
                      </c:pt>
                      <c:pt idx="2">
                        <c:v>27</c:v>
                      </c:pt>
                      <c:pt idx="3">
                        <c:v>36</c:v>
                      </c:pt>
                      <c:pt idx="4">
                        <c:v>29</c:v>
                      </c:pt>
                      <c:pt idx="5">
                        <c:v>24</c:v>
                      </c:pt>
                      <c:pt idx="6">
                        <c:v>29</c:v>
                      </c:pt>
                      <c:pt idx="7">
                        <c:v>40</c:v>
                      </c:pt>
                      <c:pt idx="8">
                        <c:v>32</c:v>
                      </c:pt>
                      <c:pt idx="9">
                        <c:v>39</c:v>
                      </c:pt>
                      <c:pt idx="10">
                        <c:v>38</c:v>
                      </c:pt>
                      <c:pt idx="11">
                        <c:v>38</c:v>
                      </c:pt>
                      <c:pt idx="12">
                        <c:v>40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spPr>
                  <a:solidFill>
                    <a:schemeClr val="accent3"/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Лист1!$A$1:$A$13</c15:sqref>
                        </c15:formulaRef>
                      </c:ext>
                    </c:extLst>
                    <c:strCache>
                      <c:ptCount val="13"/>
                      <c:pt idx="0">
                        <c:v>НАИМЕНОВАНИЕ УЧРЕЖДЕНИЯ</c:v>
                      </c:pt>
                      <c:pt idx="1">
                        <c:v>ОГБПОУ "Нерехтский политехнический техникум Костромской области" </c:v>
                      </c:pt>
                      <c:pt idx="2">
                        <c:v>ОГБПОУ "Буйский техникум железнодорожного транспорта Костромской области" </c:v>
                      </c:pt>
                      <c:pt idx="3">
                        <c:v>ОГБПОУ "Чухломский лесопромышленный техникум им. Ф.В.Чижова Костромской области" </c:v>
                      </c:pt>
                      <c:pt idx="4">
                        <c:v>ОГБПОУ "Волгореченский промышленный техникум Костромской области"</c:v>
                      </c:pt>
                      <c:pt idx="5">
                        <c:v>ОГБПОУ "Галичский аграрный техникум Костромской области"</c:v>
                      </c:pt>
                      <c:pt idx="6">
                        <c:v>ОГБПОУ "Галичский индустриальный колледж Костромской области"  </c:v>
                      </c:pt>
                      <c:pt idx="7">
                        <c:v>ОГБПОУ "Костромской автодорожный колледж" </c:v>
                      </c:pt>
                      <c:pt idx="8">
                        <c:v>ОГБПОУ "Галичский педагогический колледж Костромской области" </c:v>
                      </c:pt>
                      <c:pt idx="9">
                        <c:v>ОГБПОУ "Костромской политехнический колледж" </c:v>
                      </c:pt>
                      <c:pt idx="10">
                        <c:v>ОГБПОУ "Костромской техникум торговли и питания"  </c:v>
                      </c:pt>
                      <c:pt idx="11">
                        <c:v>ОГБПОУ "Костромской энергетический техникум им. Ф.В.Чижова" </c:v>
                      </c:pt>
                      <c:pt idx="12">
                        <c:v>ОГБПОУ "Костромской торгово-экономический колледж"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Лист1!$D$1:$D$13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0</c:v>
                      </c:pt>
                      <c:pt idx="1">
                        <c:v>10</c:v>
                      </c:pt>
                      <c:pt idx="2">
                        <c:v>13.5</c:v>
                      </c:pt>
                      <c:pt idx="3">
                        <c:v>24</c:v>
                      </c:pt>
                      <c:pt idx="4">
                        <c:v>16</c:v>
                      </c:pt>
                      <c:pt idx="5">
                        <c:v>24</c:v>
                      </c:pt>
                      <c:pt idx="6">
                        <c:v>27</c:v>
                      </c:pt>
                      <c:pt idx="7">
                        <c:v>30</c:v>
                      </c:pt>
                      <c:pt idx="8">
                        <c:v>32</c:v>
                      </c:pt>
                      <c:pt idx="9">
                        <c:v>38</c:v>
                      </c:pt>
                      <c:pt idx="10">
                        <c:v>38</c:v>
                      </c:pt>
                      <c:pt idx="11">
                        <c:v>38</c:v>
                      </c:pt>
                      <c:pt idx="12">
                        <c:v>42</c:v>
                      </c:pt>
                    </c:numCache>
                  </c:numRef>
                </c:val>
              </c15:ser>
            </c15:filteredBarSeries>
          </c:ext>
        </c:extLst>
      </c:bar3DChart>
      <c:catAx>
        <c:axId val="1890917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90917856"/>
        <c:crosses val="autoZero"/>
        <c:auto val="1"/>
        <c:lblAlgn val="ctr"/>
        <c:lblOffset val="100"/>
        <c:noMultiLvlLbl val="0"/>
      </c:catAx>
      <c:valAx>
        <c:axId val="1890917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90917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081FDD-FB94-4F80-B8E5-ADA639C7100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A80D6C8-2C11-4A0C-B732-52B20B641821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Продуктивность </a:t>
          </a:r>
          <a:r>
            <a:rPr lang="ru-RU" b="1" dirty="0" err="1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профориентационного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ресурса</a:t>
          </a:r>
          <a:endParaRPr lang="ru-RU" b="1" dirty="0">
            <a:solidFill>
              <a:schemeClr val="tx1"/>
            </a:solidFill>
          </a:endParaRPr>
        </a:p>
      </dgm:t>
    </dgm:pt>
    <dgm:pt modelId="{B6BD5EDF-0AC6-4CB5-ABF1-BECBCCB5ECF0}" type="parTrans" cxnId="{25C5CD46-79CA-4B42-A8E5-CAC7A9A2A35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7FE84CA9-E5BC-4CED-B2AF-ED8605EA2635}" type="sibTrans" cxnId="{25C5CD46-79CA-4B42-A8E5-CAC7A9A2A35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1517ABC-65B2-4DDF-8DFB-49E7A85FD192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Целесообразность интерактивности </a:t>
          </a:r>
          <a:endParaRPr lang="ru-RU" b="1" dirty="0">
            <a:solidFill>
              <a:schemeClr val="tx1"/>
            </a:solidFill>
          </a:endParaRPr>
        </a:p>
      </dgm:t>
    </dgm:pt>
    <dgm:pt modelId="{D4466E13-01A3-422B-9151-9415883BA120}" type="parTrans" cxnId="{A80DB19D-B43C-48A8-87E1-686F19B8AA1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6832138-F47D-4A99-B054-14A5F3863588}" type="sibTrans" cxnId="{A80DB19D-B43C-48A8-87E1-686F19B8AA1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6BFE667-B701-4E13-9D62-5ED9AF4D6E22}">
      <dgm:prSet/>
      <dgm:spPr/>
      <dgm:t>
        <a:bodyPr/>
        <a:lstStyle/>
        <a:p>
          <a:r>
            <a:rPr lang="ru-RU" b="1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Качество контента </a:t>
          </a:r>
          <a:endParaRPr lang="ru-RU" b="1">
            <a:solidFill>
              <a:schemeClr val="tx1"/>
            </a:solidFill>
          </a:endParaRPr>
        </a:p>
      </dgm:t>
    </dgm:pt>
    <dgm:pt modelId="{59E95792-08AD-4213-95FA-74EA44AC59A5}" type="parTrans" cxnId="{E66DDDF6-1768-4625-B5D3-5066A719358B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D934089-D7C7-48CD-8D03-435B17D6CC67}" type="sibTrans" cxnId="{E66DDDF6-1768-4625-B5D3-5066A719358B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B5B114A-0CF7-47C6-87A1-3897BE506975}">
      <dgm:prSet/>
      <dgm:spPr/>
      <dgm:t>
        <a:bodyPr/>
        <a:lstStyle/>
        <a:p>
          <a:r>
            <a:rPr lang="ru-RU" b="1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Интерфейс и дизайн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833E513F-3FAC-4770-AD28-7505B04C82E5}" type="parTrans" cxnId="{E78AE5C3-BE09-4819-B1BB-AADA855E783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F3ABC84-D1A2-4FF5-87D9-653F24824C5B}" type="sibTrans" cxnId="{E78AE5C3-BE09-4819-B1BB-AADA855E783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2DEA418-65CE-4848-9ED2-753D016531B7}" type="pres">
      <dgm:prSet presAssocID="{D2081FDD-FB94-4F80-B8E5-ADA639C7100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55345EC-75A8-4521-97D3-50D34A71A584}" type="pres">
      <dgm:prSet presAssocID="{D2081FDD-FB94-4F80-B8E5-ADA639C71002}" presName="Name1" presStyleCnt="0"/>
      <dgm:spPr/>
    </dgm:pt>
    <dgm:pt modelId="{F2794D23-BB3E-4CFC-85AD-5738EC598F1A}" type="pres">
      <dgm:prSet presAssocID="{D2081FDD-FB94-4F80-B8E5-ADA639C71002}" presName="cycle" presStyleCnt="0"/>
      <dgm:spPr/>
    </dgm:pt>
    <dgm:pt modelId="{3E3760E4-9D4C-43E5-A4A2-A0AD7A94EECF}" type="pres">
      <dgm:prSet presAssocID="{D2081FDD-FB94-4F80-B8E5-ADA639C71002}" presName="srcNode" presStyleLbl="node1" presStyleIdx="0" presStyleCnt="4"/>
      <dgm:spPr/>
    </dgm:pt>
    <dgm:pt modelId="{EB192DB4-63E1-42B9-93B2-248DEDBED6BE}" type="pres">
      <dgm:prSet presAssocID="{D2081FDD-FB94-4F80-B8E5-ADA639C71002}" presName="conn" presStyleLbl="parChTrans1D2" presStyleIdx="0" presStyleCnt="1"/>
      <dgm:spPr/>
      <dgm:t>
        <a:bodyPr/>
        <a:lstStyle/>
        <a:p>
          <a:endParaRPr lang="ru-RU"/>
        </a:p>
      </dgm:t>
    </dgm:pt>
    <dgm:pt modelId="{774713D8-CB8C-4663-AD79-E726A1CA942A}" type="pres">
      <dgm:prSet presAssocID="{D2081FDD-FB94-4F80-B8E5-ADA639C71002}" presName="extraNode" presStyleLbl="node1" presStyleIdx="0" presStyleCnt="4"/>
      <dgm:spPr/>
    </dgm:pt>
    <dgm:pt modelId="{3C3D50B5-ED71-4B39-AB03-2A0242DB9F98}" type="pres">
      <dgm:prSet presAssocID="{D2081FDD-FB94-4F80-B8E5-ADA639C71002}" presName="dstNode" presStyleLbl="node1" presStyleIdx="0" presStyleCnt="4"/>
      <dgm:spPr/>
    </dgm:pt>
    <dgm:pt modelId="{0C2D79F7-D65C-4A23-AC2F-9C2319C3275A}" type="pres">
      <dgm:prSet presAssocID="{CA80D6C8-2C11-4A0C-B732-52B20B641821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0A379E-0122-4CB4-94D4-CAF25789AD15}" type="pres">
      <dgm:prSet presAssocID="{CA80D6C8-2C11-4A0C-B732-52B20B641821}" presName="accent_1" presStyleCnt="0"/>
      <dgm:spPr/>
    </dgm:pt>
    <dgm:pt modelId="{06D8D8FC-6C4E-48C0-A6A2-9FDBE8335AEC}" type="pres">
      <dgm:prSet presAssocID="{CA80D6C8-2C11-4A0C-B732-52B20B641821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2C6DB63-560E-4D43-B989-6197D50523DF}" type="pres">
      <dgm:prSet presAssocID="{B6BFE667-B701-4E13-9D62-5ED9AF4D6E2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684BD4-0D58-4547-AAEF-774C427CFB04}" type="pres">
      <dgm:prSet presAssocID="{B6BFE667-B701-4E13-9D62-5ED9AF4D6E22}" presName="accent_2" presStyleCnt="0"/>
      <dgm:spPr/>
    </dgm:pt>
    <dgm:pt modelId="{9F697DE3-4D19-4D8E-AB9D-761E75FE589C}" type="pres">
      <dgm:prSet presAssocID="{B6BFE667-B701-4E13-9D62-5ED9AF4D6E22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CF5A771-5206-49A2-936C-9C8A21A25582}" type="pres">
      <dgm:prSet presAssocID="{21517ABC-65B2-4DDF-8DFB-49E7A85FD192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A1D55C-A02F-4256-B463-3CF326E6A09F}" type="pres">
      <dgm:prSet presAssocID="{21517ABC-65B2-4DDF-8DFB-49E7A85FD192}" presName="accent_3" presStyleCnt="0"/>
      <dgm:spPr/>
    </dgm:pt>
    <dgm:pt modelId="{C3546AF6-A922-4E59-92A1-65C56737DB99}" type="pres">
      <dgm:prSet presAssocID="{21517ABC-65B2-4DDF-8DFB-49E7A85FD192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B7E97198-49B3-4092-AEFD-2C9A31711DFE}" type="pres">
      <dgm:prSet presAssocID="{CB5B114A-0CF7-47C6-87A1-3897BE506975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30501D-D408-455C-B88F-128CF2CCCDEC}" type="pres">
      <dgm:prSet presAssocID="{CB5B114A-0CF7-47C6-87A1-3897BE506975}" presName="accent_4" presStyleCnt="0"/>
      <dgm:spPr/>
    </dgm:pt>
    <dgm:pt modelId="{A694BE69-4ACD-4F00-AB72-E1FFF46800D2}" type="pres">
      <dgm:prSet presAssocID="{CB5B114A-0CF7-47C6-87A1-3897BE506975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AA7DFA2A-676D-4E71-A828-149407392709}" type="presOf" srcId="{D2081FDD-FB94-4F80-B8E5-ADA639C71002}" destId="{F2DEA418-65CE-4848-9ED2-753D016531B7}" srcOrd="0" destOrd="0" presId="urn:microsoft.com/office/officeart/2008/layout/VerticalCurvedList"/>
    <dgm:cxn modelId="{A80DB19D-B43C-48A8-87E1-686F19B8AA15}" srcId="{D2081FDD-FB94-4F80-B8E5-ADA639C71002}" destId="{21517ABC-65B2-4DDF-8DFB-49E7A85FD192}" srcOrd="2" destOrd="0" parTransId="{D4466E13-01A3-422B-9151-9415883BA120}" sibTransId="{F6832138-F47D-4A99-B054-14A5F3863588}"/>
    <dgm:cxn modelId="{56B84CD3-1D18-4F8A-AF08-FC29D50E6645}" type="presOf" srcId="{B6BFE667-B701-4E13-9D62-5ED9AF4D6E22}" destId="{72C6DB63-560E-4D43-B989-6197D50523DF}" srcOrd="0" destOrd="0" presId="urn:microsoft.com/office/officeart/2008/layout/VerticalCurvedList"/>
    <dgm:cxn modelId="{25C5CD46-79CA-4B42-A8E5-CAC7A9A2A35F}" srcId="{D2081FDD-FB94-4F80-B8E5-ADA639C71002}" destId="{CA80D6C8-2C11-4A0C-B732-52B20B641821}" srcOrd="0" destOrd="0" parTransId="{B6BD5EDF-0AC6-4CB5-ABF1-BECBCCB5ECF0}" sibTransId="{7FE84CA9-E5BC-4CED-B2AF-ED8605EA2635}"/>
    <dgm:cxn modelId="{B634EC42-758C-41BF-B9B1-DF4CD03BBF12}" type="presOf" srcId="{CA80D6C8-2C11-4A0C-B732-52B20B641821}" destId="{0C2D79F7-D65C-4A23-AC2F-9C2319C3275A}" srcOrd="0" destOrd="0" presId="urn:microsoft.com/office/officeart/2008/layout/VerticalCurvedList"/>
    <dgm:cxn modelId="{5C6B0F68-DEF3-4089-A4FA-DFAE0205563F}" type="presOf" srcId="{21517ABC-65B2-4DDF-8DFB-49E7A85FD192}" destId="{5CF5A771-5206-49A2-936C-9C8A21A25582}" srcOrd="0" destOrd="0" presId="urn:microsoft.com/office/officeart/2008/layout/VerticalCurvedList"/>
    <dgm:cxn modelId="{CA9C2E24-B8B9-4628-AAE3-16BA4F895653}" type="presOf" srcId="{7FE84CA9-E5BC-4CED-B2AF-ED8605EA2635}" destId="{EB192DB4-63E1-42B9-93B2-248DEDBED6BE}" srcOrd="0" destOrd="0" presId="urn:microsoft.com/office/officeart/2008/layout/VerticalCurvedList"/>
    <dgm:cxn modelId="{E78AE5C3-BE09-4819-B1BB-AADA855E7836}" srcId="{D2081FDD-FB94-4F80-B8E5-ADA639C71002}" destId="{CB5B114A-0CF7-47C6-87A1-3897BE506975}" srcOrd="3" destOrd="0" parTransId="{833E513F-3FAC-4770-AD28-7505B04C82E5}" sibTransId="{CF3ABC84-D1A2-4FF5-87D9-653F24824C5B}"/>
    <dgm:cxn modelId="{E66DDDF6-1768-4625-B5D3-5066A719358B}" srcId="{D2081FDD-FB94-4F80-B8E5-ADA639C71002}" destId="{B6BFE667-B701-4E13-9D62-5ED9AF4D6E22}" srcOrd="1" destOrd="0" parTransId="{59E95792-08AD-4213-95FA-74EA44AC59A5}" sibTransId="{DD934089-D7C7-48CD-8D03-435B17D6CC67}"/>
    <dgm:cxn modelId="{5354AE1B-0209-4EEC-8221-183C27BC633B}" type="presOf" srcId="{CB5B114A-0CF7-47C6-87A1-3897BE506975}" destId="{B7E97198-49B3-4092-AEFD-2C9A31711DFE}" srcOrd="0" destOrd="0" presId="urn:microsoft.com/office/officeart/2008/layout/VerticalCurvedList"/>
    <dgm:cxn modelId="{6C82F2FA-B894-456D-B5DA-8B7519C80158}" type="presParOf" srcId="{F2DEA418-65CE-4848-9ED2-753D016531B7}" destId="{C55345EC-75A8-4521-97D3-50D34A71A584}" srcOrd="0" destOrd="0" presId="urn:microsoft.com/office/officeart/2008/layout/VerticalCurvedList"/>
    <dgm:cxn modelId="{D3D0F840-40E5-4B55-AF91-A28AA39B9E7E}" type="presParOf" srcId="{C55345EC-75A8-4521-97D3-50D34A71A584}" destId="{F2794D23-BB3E-4CFC-85AD-5738EC598F1A}" srcOrd="0" destOrd="0" presId="urn:microsoft.com/office/officeart/2008/layout/VerticalCurvedList"/>
    <dgm:cxn modelId="{385C20E1-26A5-41F0-BBEF-211E03B6926C}" type="presParOf" srcId="{F2794D23-BB3E-4CFC-85AD-5738EC598F1A}" destId="{3E3760E4-9D4C-43E5-A4A2-A0AD7A94EECF}" srcOrd="0" destOrd="0" presId="urn:microsoft.com/office/officeart/2008/layout/VerticalCurvedList"/>
    <dgm:cxn modelId="{B5055F98-CF2C-4B7D-8781-611955EAC3E5}" type="presParOf" srcId="{F2794D23-BB3E-4CFC-85AD-5738EC598F1A}" destId="{EB192DB4-63E1-42B9-93B2-248DEDBED6BE}" srcOrd="1" destOrd="0" presId="urn:microsoft.com/office/officeart/2008/layout/VerticalCurvedList"/>
    <dgm:cxn modelId="{0AD5D5A5-00DB-4A5B-BB8D-01C1B58D3374}" type="presParOf" srcId="{F2794D23-BB3E-4CFC-85AD-5738EC598F1A}" destId="{774713D8-CB8C-4663-AD79-E726A1CA942A}" srcOrd="2" destOrd="0" presId="urn:microsoft.com/office/officeart/2008/layout/VerticalCurvedList"/>
    <dgm:cxn modelId="{06604A1D-8DB6-43D4-A6F4-1EA4693D479A}" type="presParOf" srcId="{F2794D23-BB3E-4CFC-85AD-5738EC598F1A}" destId="{3C3D50B5-ED71-4B39-AB03-2A0242DB9F98}" srcOrd="3" destOrd="0" presId="urn:microsoft.com/office/officeart/2008/layout/VerticalCurvedList"/>
    <dgm:cxn modelId="{3D602A15-319A-4889-A02F-DC978A89984B}" type="presParOf" srcId="{C55345EC-75A8-4521-97D3-50D34A71A584}" destId="{0C2D79F7-D65C-4A23-AC2F-9C2319C3275A}" srcOrd="1" destOrd="0" presId="urn:microsoft.com/office/officeart/2008/layout/VerticalCurvedList"/>
    <dgm:cxn modelId="{2A2962DA-C8F1-47BA-9E34-2D122C3DB9BC}" type="presParOf" srcId="{C55345EC-75A8-4521-97D3-50D34A71A584}" destId="{E80A379E-0122-4CB4-94D4-CAF25789AD15}" srcOrd="2" destOrd="0" presId="urn:microsoft.com/office/officeart/2008/layout/VerticalCurvedList"/>
    <dgm:cxn modelId="{C379DF3F-B2E1-4D94-8556-ED0CA1C3EC20}" type="presParOf" srcId="{E80A379E-0122-4CB4-94D4-CAF25789AD15}" destId="{06D8D8FC-6C4E-48C0-A6A2-9FDBE8335AEC}" srcOrd="0" destOrd="0" presId="urn:microsoft.com/office/officeart/2008/layout/VerticalCurvedList"/>
    <dgm:cxn modelId="{EEAA0272-652B-478B-A0C0-A5CFF14B5D0C}" type="presParOf" srcId="{C55345EC-75A8-4521-97D3-50D34A71A584}" destId="{72C6DB63-560E-4D43-B989-6197D50523DF}" srcOrd="3" destOrd="0" presId="urn:microsoft.com/office/officeart/2008/layout/VerticalCurvedList"/>
    <dgm:cxn modelId="{7FC2CB94-21A2-4204-B73E-5F56184EBA48}" type="presParOf" srcId="{C55345EC-75A8-4521-97D3-50D34A71A584}" destId="{40684BD4-0D58-4547-AAEF-774C427CFB04}" srcOrd="4" destOrd="0" presId="urn:microsoft.com/office/officeart/2008/layout/VerticalCurvedList"/>
    <dgm:cxn modelId="{3CC45786-A17F-4009-AF1E-E6C5E1597C56}" type="presParOf" srcId="{40684BD4-0D58-4547-AAEF-774C427CFB04}" destId="{9F697DE3-4D19-4D8E-AB9D-761E75FE589C}" srcOrd="0" destOrd="0" presId="urn:microsoft.com/office/officeart/2008/layout/VerticalCurvedList"/>
    <dgm:cxn modelId="{3130DCF9-38E3-40E7-B002-469D73744179}" type="presParOf" srcId="{C55345EC-75A8-4521-97D3-50D34A71A584}" destId="{5CF5A771-5206-49A2-936C-9C8A21A25582}" srcOrd="5" destOrd="0" presId="urn:microsoft.com/office/officeart/2008/layout/VerticalCurvedList"/>
    <dgm:cxn modelId="{B3DB2666-AF20-4A80-9165-C022924419EC}" type="presParOf" srcId="{C55345EC-75A8-4521-97D3-50D34A71A584}" destId="{96A1D55C-A02F-4256-B463-3CF326E6A09F}" srcOrd="6" destOrd="0" presId="urn:microsoft.com/office/officeart/2008/layout/VerticalCurvedList"/>
    <dgm:cxn modelId="{007AF893-3B78-4047-AD7C-9DC20049AC48}" type="presParOf" srcId="{96A1D55C-A02F-4256-B463-3CF326E6A09F}" destId="{C3546AF6-A922-4E59-92A1-65C56737DB99}" srcOrd="0" destOrd="0" presId="urn:microsoft.com/office/officeart/2008/layout/VerticalCurvedList"/>
    <dgm:cxn modelId="{E6CB6E6F-52C9-4D63-A3E5-DC7DB7BEEA7F}" type="presParOf" srcId="{C55345EC-75A8-4521-97D3-50D34A71A584}" destId="{B7E97198-49B3-4092-AEFD-2C9A31711DFE}" srcOrd="7" destOrd="0" presId="urn:microsoft.com/office/officeart/2008/layout/VerticalCurvedList"/>
    <dgm:cxn modelId="{1B8F07DE-9EE3-47D3-A946-77CA07B49DB4}" type="presParOf" srcId="{C55345EC-75A8-4521-97D3-50D34A71A584}" destId="{3730501D-D408-455C-B88F-128CF2CCCDEC}" srcOrd="8" destOrd="0" presId="urn:microsoft.com/office/officeart/2008/layout/VerticalCurvedList"/>
    <dgm:cxn modelId="{DC579666-F17C-433A-BED4-842EBC49CBFC}" type="presParOf" srcId="{3730501D-D408-455C-B88F-128CF2CCCDEC}" destId="{A694BE69-4ACD-4F00-AB72-E1FFF46800D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192DB4-63E1-42B9-93B2-248DEDBED6BE}">
      <dsp:nvSpPr>
        <dsp:cNvPr id="0" name=""/>
        <dsp:cNvSpPr/>
      </dsp:nvSpPr>
      <dsp:spPr>
        <a:xfrm>
          <a:off x="-4903135" y="-751353"/>
          <a:ext cx="5839647" cy="5839647"/>
        </a:xfrm>
        <a:prstGeom prst="blockArc">
          <a:avLst>
            <a:gd name="adj1" fmla="val 18900000"/>
            <a:gd name="adj2" fmla="val 2700000"/>
            <a:gd name="adj3" fmla="val 370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2D79F7-D65C-4A23-AC2F-9C2319C3275A}">
      <dsp:nvSpPr>
        <dsp:cNvPr id="0" name=""/>
        <dsp:cNvSpPr/>
      </dsp:nvSpPr>
      <dsp:spPr>
        <a:xfrm>
          <a:off x="490426" y="333423"/>
          <a:ext cx="7370956" cy="6671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958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Продуктивность </a:t>
          </a:r>
          <a:r>
            <a:rPr lang="ru-RU" sz="24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профориентационного</a:t>
          </a: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ресурса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490426" y="333423"/>
        <a:ext cx="7370956" cy="667194"/>
      </dsp:txXfrm>
    </dsp:sp>
    <dsp:sp modelId="{06D8D8FC-6C4E-48C0-A6A2-9FDBE8335AEC}">
      <dsp:nvSpPr>
        <dsp:cNvPr id="0" name=""/>
        <dsp:cNvSpPr/>
      </dsp:nvSpPr>
      <dsp:spPr>
        <a:xfrm>
          <a:off x="73429" y="250024"/>
          <a:ext cx="833993" cy="83399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6DB63-560E-4D43-B989-6197D50523DF}">
      <dsp:nvSpPr>
        <dsp:cNvPr id="0" name=""/>
        <dsp:cNvSpPr/>
      </dsp:nvSpPr>
      <dsp:spPr>
        <a:xfrm>
          <a:off x="872944" y="1334389"/>
          <a:ext cx="6988437" cy="667194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958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Качество контента </a:t>
          </a:r>
          <a:endParaRPr lang="ru-RU" sz="2400" b="1" kern="1200">
            <a:solidFill>
              <a:schemeClr val="tx1"/>
            </a:solidFill>
          </a:endParaRPr>
        </a:p>
      </dsp:txBody>
      <dsp:txXfrm>
        <a:off x="872944" y="1334389"/>
        <a:ext cx="6988437" cy="667194"/>
      </dsp:txXfrm>
    </dsp:sp>
    <dsp:sp modelId="{9F697DE3-4D19-4D8E-AB9D-761E75FE589C}">
      <dsp:nvSpPr>
        <dsp:cNvPr id="0" name=""/>
        <dsp:cNvSpPr/>
      </dsp:nvSpPr>
      <dsp:spPr>
        <a:xfrm>
          <a:off x="455947" y="1250990"/>
          <a:ext cx="833993" cy="83399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5A771-5206-49A2-936C-9C8A21A25582}">
      <dsp:nvSpPr>
        <dsp:cNvPr id="0" name=""/>
        <dsp:cNvSpPr/>
      </dsp:nvSpPr>
      <dsp:spPr>
        <a:xfrm>
          <a:off x="872944" y="2335355"/>
          <a:ext cx="6988437" cy="667194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958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Целесообразность интерактивности 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872944" y="2335355"/>
        <a:ext cx="6988437" cy="667194"/>
      </dsp:txXfrm>
    </dsp:sp>
    <dsp:sp modelId="{C3546AF6-A922-4E59-92A1-65C56737DB99}">
      <dsp:nvSpPr>
        <dsp:cNvPr id="0" name=""/>
        <dsp:cNvSpPr/>
      </dsp:nvSpPr>
      <dsp:spPr>
        <a:xfrm>
          <a:off x="455947" y="2251956"/>
          <a:ext cx="833993" cy="83399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E97198-49B3-4092-AEFD-2C9A31711DFE}">
      <dsp:nvSpPr>
        <dsp:cNvPr id="0" name=""/>
        <dsp:cNvSpPr/>
      </dsp:nvSpPr>
      <dsp:spPr>
        <a:xfrm>
          <a:off x="490426" y="3336321"/>
          <a:ext cx="7370956" cy="667194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958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Интерфейс и дизайн</a:t>
          </a:r>
          <a:endParaRPr lang="ru-RU" sz="2400" b="1" kern="1200" dirty="0">
            <a:solidFill>
              <a:schemeClr val="tx1"/>
            </a:solidFill>
            <a:latin typeface="Times New Roman" panose="02020603050405020304" pitchFamily="18" charset="0"/>
            <a:ea typeface="Times New Roman" panose="02020603050405020304" pitchFamily="18" charset="0"/>
          </a:endParaRPr>
        </a:p>
      </dsp:txBody>
      <dsp:txXfrm>
        <a:off x="490426" y="3336321"/>
        <a:ext cx="7370956" cy="667194"/>
      </dsp:txXfrm>
    </dsp:sp>
    <dsp:sp modelId="{A694BE69-4ACD-4F00-AB72-E1FFF46800D2}">
      <dsp:nvSpPr>
        <dsp:cNvPr id="0" name=""/>
        <dsp:cNvSpPr/>
      </dsp:nvSpPr>
      <dsp:spPr>
        <a:xfrm>
          <a:off x="73429" y="3252921"/>
          <a:ext cx="833993" cy="83399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9F318-D8E8-4215-8F86-EE0E5DC17F94}" type="datetimeFigureOut">
              <a:rPr lang="ru-RU" smtClean="0"/>
              <a:t>27.11.2014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9C3DF-2E8A-46FC-902B-C18E9A785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993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C3DF-2E8A-46FC-902B-C18E9A7856A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313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C3DF-2E8A-46FC-902B-C18E9A7856A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83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C3DF-2E8A-46FC-902B-C18E9A7856A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916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C3DF-2E8A-46FC-902B-C18E9A7856A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726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C3DF-2E8A-46FC-902B-C18E9A7856A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9647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C3DF-2E8A-46FC-902B-C18E9A7856A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464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C3DF-2E8A-46FC-902B-C18E9A7856A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541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C3DF-2E8A-46FC-902B-C18E9A7856A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118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C3DF-2E8A-46FC-902B-C18E9A7856A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858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C3DF-2E8A-46FC-902B-C18E9A7856A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5331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C3DF-2E8A-46FC-902B-C18E9A7856A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336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C3DF-2E8A-46FC-902B-C18E9A7856A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8291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C3DF-2E8A-46FC-902B-C18E9A7856A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86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C3DF-2E8A-46FC-902B-C18E9A7856A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297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C3DF-2E8A-46FC-902B-C18E9A7856A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793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C3DF-2E8A-46FC-902B-C18E9A7856A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976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C3DF-2E8A-46FC-902B-C18E9A7856A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159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C3DF-2E8A-46FC-902B-C18E9A7856A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144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C3DF-2E8A-46FC-902B-C18E9A7856A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469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C3DF-2E8A-46FC-902B-C18E9A7856A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835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C3DF-2E8A-46FC-902B-C18E9A7856A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797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C3DF-2E8A-46FC-902B-C18E9A7856A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246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A08A0-3F66-4EBA-9BF9-E049BCE4B595}" type="datetimeFigureOut">
              <a:rPr lang="ru-RU"/>
              <a:pPr>
                <a:defRPr/>
              </a:pPr>
              <a:t>27.11.2014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0DEFC-7AB7-488F-BC9B-37C44DFB09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67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76DAC-200F-4AEA-9EB6-4B0D6DC6C3E7}" type="datetimeFigureOut">
              <a:rPr lang="ru-RU"/>
              <a:pPr>
                <a:defRPr/>
              </a:pPr>
              <a:t>27.11.2014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48AFC-8771-45B7-836F-E49901B865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27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C0646-034A-4E9A-9592-952EBF4AB918}" type="datetimeFigureOut">
              <a:rPr lang="ru-RU"/>
              <a:pPr>
                <a:defRPr/>
              </a:pPr>
              <a:t>27.11.2014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A4216-A281-4EBC-9E69-E753B92533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46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A592D-5C95-4696-BD27-A8C7B4952FBE}" type="datetimeFigureOut">
              <a:rPr lang="ru-RU"/>
              <a:pPr>
                <a:defRPr/>
              </a:pPr>
              <a:t>27.11.2014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D7AF0-F7A2-4D19-9B8B-40285701A6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80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CD81F-F06F-44C2-BE45-EB63A3E61068}" type="datetimeFigureOut">
              <a:rPr lang="ru-RU"/>
              <a:pPr>
                <a:defRPr/>
              </a:pPr>
              <a:t>27.11.2014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64FF4-EF0F-4BD3-A54B-F0C783A82D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37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96ADF-A939-4A43-83F4-F783E4EF571B}" type="datetimeFigureOut">
              <a:rPr lang="ru-RU"/>
              <a:pPr>
                <a:defRPr/>
              </a:pPr>
              <a:t>27.11.2014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FFA70-F51C-4876-AFB8-D07EA7CB3D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60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2D910-E1C3-42DF-8D98-A66CC728BF55}" type="datetimeFigureOut">
              <a:rPr lang="ru-RU"/>
              <a:pPr>
                <a:defRPr/>
              </a:pPr>
              <a:t>27.11.2014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EB78C-B4C0-4763-92F9-1CBE665F03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61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366A0-CABA-410B-A296-B68B1BA75FC3}" type="datetimeFigureOut">
              <a:rPr lang="ru-RU"/>
              <a:pPr>
                <a:defRPr/>
              </a:pPr>
              <a:t>27.11.2014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9D0B4-15A9-44A3-BFEE-C0E3B8388C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96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0366C-D3B4-4E71-BAEF-92520A5BC112}" type="datetimeFigureOut">
              <a:rPr lang="ru-RU"/>
              <a:pPr>
                <a:defRPr/>
              </a:pPr>
              <a:t>27.11.2014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C263D-D6FA-46F5-8E2D-C4A7A443B3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73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3315C-C083-4BF2-8DCF-5B88F46D59EA}" type="datetimeFigureOut">
              <a:rPr lang="ru-RU"/>
              <a:pPr>
                <a:defRPr/>
              </a:pPr>
              <a:t>27.11.2014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05D64-E15A-4F60-8342-743F7A18E8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41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0FEB2-2A60-46B5-BDE9-46BB96C36A87}" type="datetimeFigureOut">
              <a:rPr lang="ru-RU"/>
              <a:pPr>
                <a:defRPr/>
              </a:pPr>
              <a:t>27.11.2014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83128-4EEE-41DB-9282-B6A0639578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2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2D404AE-C1BF-4B70-8872-7B81EFCB3D17}" type="datetimeFigureOut">
              <a:rPr lang="ru-RU"/>
              <a:pPr>
                <a:defRPr/>
              </a:pPr>
              <a:t>27.11.2014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6D8B2B-3B4C-4EF4-BC91-A36014E046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kafedrarpo@yandex.ru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microsoft.com/office/2007/relationships/hdphoto" Target="../media/hdphoto3.wdp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683568" y="476672"/>
            <a:ext cx="7632470" cy="3314649"/>
            <a:chOff x="689435" y="620688"/>
            <a:chExt cx="7632470" cy="3314649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744" t="11609" r="1298" b="12596"/>
            <a:stretch/>
          </p:blipFill>
          <p:spPr>
            <a:xfrm>
              <a:off x="702518" y="620688"/>
              <a:ext cx="7619387" cy="3314649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71000" contrast="47000"/>
                      </a14:imgEffect>
                    </a14:imgLayer>
                  </a14:imgProps>
                </a:ext>
              </a:extLst>
            </a:blip>
            <a:srcRect l="744" t="56041" r="1298" b="12596"/>
            <a:stretch/>
          </p:blipFill>
          <p:spPr>
            <a:xfrm>
              <a:off x="689435" y="2563764"/>
              <a:ext cx="7619387" cy="13715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1" name="Прямоугольник 10"/>
          <p:cNvSpPr/>
          <p:nvPr/>
        </p:nvSpPr>
        <p:spPr>
          <a:xfrm>
            <a:off x="395536" y="2842730"/>
            <a:ext cx="8445132" cy="2185214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 wrap="none">
            <a:spAutoFit/>
          </a:bodyPr>
          <a:lstStyle/>
          <a:p>
            <a:pPr algn="ctr">
              <a:buClr>
                <a:schemeClr val="tx2">
                  <a:lumMod val="75000"/>
                </a:schemeClr>
              </a:buClr>
            </a:pPr>
            <a:r>
              <a:rPr lang="ru-RU" sz="28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</a:rPr>
              <a:t>Региональный </a:t>
            </a:r>
            <a:r>
              <a:rPr lang="ru-RU" sz="2800" b="1" dirty="0" err="1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</a:rPr>
              <a:t>профориентационный</a:t>
            </a:r>
            <a:r>
              <a:rPr lang="ru-RU" sz="28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</a:rPr>
              <a:t> сайт</a:t>
            </a:r>
          </a:p>
          <a:p>
            <a:pPr algn="ctr">
              <a:buClr>
                <a:schemeClr val="tx2">
                  <a:lumMod val="75000"/>
                </a:schemeClr>
              </a:buClr>
            </a:pPr>
            <a:r>
              <a:rPr lang="ru-RU" sz="3600" b="1" dirty="0" smtClean="0">
                <a:ln w="19050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chemeClr val="accent6">
                        <a:lumMod val="89000"/>
                      </a:schemeClr>
                    </a:gs>
                    <a:gs pos="23000">
                      <a:schemeClr val="accent6">
                        <a:lumMod val="89000"/>
                      </a:schemeClr>
                    </a:gs>
                    <a:gs pos="69000">
                      <a:schemeClr val="accent6">
                        <a:lumMod val="75000"/>
                      </a:schemeClr>
                    </a:gs>
                    <a:gs pos="97000">
                      <a:schemeClr val="accent6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«Моя профессиональная карьера»</a:t>
            </a:r>
            <a:r>
              <a:rPr lang="ru-RU" sz="3600" b="1" dirty="0" smtClean="0">
                <a:ln w="19050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chemeClr val="accent6">
                        <a:lumMod val="89000"/>
                      </a:schemeClr>
                    </a:gs>
                    <a:gs pos="23000">
                      <a:schemeClr val="accent6">
                        <a:lumMod val="89000"/>
                      </a:schemeClr>
                    </a:gs>
                    <a:gs pos="69000">
                      <a:schemeClr val="accent6">
                        <a:lumMod val="75000"/>
                      </a:schemeClr>
                    </a:gs>
                    <a:gs pos="97000">
                      <a:schemeClr val="accent6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</a:rPr>
              <a:t>:</a:t>
            </a:r>
          </a:p>
          <a:p>
            <a:pPr algn="ctr">
              <a:buClr>
                <a:schemeClr val="tx2">
                  <a:lumMod val="75000"/>
                </a:schemeClr>
              </a:buClr>
            </a:pPr>
            <a:r>
              <a:rPr lang="ru-RU" sz="36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</a:rPr>
              <a:t> новые возможности и перспективы</a:t>
            </a:r>
            <a:endParaRPr lang="en-US" sz="36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onstantia" pitchFamily="18" charset="0"/>
            </a:endParaRPr>
          </a:p>
          <a:p>
            <a:pPr algn="ctr">
              <a:buClr>
                <a:schemeClr val="tx2">
                  <a:lumMod val="75000"/>
                </a:schemeClr>
              </a:buClr>
            </a:pPr>
            <a:endParaRPr lang="ru-RU" sz="3600" dirty="0">
              <a:solidFill>
                <a:schemeClr val="tx2">
                  <a:lumMod val="5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9872" y="502794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enture" panose="02000503020000020003" pitchFamily="2" charset="0"/>
              </a:rPr>
              <a:t>Комисарова Н.Н., </a:t>
            </a:r>
            <a:r>
              <a:rPr lang="ru-RU" dirty="0" smtClean="0">
                <a:latin typeface="Adventure" panose="02000503020000020003" pitchFamily="2" charset="0"/>
              </a:rPr>
              <a:t>ст. преподаватель кафедры развития профессионального образования КОИРО</a:t>
            </a:r>
            <a:endParaRPr lang="ru-RU" dirty="0">
              <a:latin typeface="Adventure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0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31469" y="476672"/>
            <a:ext cx="80729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Страницы для обучающихся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74" t="11310" r="9262" b="15756"/>
          <a:stretch/>
        </p:blipFill>
        <p:spPr>
          <a:xfrm>
            <a:off x="467544" y="1496987"/>
            <a:ext cx="8142804" cy="369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6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51720" y="476672"/>
            <a:ext cx="52144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Советы психолога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91" t="11609" r="4065" b="10626"/>
          <a:stretch/>
        </p:blipFill>
        <p:spPr>
          <a:xfrm>
            <a:off x="472101" y="1556792"/>
            <a:ext cx="8199797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4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93913" y="476672"/>
            <a:ext cx="72024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Страницы для родителей</a:t>
            </a:r>
            <a:endParaRPr lang="ru-RU" sz="4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904" t="11253" r="4237" b="10011"/>
          <a:stretch/>
        </p:blipFill>
        <p:spPr>
          <a:xfrm>
            <a:off x="766415" y="1916832"/>
            <a:ext cx="756084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5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78072" y="564014"/>
            <a:ext cx="78366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Видеоролики о профессиях</a:t>
            </a:r>
            <a:endParaRPr lang="ru-RU" sz="4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748" t="19957" r="2761" b="12192"/>
          <a:stretch/>
        </p:blipFill>
        <p:spPr>
          <a:xfrm>
            <a:off x="518499" y="1916832"/>
            <a:ext cx="8196205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5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59632" y="513877"/>
            <a:ext cx="70438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Страницы для педагогов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6240" t="19485" r="3512" b="10626"/>
          <a:stretch/>
        </p:blipFill>
        <p:spPr>
          <a:xfrm>
            <a:off x="467543" y="1404953"/>
            <a:ext cx="8104199" cy="396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8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1340768"/>
            <a:ext cx="73985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</a:rPr>
              <a:t>Итоги областного конкурса </a:t>
            </a:r>
            <a:r>
              <a:rPr lang="ru-RU" sz="3600" b="1" dirty="0" err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</a:rPr>
              <a:t>профориентационных</a:t>
            </a:r>
            <a:r>
              <a:rPr lang="ru-RU" sz="3600" b="1" dirty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</a:rPr>
              <a:t> страниц </a:t>
            </a:r>
            <a:endParaRPr lang="ru-RU" sz="3600" b="1" dirty="0" smtClean="0">
              <a:ln w="12700" cmpd="sng">
                <a:solidFill>
                  <a:srgbClr val="002060"/>
                </a:solidFill>
                <a:prstDash val="solid"/>
              </a:ln>
              <a:solidFill>
                <a:srgbClr val="FFC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</a:rPr>
              <a:t>на </a:t>
            </a:r>
            <a:r>
              <a:rPr lang="ru-RU" sz="3600" b="1" dirty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</a:rPr>
              <a:t>официальных сайтах (интернет-представительствах) профессиональных образовательных организаций Костромской области</a:t>
            </a:r>
            <a:endParaRPr lang="ru-RU" sz="3600" b="1" dirty="0">
              <a:ln w="12700" cmpd="sng">
                <a:solidFill>
                  <a:srgbClr val="002060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25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78072" y="564014"/>
            <a:ext cx="76852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Заявившиеся организации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6238" y="1556792"/>
            <a:ext cx="8208912" cy="4726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Буйский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техникум железнодорожного транспорта</a:t>
            </a:r>
          </a:p>
          <a:p>
            <a:pPr marL="285750" lvl="0" indent="-28575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Волгореченский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промышленный техникум</a:t>
            </a:r>
          </a:p>
          <a:p>
            <a:pPr marL="285750" lvl="0" indent="-28575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Галичский аграрный техникум </a:t>
            </a:r>
          </a:p>
          <a:p>
            <a:pPr marL="285750" lvl="0" indent="-28575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Галичский индустриальный колледж</a:t>
            </a:r>
          </a:p>
          <a:p>
            <a:pPr marL="285750" lvl="0" indent="-28575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Галичский педагогический колледж </a:t>
            </a:r>
          </a:p>
          <a:p>
            <a:pPr marL="285750" lvl="0" indent="-28575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Костромской автодорожный колледж </a:t>
            </a:r>
          </a:p>
          <a:p>
            <a:pPr marL="285750" lvl="0" indent="-28575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Костромской политехнический колледж </a:t>
            </a:r>
          </a:p>
          <a:p>
            <a:pPr marL="285750" lvl="0" indent="-28575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Костромской техникум торговли и питания  </a:t>
            </a:r>
          </a:p>
          <a:p>
            <a:pPr marL="285750" lvl="0" indent="-28575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Костромской торгово-экономический колледж </a:t>
            </a:r>
          </a:p>
          <a:p>
            <a:pPr marL="285750" lvl="0" indent="-28575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Костромской энергетический техникум им.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Ф.В.Чижова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lvl="0" indent="-28575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Нерехтский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политехнический техникум</a:t>
            </a:r>
          </a:p>
          <a:p>
            <a:pPr marL="285750" lvl="0" indent="-28575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Чухломский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лесопромышленный техникум им.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Ф.В.Чижова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285750" algn="just">
              <a:lnSpc>
                <a:spcPct val="115000"/>
              </a:lnSpc>
              <a:spcAft>
                <a:spcPts val="400"/>
              </a:spcAft>
              <a:buFont typeface="Wingdings" panose="05000000000000000000" pitchFamily="2" charset="2"/>
              <a:buChar char="ü"/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3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835696" y="548680"/>
            <a:ext cx="51618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Критерии оценки</a:t>
            </a:r>
            <a:endParaRPr lang="ru-RU" sz="4400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48724152"/>
              </p:ext>
            </p:extLst>
          </p:nvPr>
        </p:nvGraphicFramePr>
        <p:xfrm>
          <a:off x="611560" y="1484784"/>
          <a:ext cx="7920880" cy="4336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5452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39752" y="476672"/>
            <a:ext cx="45948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Итоги конкурса</a:t>
            </a:r>
            <a:endParaRPr lang="ru-RU" sz="4400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6905361"/>
              </p:ext>
            </p:extLst>
          </p:nvPr>
        </p:nvGraphicFramePr>
        <p:xfrm>
          <a:off x="1100137" y="1193005"/>
          <a:ext cx="6943725" cy="4471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0056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1813" t="11610" r="7939" b="5704"/>
          <a:stretch/>
        </p:blipFill>
        <p:spPr>
          <a:xfrm>
            <a:off x="611560" y="2782648"/>
            <a:ext cx="435048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878072" y="564014"/>
            <a:ext cx="7766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Поздравляем победителей!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78072" y="1339337"/>
            <a:ext cx="480702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2800" b="1" i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3 место: </a:t>
            </a:r>
            <a:r>
              <a:rPr lang="ru-RU" sz="2800" b="1" i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ОГБПОУ 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ru-RU" sz="2800" b="1" i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«Костромской техникум 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ru-RU" sz="2800" b="1" i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торговли и питания» </a:t>
            </a:r>
            <a:endParaRPr lang="ru-RU" sz="2800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9747" t="6294" r="7401" b="9188"/>
          <a:stretch/>
        </p:blipFill>
        <p:spPr>
          <a:xfrm>
            <a:off x="3563888" y="4389136"/>
            <a:ext cx="3389915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ttp://appstudio.org/wp-content/uploads/2012/11/champions_now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72816"/>
            <a:ext cx="468052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64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t="11610" r="5172" b="7673"/>
          <a:stretch/>
        </p:blipFill>
        <p:spPr>
          <a:xfrm>
            <a:off x="2719778" y="3855495"/>
            <a:ext cx="5033380" cy="2408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987996" y="764704"/>
            <a:ext cx="3087950" cy="3240360"/>
            <a:chOff x="683568" y="764704"/>
            <a:chExt cx="3392378" cy="3816424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/>
            <a:srcRect l="20115" t="16532" r="44465" b="12594"/>
            <a:stretch/>
          </p:blipFill>
          <p:spPr>
            <a:xfrm>
              <a:off x="683568" y="764704"/>
              <a:ext cx="3392378" cy="381642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" name="Прямоугольник 8"/>
            <p:cNvSpPr/>
            <p:nvPr/>
          </p:nvSpPr>
          <p:spPr>
            <a:xfrm>
              <a:off x="1043608" y="4221088"/>
              <a:ext cx="2376264" cy="21602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036258" y="620688"/>
            <a:ext cx="3712206" cy="2868050"/>
            <a:chOff x="4283968" y="768457"/>
            <a:chExt cx="4456494" cy="381267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5"/>
            <a:srcRect l="5172" t="22438" r="49442" b="5116"/>
            <a:stretch/>
          </p:blipFill>
          <p:spPr>
            <a:xfrm>
              <a:off x="4283968" y="768457"/>
              <a:ext cx="4248472" cy="381267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Прямоугольник 9"/>
            <p:cNvSpPr/>
            <p:nvPr/>
          </p:nvSpPr>
          <p:spPr>
            <a:xfrm>
              <a:off x="4319262" y="2429610"/>
              <a:ext cx="4421200" cy="56734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8" name="Picture 4" descr="http://aton-ot.ru/images/stre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468" y="1209268"/>
            <a:ext cx="1905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aton-ot.ru/images/stre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178170" y="3542910"/>
            <a:ext cx="2168242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001.radikal.ru/i193/1008/83/09b4acc1d64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857" y="-62743"/>
            <a:ext cx="1206251" cy="181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076.radikal.ru/1008/70/6d3ef55ee47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420" y="4738327"/>
            <a:ext cx="1546587" cy="232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14" descr="http://img1.liveinternet.ru/images/attach/c/11/115/51/115051083_1x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6" descr="1x (383x700, 135Kb)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4073" y1="6304" x2="92689" y2="91261"/>
                        <a14:foregroundMark x1="50392" y1="94413" x2="89817" y2="96132"/>
                        <a14:foregroundMark x1="15927" y1="40974" x2="44648" y2="40115"/>
                        <a14:foregroundMark x1="76501" y1="1433" x2="92689" y2="7020"/>
                        <a14:foregroundMark x1="94778" y1="9169" x2="95822" y2="63754"/>
                        <a14:foregroundMark x1="15927" y1="43840" x2="0" y2="33238"/>
                        <a14:foregroundMark x1="44125" y1="92693" x2="42820" y2="424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87" y="2726840"/>
            <a:ext cx="836123" cy="152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78072" y="564014"/>
            <a:ext cx="7766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Поздравляем победителей!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78072" y="1339337"/>
            <a:ext cx="611654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2800" b="1" i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2</a:t>
            </a:r>
            <a:r>
              <a:rPr lang="ru-RU" sz="2800" b="1" i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 место: </a:t>
            </a:r>
            <a:r>
              <a:rPr lang="ru-RU" sz="2800" b="1" i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ОГБПОУ «Костромской 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ru-RU" sz="2800" b="1" i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энергетический техникум 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ru-RU" sz="2800" b="1" i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им. </a:t>
            </a:r>
            <a:r>
              <a:rPr lang="ru-RU" sz="2800" b="1" i="1" dirty="0" err="1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Ф.В.Чижова</a:t>
            </a:r>
            <a:r>
              <a:rPr lang="ru-RU" sz="2800" b="1" i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» </a:t>
            </a:r>
            <a:endParaRPr lang="ru-RU" sz="28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92" t="11610" r="1297" b="5704"/>
          <a:stretch/>
        </p:blipFill>
        <p:spPr>
          <a:xfrm>
            <a:off x="467543" y="2724332"/>
            <a:ext cx="5544617" cy="2616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851" t="22438" r="745" b="32281"/>
          <a:stretch/>
        </p:blipFill>
        <p:spPr>
          <a:xfrm>
            <a:off x="1966561" y="4682174"/>
            <a:ext cx="5040633" cy="1317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ttp://appstudio.org/wp-content/uploads/2012/11/champions_now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72816"/>
            <a:ext cx="468052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46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474" t="10625" r="14026" b="8657"/>
          <a:stretch/>
        </p:blipFill>
        <p:spPr>
          <a:xfrm>
            <a:off x="503547" y="2724332"/>
            <a:ext cx="4716525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878072" y="564014"/>
            <a:ext cx="7766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Поздравляем победителей!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78072" y="1339337"/>
            <a:ext cx="607326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2800" b="1" i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1 место: </a:t>
            </a:r>
            <a:r>
              <a:rPr lang="ru-RU" sz="2800" b="1" i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ОГБПОУ «Костромской 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ru-RU" sz="2800" b="1" i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торгово-экономический 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ru-RU" sz="2800" b="1" i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колледж» </a:t>
            </a:r>
            <a:endParaRPr lang="ru-RU" sz="2800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7310" t="12594" r="20114" b="22438"/>
          <a:stretch/>
        </p:blipFill>
        <p:spPr>
          <a:xfrm>
            <a:off x="3939202" y="3548980"/>
            <a:ext cx="4145916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ttp://appstudio.org/wp-content/uploads/2012/11/champions_now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72816"/>
            <a:ext cx="468052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82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971600" y="3356992"/>
            <a:ext cx="7354304" cy="100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i="1" dirty="0" smtClean="0">
              <a:latin typeface="Constantia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i="1" dirty="0" smtClean="0">
              <a:latin typeface="Constantia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Constantia" pitchFamily="18" charset="0"/>
              </a:rPr>
              <a:t>Кафедра развития профессионального образования КОИРО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i="1" dirty="0" smtClean="0">
                <a:latin typeface="Constantia" pitchFamily="18" charset="0"/>
              </a:rPr>
              <a:t>г. </a:t>
            </a:r>
            <a:r>
              <a:rPr i="1" dirty="0" err="1" smtClean="0">
                <a:latin typeface="Constantia" pitchFamily="18" charset="0"/>
              </a:rPr>
              <a:t>Кострома</a:t>
            </a:r>
            <a:r>
              <a:rPr i="1" dirty="0" smtClean="0">
                <a:latin typeface="Constantia" pitchFamily="18" charset="0"/>
              </a:rPr>
              <a:t>, </a:t>
            </a:r>
            <a:r>
              <a:rPr i="1" dirty="0" err="1" smtClean="0">
                <a:latin typeface="Constantia" pitchFamily="18" charset="0"/>
              </a:rPr>
              <a:t>ул</a:t>
            </a:r>
            <a:r>
              <a:rPr i="1" dirty="0" smtClean="0">
                <a:latin typeface="Constantia" pitchFamily="18" charset="0"/>
              </a:rPr>
              <a:t>. </a:t>
            </a:r>
            <a:r>
              <a:rPr i="1" dirty="0" err="1" smtClean="0">
                <a:latin typeface="Constantia" pitchFamily="18" charset="0"/>
              </a:rPr>
              <a:t>Ивана</a:t>
            </a:r>
            <a:r>
              <a:rPr i="1" dirty="0" smtClean="0">
                <a:latin typeface="Constantia" pitchFamily="18" charset="0"/>
              </a:rPr>
              <a:t> </a:t>
            </a:r>
            <a:r>
              <a:rPr i="1" dirty="0" err="1" smtClean="0">
                <a:latin typeface="Constantia" pitchFamily="18" charset="0"/>
              </a:rPr>
              <a:t>Сусанина</a:t>
            </a:r>
            <a:r>
              <a:rPr i="1" dirty="0" smtClean="0">
                <a:latin typeface="Constantia" pitchFamily="18" charset="0"/>
              </a:rPr>
              <a:t>, </a:t>
            </a:r>
            <a:r>
              <a:rPr lang="ru-RU" i="1" dirty="0" smtClean="0">
                <a:latin typeface="Constantia" pitchFamily="18" charset="0"/>
              </a:rPr>
              <a:t>д.</a:t>
            </a:r>
            <a:r>
              <a:rPr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i="1" dirty="0" err="1" smtClean="0">
                <a:latin typeface="Constantia" pitchFamily="18" charset="0"/>
              </a:rPr>
              <a:t>телефон</a:t>
            </a:r>
            <a:r>
              <a:rPr i="1" dirty="0" smtClean="0">
                <a:latin typeface="Constantia" pitchFamily="18" charset="0"/>
              </a:rPr>
              <a:t>:</a:t>
            </a:r>
            <a:r>
              <a:rPr lang="ru-RU" i="1" dirty="0" smtClean="0">
                <a:latin typeface="Constantia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(4942) 31-77- 91</a:t>
            </a:r>
            <a:r>
              <a:rPr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i="1" dirty="0" err="1" smtClean="0">
                <a:latin typeface="Constantia" pitchFamily="18" charset="0"/>
              </a:rPr>
              <a:t>эл.почта</a:t>
            </a:r>
            <a:r>
              <a:rPr i="1" dirty="0" smtClean="0">
                <a:latin typeface="Constantia" pitchFamily="18" charset="0"/>
              </a:rPr>
              <a:t>: </a:t>
            </a:r>
            <a:r>
              <a:rPr lang="en-US" i="1" dirty="0" smtClean="0">
                <a:latin typeface="Constantia" pitchFamily="18" charset="0"/>
                <a:hlinkClick r:id="rId3"/>
              </a:rPr>
              <a:t>kafedrarpo@yandex.ru</a:t>
            </a:r>
            <a:endParaRPr lang="ru-RU" i="1" dirty="0" smtClean="0">
              <a:latin typeface="Constantia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i="1" dirty="0" smtClean="0">
              <a:latin typeface="Constantia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Constantia" pitchFamily="18" charset="0"/>
              </a:rPr>
              <a:t>Контактные лица: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 smtClean="0">
                <a:latin typeface="Constantia" pitchFamily="18" charset="0"/>
              </a:rPr>
              <a:t>Будкина</a:t>
            </a:r>
            <a:r>
              <a:rPr lang="ru-RU" dirty="0" smtClean="0">
                <a:latin typeface="Constantia" pitchFamily="18" charset="0"/>
              </a:rPr>
              <a:t> Любовь Владимировна, зав. кафедрой,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Constantia" pitchFamily="18" charset="0"/>
              </a:rPr>
              <a:t>Комисарова Надежда Николаевна, ст. преподаватель кафедры</a:t>
            </a:r>
            <a:endParaRPr lang="ru-RU" dirty="0">
              <a:latin typeface="Constantia" pitchFamily="18" charset="0"/>
            </a:endParaRPr>
          </a:p>
        </p:txBody>
      </p:sp>
      <p:pic>
        <p:nvPicPr>
          <p:cNvPr id="8" name="Picture 2" descr="C:\Documents and Settings\Hamster\Мои документы\Мои рисунки\Рисунок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2" y="593264"/>
            <a:ext cx="3574392" cy="15132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200000" rev="0"/>
            </a:camera>
            <a:lightRig rig="threePt" dir="t">
              <a:rot lat="0" lon="0" rev="2700000"/>
            </a:lightRig>
          </a:scene3d>
          <a:sp3d>
            <a:bevelT w="63500" h="50800" prst="softRound"/>
          </a:sp3d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843808" y="1781936"/>
            <a:ext cx="5857916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normalizeH="0" baseline="0" noProof="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Есть вопросы</a:t>
            </a:r>
            <a:r>
              <a:rPr kumimoji="0" lang="ru-RU" sz="3600" b="1" i="0" u="none" strike="noStrike" kern="1200" normalizeH="0" noProof="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или предложения? Обращайтесь!</a:t>
            </a:r>
            <a:endParaRPr kumimoji="0" lang="ru-RU" sz="3600" b="1" i="0" u="none" strike="noStrike" kern="1200" normalizeH="0" baseline="0" noProof="0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8267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969380" y="2152872"/>
            <a:ext cx="359072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chemeClr val="tx2">
                  <a:lumMod val="75000"/>
                </a:schemeClr>
              </a:buClr>
            </a:pPr>
            <a:r>
              <a:rPr lang="ru-RU" sz="48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Отрасли </a:t>
            </a:r>
          </a:p>
          <a:p>
            <a:pPr algn="ctr">
              <a:buClr>
                <a:schemeClr val="tx2">
                  <a:lumMod val="75000"/>
                </a:schemeClr>
              </a:buClr>
            </a:pPr>
            <a:r>
              <a:rPr lang="ru-RU" sz="48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экономики</a:t>
            </a:r>
            <a:endParaRPr lang="ru-RU" sz="4800" dirty="0"/>
          </a:p>
        </p:txBody>
      </p:sp>
      <p:pic>
        <p:nvPicPr>
          <p:cNvPr id="2050" name="Picture 2" descr="http://www.koipkro.kostroma.ru/npo/MPROFK/2014/%D0%A1%D1%82%D1%80%D0%BE%D0%B8%D1%82%D0%B5%D0%BB%D1%8C%D1%81%D1%82%D0%B2%D0%BE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653" y1="86207" x2="80102" y2="57471"/>
                        <a14:foregroundMark x1="26531" y1="94828" x2="26531" y2="82184"/>
                        <a14:foregroundMark x1="93367" y1="48851" x2="75000" y2="247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1" y="1896792"/>
            <a:ext cx="186690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koipkro.kostroma.ru/npo/MPROFK/2014/%D0%A2%D0%AD%D0%9A%20%D0%B8%20%D0%96%D0%9A%D0%A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275" y="242431"/>
            <a:ext cx="120015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koipkro.kostroma.ru/npo/MPROFK/2014/%D0%A2%D1%80%D0%B0%D0%BD%D1%81%D0%BF%D0%BE%D1%80%D1%8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782" y="118092"/>
            <a:ext cx="2295525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koipkro.kostroma.ru/npo/MPROFK/2014/%D0%9F%D1%80%D0%BE%D0%BC%D1%8B%D1%88%D0%BB%D0%B5%D0%BD%D0%BD%D0%BE%D1%81%D1%82%D1%8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001" y="1271898"/>
            <a:ext cx="1304925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koipkro.kostroma.ru/npo/MPROFK/2014/%D0%9B%D0%B5%D1%8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209" y="4285443"/>
            <a:ext cx="1757084" cy="186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koipkro.kostroma.ru/npo/MPROFK/2014/%D0%90%D0%B3%D1%80%D0%BE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5556" y1="30409" x2="25926" y2="8187"/>
                        <a14:foregroundMark x1="15556" y1="9357" x2="40000" y2="20468"/>
                        <a14:foregroundMark x1="10370" y1="21053" x2="0" y2="21053"/>
                        <a14:backgroundMark x1="62222" y1="23392" x2="62222" y2="2339"/>
                        <a14:backgroundMark x1="60000" y1="88304" x2="45926" y2="50292"/>
                        <a14:backgroundMark x1="10370" y1="38596" x2="0" y2="38596"/>
                        <a14:backgroundMark x1="44444" y1="33333" x2="75556" y2="18129"/>
                        <a14:backgroundMark x1="8889" y1="84211" x2="6667" y2="70175"/>
                        <a14:backgroundMark x1="4444" y1="4094" x2="4444" y2="4094"/>
                        <a14:backgroundMark x1="1481" y1="11696" x2="3704" y2="0"/>
                        <a14:backgroundMark x1="8148" y1="2339" x2="21481" y2="0"/>
                        <a14:backgroundMark x1="16296" y1="35088" x2="48889" y2="32164"/>
                        <a14:backgroundMark x1="36296" y1="97661" x2="54074" y2="97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76" y="4217836"/>
            <a:ext cx="1481892" cy="187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koipkro.kostroma.ru/npo/MPROFK/2014/%D0%A2%D0%BE%D1%80%D0%B3%D0%BE%D0%B2%D0%BB%D1%8F%20%D0%B8%20%D0%BF%D0%B8%D1%82%D0%B0%D0%BD%D0%B8%D0%B5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695" y="3333184"/>
            <a:ext cx="1528044" cy="190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10545" y="5242391"/>
            <a:ext cx="25920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A55354"/>
                </a:solidFill>
                <a:latin typeface="Segoe UI" panose="020B0502040204020203" pitchFamily="34" charset="0"/>
              </a:rPr>
              <a:t>торговля, общественное питание и сфера обслуживания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65623" y="5719445"/>
            <a:ext cx="23710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A55354"/>
                </a:solidFill>
                <a:latin typeface="Segoe UI" panose="020B0502040204020203" pitchFamily="34" charset="0"/>
              </a:rPr>
              <a:t>агропромышленный комплекс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108136" y="6083429"/>
            <a:ext cx="3451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A55354"/>
                </a:solidFill>
                <a:latin typeface="Segoe UI" panose="020B0502040204020203" pitchFamily="34" charset="0"/>
              </a:rPr>
              <a:t>лесопромышленный комплекс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76789" y="3485672"/>
            <a:ext cx="22830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A55354"/>
                </a:solidFill>
                <a:latin typeface="Segoe UI" panose="020B0502040204020203" pitchFamily="34" charset="0"/>
              </a:rPr>
              <a:t>с</a:t>
            </a:r>
            <a:r>
              <a:rPr lang="ru-RU" dirty="0" smtClean="0">
                <a:solidFill>
                  <a:srgbClr val="A55354"/>
                </a:solidFill>
                <a:latin typeface="Segoe UI" panose="020B0502040204020203" pitchFamily="34" charset="0"/>
              </a:rPr>
              <a:t>троительство, архитектура, градостроительство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470579" y="1833137"/>
            <a:ext cx="2134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A55354"/>
                </a:solidFill>
                <a:latin typeface="Segoe UI" panose="020B0502040204020203" pitchFamily="34" charset="0"/>
              </a:rPr>
              <a:t>ТЭК и ЖКХ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410319" y="1669082"/>
            <a:ext cx="26702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A55354"/>
                </a:solidFill>
                <a:latin typeface="Segoe UI" panose="020B0502040204020203" pitchFamily="34" charset="0"/>
              </a:rPr>
              <a:t>т</a:t>
            </a:r>
            <a:r>
              <a:rPr lang="ru-RU" dirty="0" smtClean="0">
                <a:solidFill>
                  <a:srgbClr val="A55354"/>
                </a:solidFill>
                <a:latin typeface="Segoe UI" panose="020B0502040204020203" pitchFamily="34" charset="0"/>
              </a:rPr>
              <a:t>ранспорт </a:t>
            </a:r>
          </a:p>
          <a:p>
            <a:pPr algn="r"/>
            <a:r>
              <a:rPr lang="ru-RU" dirty="0" smtClean="0">
                <a:solidFill>
                  <a:srgbClr val="A55354"/>
                </a:solidFill>
                <a:latin typeface="Segoe UI" panose="020B0502040204020203" pitchFamily="34" charset="0"/>
              </a:rPr>
              <a:t>и дорожное хозяйство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737577" y="2860640"/>
            <a:ext cx="2134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A55354"/>
                </a:solidFill>
                <a:latin typeface="Segoe UI" panose="020B0502040204020203" pitchFamily="34" charset="0"/>
              </a:rPr>
              <a:t>промышленность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67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38741" y="404664"/>
            <a:ext cx="79657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8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Нормативные документы</a:t>
            </a:r>
            <a:endParaRPr lang="ru-RU" sz="4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91" t="3735" r="2404" b="8657"/>
          <a:stretch/>
        </p:blipFill>
        <p:spPr>
          <a:xfrm>
            <a:off x="539552" y="1556792"/>
            <a:ext cx="8064896" cy="4078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699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279" t="19485" r="19007" b="7673"/>
          <a:stretch/>
        </p:blipFill>
        <p:spPr>
          <a:xfrm>
            <a:off x="454797" y="1268760"/>
            <a:ext cx="8276055" cy="45365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1452" y="478413"/>
            <a:ext cx="83522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36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Справочник образовательных услуг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52741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61452" y="332656"/>
            <a:ext cx="83522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36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Справочник образовательных услуг</a:t>
            </a:r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22963" r="11894" b="7018"/>
          <a:stretch/>
        </p:blipFill>
        <p:spPr>
          <a:xfrm>
            <a:off x="611560" y="995556"/>
            <a:ext cx="6768752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4065" t="22439" r="2957" b="6688"/>
          <a:stretch/>
        </p:blipFill>
        <p:spPr>
          <a:xfrm>
            <a:off x="1907704" y="2780928"/>
            <a:ext cx="6632844" cy="2842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15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986337" y="511806"/>
            <a:ext cx="3203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36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Доска почета</a:t>
            </a:r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9584" r="693" b="6038"/>
          <a:stretch/>
        </p:blipFill>
        <p:spPr>
          <a:xfrm>
            <a:off x="759772" y="1416558"/>
            <a:ext cx="4959160" cy="20882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92" t="14563" r="1851" b="7672"/>
          <a:stretch/>
        </p:blipFill>
        <p:spPr>
          <a:xfrm>
            <a:off x="3203848" y="3733800"/>
            <a:ext cx="5001366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6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745" t="21453" r="2958" b="6688"/>
          <a:stretch/>
        </p:blipFill>
        <p:spPr>
          <a:xfrm>
            <a:off x="649236" y="1340768"/>
            <a:ext cx="7344816" cy="30814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Прямоугольник 7"/>
          <p:cNvSpPr/>
          <p:nvPr/>
        </p:nvSpPr>
        <p:spPr>
          <a:xfrm>
            <a:off x="2555776" y="404664"/>
            <a:ext cx="35317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8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Календар</a:t>
            </a:r>
            <a:r>
              <a:rPr lang="ru-RU" sz="48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и</a:t>
            </a:r>
            <a:endParaRPr lang="ru-RU" sz="4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74351" t="20469" b="8883"/>
          <a:stretch/>
        </p:blipFill>
        <p:spPr>
          <a:xfrm>
            <a:off x="5542518" y="1361356"/>
            <a:ext cx="3096344" cy="4795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7386" t="24406" r="46679" b="17141"/>
          <a:stretch/>
        </p:blipFill>
        <p:spPr>
          <a:xfrm>
            <a:off x="1835696" y="3284984"/>
            <a:ext cx="4439808" cy="31764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43118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09824" y="476672"/>
            <a:ext cx="48384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Целевые группы</a:t>
            </a:r>
            <a:endParaRPr lang="ru-RU" sz="4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72" t="34852" r="2600" b="29809"/>
          <a:stretch/>
        </p:blipFill>
        <p:spPr bwMode="auto">
          <a:xfrm>
            <a:off x="1763688" y="1340768"/>
            <a:ext cx="5796767" cy="4881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38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cd96ef2aa57881efaa9c8fa5b77389d7ffcb"/>
</p:tagLst>
</file>

<file path=ppt/theme/theme1.xml><?xml version="1.0" encoding="utf-8"?>
<a:theme xmlns:a="http://schemas.openxmlformats.org/drawingml/2006/main" name="шаблон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AE28386B005DF4DB70BAD300005C416" ma:contentTypeVersion="49" ma:contentTypeDescription="Создание документа." ma:contentTypeScope="" ma:versionID="53a34510969f9b386046a067d2438d19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5c4f13c40a96413ccefc1a56f91fbc1e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AWJJH2MPE6E2-897371820-2</_dlc_DocId>
    <_dlc_DocIdUrl xmlns="4a252ca3-5a62-4c1c-90a6-29f4710e47f8">
      <Url>http://edu-sps.koiro.local/npo/MPROFK/IK/_layouts/15/DocIdRedir.aspx?ID=AWJJH2MPE6E2-897371820-2</Url>
      <Description>AWJJH2MPE6E2-897371820-2</Description>
    </_dlc_DocIdUrl>
  </documentManagement>
</p:properties>
</file>

<file path=customXml/itemProps1.xml><?xml version="1.0" encoding="utf-8"?>
<ds:datastoreItem xmlns:ds="http://schemas.openxmlformats.org/officeDocument/2006/customXml" ds:itemID="{815E000D-FEBC-45D3-87B9-4B1AC1F533A6}"/>
</file>

<file path=customXml/itemProps2.xml><?xml version="1.0" encoding="utf-8"?>
<ds:datastoreItem xmlns:ds="http://schemas.openxmlformats.org/officeDocument/2006/customXml" ds:itemID="{CD65EC2F-854D-4216-AB46-D7B931C4ACC8}"/>
</file>

<file path=customXml/itemProps3.xml><?xml version="1.0" encoding="utf-8"?>
<ds:datastoreItem xmlns:ds="http://schemas.openxmlformats.org/officeDocument/2006/customXml" ds:itemID="{864CA979-AEC1-4C0F-96C1-F6DFCD88EA07}"/>
</file>

<file path=customXml/itemProps4.xml><?xml version="1.0" encoding="utf-8"?>
<ds:datastoreItem xmlns:ds="http://schemas.openxmlformats.org/officeDocument/2006/customXml" ds:itemID="{83E46057-A0A3-4285-99FC-CB7E76F55181}"/>
</file>

<file path=docProps/app.xml><?xml version="1.0" encoding="utf-8"?>
<Properties xmlns="http://schemas.openxmlformats.org/officeDocument/2006/extended-properties" xmlns:vt="http://schemas.openxmlformats.org/officeDocument/2006/docPropsVTypes">
  <Template>шаблон</Template>
  <TotalTime>1402</TotalTime>
  <Words>280</Words>
  <Application>Microsoft Office PowerPoint</Application>
  <PresentationFormat>Экран (4:3)</PresentationFormat>
  <Paragraphs>96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Adventure</vt:lpstr>
      <vt:lpstr>Arial</vt:lpstr>
      <vt:lpstr>Calibri</vt:lpstr>
      <vt:lpstr>Constantia</vt:lpstr>
      <vt:lpstr>Monotype Corsiva</vt:lpstr>
      <vt:lpstr>Segoe UI</vt:lpstr>
      <vt:lpstr>Times New Roman</vt:lpstr>
      <vt:lpstr>Wingdings</vt:lpstr>
      <vt:lpstr>шаблон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XTreme.ws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Интернет-ресурсы</dc:title>
  <dc:creator>НН</dc:creator>
  <cp:lastModifiedBy>Пользователь</cp:lastModifiedBy>
  <cp:revision>76</cp:revision>
  <dcterms:created xsi:type="dcterms:W3CDTF">2013-11-06T13:26:31Z</dcterms:created>
  <dcterms:modified xsi:type="dcterms:W3CDTF">2014-11-27T08:36:38Z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0x010100DAE28386B005DF4DB70BAD300005C416</vt:lpwstr>
  </property>
  <property fmtid="{D5CDD505-2E9C-101B-9397-08002B2CF9AE}" pid="3" name="_dlc_DocIdItemGuid">
    <vt:lpwstr>09b2b8ee-322f-4d23-ba4e-8dfa4a3f7d17</vt:lpwstr>
  </property>
</Properties>
</file>