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06" r:id="rId4"/>
    <p:sldId id="307" r:id="rId5"/>
    <p:sldId id="309" r:id="rId6"/>
    <p:sldId id="289" r:id="rId7"/>
    <p:sldId id="290" r:id="rId8"/>
    <p:sldId id="291" r:id="rId9"/>
    <p:sldId id="292" r:id="rId10"/>
    <p:sldId id="297" r:id="rId11"/>
    <p:sldId id="301" r:id="rId12"/>
    <p:sldId id="257" r:id="rId13"/>
    <p:sldId id="261" r:id="rId14"/>
    <p:sldId id="260" r:id="rId15"/>
    <p:sldId id="266" r:id="rId16"/>
    <p:sldId id="269" r:id="rId17"/>
    <p:sldId id="278" r:id="rId18"/>
    <p:sldId id="276" r:id="rId19"/>
    <p:sldId id="286" r:id="rId20"/>
    <p:sldId id="271" r:id="rId21"/>
    <p:sldId id="268" r:id="rId22"/>
    <p:sldId id="280" r:id="rId23"/>
    <p:sldId id="282" r:id="rId24"/>
    <p:sldId id="274" r:id="rId25"/>
    <p:sldId id="277" r:id="rId26"/>
    <p:sldId id="302" r:id="rId27"/>
    <p:sldId id="303" r:id="rId28"/>
    <p:sldId id="304" r:id="rId29"/>
    <p:sldId id="28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615" autoAdjust="0"/>
    <p:restoredTop sz="86429" autoAdjust="0"/>
  </p:normalViewPr>
  <p:slideViewPr>
    <p:cSldViewPr>
      <p:cViewPr varScale="1">
        <p:scale>
          <a:sx n="61" d="100"/>
          <a:sy n="61" d="100"/>
        </p:scale>
        <p:origin x="-3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6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2DDD1-37F9-4A5F-A069-A2E94F23CCDC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DF69E-DEE7-4838-AA40-6DB73B236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25703"/>
            <a:ext cx="9144000" cy="1351170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III региональная Интернет-конференция</a:t>
            </a:r>
            <a:br>
              <a:rPr lang="ru-RU" sz="2700" dirty="0"/>
            </a:br>
            <a:r>
              <a:rPr lang="ru-RU" sz="2700" dirty="0"/>
              <a:t>«Профессиональная ориентация молодежи: эффективные практики Костромской области»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664009"/>
            <a:ext cx="7772400" cy="17526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«Профессиональные пробы как способ формирования профессионального самоопределения обучающихся: цели, задачи, практика проведения».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Царева Т.В., директор ОГБПОУ «Галичский индустриальный колледж Костромской области»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37035"/>
            <a:ext cx="3995936" cy="211549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12 марта 2013 года</a:t>
            </a:r>
            <a:endParaRPr lang="ru-RU" dirty="0"/>
          </a:p>
        </p:txBody>
      </p:sp>
      <p:pic>
        <p:nvPicPr>
          <p:cNvPr id="4" name="Содержимое 3" descr="DSCN0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000108"/>
            <a:ext cx="714380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85918" y="628652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«Кондитер»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12 марта 2013 года</a:t>
            </a:r>
            <a:endParaRPr lang="ru-RU" dirty="0"/>
          </a:p>
        </p:txBody>
      </p:sp>
      <p:pic>
        <p:nvPicPr>
          <p:cNvPr id="4" name="Содержимое 3" descr="DSCN0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7724" y="1071546"/>
            <a:ext cx="7048549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00166" y="6286520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«Тракторист»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28 февраля 2014 года</a:t>
            </a:r>
            <a:endParaRPr lang="ru-RU" dirty="0"/>
          </a:p>
        </p:txBody>
      </p:sp>
      <p:pic>
        <p:nvPicPr>
          <p:cNvPr id="4" name="Содержимое 3" descr="DSCN6107 - копия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190602" y="1214422"/>
            <a:ext cx="6858047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00298" y="628652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Торжественное открытие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28 февраля 2014 года</a:t>
            </a:r>
            <a:endParaRPr lang="ru-RU" dirty="0"/>
          </a:p>
        </p:txBody>
      </p:sp>
      <p:pic>
        <p:nvPicPr>
          <p:cNvPr id="4" name="Содержимое 3" descr="DSCN6122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104" r="8567" b="5927"/>
          <a:stretch>
            <a:fillRect/>
          </a:stretch>
        </p:blipFill>
        <p:spPr>
          <a:xfrm>
            <a:off x="1071538" y="1071546"/>
            <a:ext cx="6872848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00298" y="628652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Выступление Николаевой Н.В.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28 февраля 2014 года</a:t>
            </a:r>
            <a:endParaRPr lang="ru-RU" dirty="0"/>
          </a:p>
        </p:txBody>
      </p:sp>
      <p:pic>
        <p:nvPicPr>
          <p:cNvPr id="4" name="Содержимое 3" descr="DSCN6121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470" r="12399"/>
          <a:stretch>
            <a:fillRect/>
          </a:stretch>
        </p:blipFill>
        <p:spPr>
          <a:xfrm>
            <a:off x="1428728" y="1214422"/>
            <a:ext cx="6359719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00298" y="628652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Выступление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Плюснина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А.Н.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28 февраля 2014 года</a:t>
            </a:r>
            <a:endParaRPr lang="ru-RU" dirty="0"/>
          </a:p>
        </p:txBody>
      </p:sp>
      <p:pic>
        <p:nvPicPr>
          <p:cNvPr id="4" name="Содержимое 3" descr="DSCN6137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285860"/>
            <a:ext cx="657229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43042" y="6286520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«Тракторист»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28 февраля 2014 года</a:t>
            </a:r>
            <a:endParaRPr lang="ru-RU" dirty="0"/>
          </a:p>
        </p:txBody>
      </p:sp>
      <p:pic>
        <p:nvPicPr>
          <p:cNvPr id="4" name="Содержимое 3" descr="DSCN6145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7347" b="22895"/>
          <a:stretch>
            <a:fillRect/>
          </a:stretch>
        </p:blipFill>
        <p:spPr>
          <a:xfrm>
            <a:off x="1000100" y="1237835"/>
            <a:ext cx="7286676" cy="5098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43042" y="6211669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«Тракторист»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24 октября 2014 года</a:t>
            </a:r>
            <a:endParaRPr lang="ru-RU" dirty="0"/>
          </a:p>
        </p:txBody>
      </p:sp>
      <p:pic>
        <p:nvPicPr>
          <p:cNvPr id="4" name="Содержимое 3" descr="DSCN73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9163" y="1142984"/>
            <a:ext cx="6953298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00166" y="628652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«Повар»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24 октября 2014 года</a:t>
            </a:r>
            <a:endParaRPr lang="ru-RU" dirty="0"/>
          </a:p>
        </p:txBody>
      </p:sp>
      <p:pic>
        <p:nvPicPr>
          <p:cNvPr id="4" name="Содержимое 3" descr="DSCN7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214422"/>
            <a:ext cx="6643734" cy="4982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57356" y="6286520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«Повар»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24 октября 2014 года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Содержимое 3" descr="DSCN73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214422"/>
            <a:ext cx="6810422" cy="510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71604" y="6286520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«Сварщик»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Профессиональная проба выступает </a:t>
            </a:r>
            <a:r>
              <a:rPr lang="ru-RU" sz="3100" dirty="0"/>
              <a:t>как системообразующий фактор формирования готовности обучающихся к выбору профессии, позволяющий сформировать у них способность разбираться в сложившихся обстоятельствах, анализировать, исследовать, запрашивать и получать психолого-педагогическую и информационную помощь, поддержку.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01044"/>
            <a:ext cx="2376264" cy="125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152598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28 февраля 2014 года</a:t>
            </a:r>
            <a:endParaRPr lang="ru-RU" dirty="0"/>
          </a:p>
        </p:txBody>
      </p:sp>
      <p:pic>
        <p:nvPicPr>
          <p:cNvPr id="4" name="Содержимое 3" descr="DSCN6152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142984"/>
            <a:ext cx="6762797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2976" y="6286520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«Водитель»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28 февраля 2014 года</a:t>
            </a:r>
            <a:endParaRPr lang="ru-RU" dirty="0"/>
          </a:p>
        </p:txBody>
      </p:sp>
      <p:pic>
        <p:nvPicPr>
          <p:cNvPr id="4" name="Содержимое 3" descr="DSCN6141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93" y="1184257"/>
            <a:ext cx="6898268" cy="5173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00166" y="6286520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«Водитель»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24 октября 2014 года</a:t>
            </a:r>
            <a:endParaRPr lang="ru-RU" dirty="0"/>
          </a:p>
        </p:txBody>
      </p:sp>
      <p:pic>
        <p:nvPicPr>
          <p:cNvPr id="4" name="Содержимое 3" descr="DSCN7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142984"/>
            <a:ext cx="6786610" cy="508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57290" y="6286520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«Водитель»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24 октября 2014 года</a:t>
            </a:r>
            <a:endParaRPr lang="ru-RU" dirty="0"/>
          </a:p>
        </p:txBody>
      </p:sp>
      <p:pic>
        <p:nvPicPr>
          <p:cNvPr id="4" name="Содержимое 3" descr="DSCN73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142984"/>
            <a:ext cx="6953297" cy="5214973"/>
          </a:xfrm>
        </p:spPr>
      </p:pic>
      <p:sp>
        <p:nvSpPr>
          <p:cNvPr id="5" name="TextBox 4"/>
          <p:cNvSpPr txBox="1"/>
          <p:nvPr/>
        </p:nvSpPr>
        <p:spPr>
          <a:xfrm>
            <a:off x="1643042" y="6286520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«Водитель»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28 февраля 2014 года</a:t>
            </a:r>
            <a:endParaRPr lang="ru-RU" dirty="0"/>
          </a:p>
        </p:txBody>
      </p:sp>
      <p:pic>
        <p:nvPicPr>
          <p:cNvPr id="4" name="Содержимое 3" descr="DSCN6171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142984"/>
            <a:ext cx="3857652" cy="514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43042" y="6286520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«Кондитер»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24 октября 2014 года</a:t>
            </a:r>
            <a:endParaRPr lang="ru-RU" dirty="0"/>
          </a:p>
        </p:txBody>
      </p:sp>
      <p:pic>
        <p:nvPicPr>
          <p:cNvPr id="4" name="Содержимое 3" descr="DSCN73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Рисунок 4" descr="DSCN73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142984"/>
            <a:ext cx="6786610" cy="508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285852" y="6357958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«Кондитер»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Отзывы участников о мероприятии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825880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Отзыв участников о мероприятии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00174"/>
            <a:ext cx="565150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Отзыв участников о мероприятии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849"/>
          <a:stretch>
            <a:fillRect/>
          </a:stretch>
        </p:blipFill>
        <p:spPr bwMode="auto">
          <a:xfrm>
            <a:off x="1071538" y="1428735"/>
            <a:ext cx="7215238" cy="508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2148525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/>
              <a:t>В. Н. </a:t>
            </a:r>
            <a:r>
              <a:rPr lang="ru-RU" sz="3600" dirty="0" smtClean="0"/>
              <a:t>Татищев </a:t>
            </a:r>
            <a:br>
              <a:rPr lang="ru-RU" sz="3600" dirty="0" smtClean="0"/>
            </a:br>
            <a:r>
              <a:rPr lang="ru-RU" sz="3600" i="1" dirty="0" smtClean="0"/>
              <a:t>идея </a:t>
            </a:r>
            <a:r>
              <a:rPr lang="ru-RU" sz="3600" i="1" dirty="0"/>
              <a:t>«трудовых проб» как прообраза профессиональных</a:t>
            </a:r>
            <a:r>
              <a:rPr lang="ru-RU" sz="3600" i="1" dirty="0" smtClean="0"/>
              <a:t>.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988840"/>
            <a:ext cx="6372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Фукуяма</a:t>
            </a:r>
            <a:r>
              <a:rPr lang="ru-RU" sz="2800" dirty="0" smtClean="0"/>
              <a:t>  </a:t>
            </a:r>
            <a:r>
              <a:rPr lang="ru-RU" sz="2800" dirty="0"/>
              <a:t>(Япония</a:t>
            </a:r>
            <a:r>
              <a:rPr lang="ru-RU" sz="2800" dirty="0" smtClean="0"/>
              <a:t>)</a:t>
            </a:r>
          </a:p>
          <a:p>
            <a:r>
              <a:rPr lang="ru-RU" sz="2800" dirty="0" smtClean="0"/>
              <a:t> </a:t>
            </a:r>
            <a:r>
              <a:rPr lang="ru-RU" sz="2800" i="1" dirty="0" smtClean="0"/>
              <a:t>профессиональная </a:t>
            </a:r>
            <a:r>
              <a:rPr lang="ru-RU" sz="2800" i="1" dirty="0"/>
              <a:t>проба выступает наиболее важным этапом в области профессиональной </a:t>
            </a:r>
            <a:r>
              <a:rPr lang="ru-RU" sz="2800" i="1" dirty="0" smtClean="0"/>
              <a:t>ориентации </a:t>
            </a:r>
            <a:endParaRPr lang="ru-RU" sz="28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121837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err="1" smtClean="0"/>
              <a:t>Профориентационный</a:t>
            </a:r>
            <a:r>
              <a:rPr lang="ru-RU" sz="2800" i="1" dirty="0" smtClean="0"/>
              <a:t> курс </a:t>
            </a:r>
            <a:r>
              <a:rPr lang="ru-RU" sz="2800" i="1" dirty="0"/>
              <a:t>«Твоя профессиональная карьера» </a:t>
            </a:r>
            <a:r>
              <a:rPr lang="ru-RU" sz="2800" dirty="0"/>
              <a:t>под руководством профессора С. Н. Чистяковой.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506832"/>
            <a:ext cx="2371550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617029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/>
              <a:t> </a:t>
            </a:r>
            <a:r>
              <a:rPr lang="ru-RU" sz="3600" b="1" dirty="0"/>
              <a:t>ЦЕЛЬ ОРГАНИЗАЦИИ ПРОФЕССИОНАЛЬНЫХ ПРОБ:</a:t>
            </a:r>
            <a:br>
              <a:rPr lang="ru-RU" sz="3600" b="1" dirty="0"/>
            </a:br>
            <a:r>
              <a:rPr lang="ru-RU" sz="3600" dirty="0"/>
              <a:t>формирование у учащихся профессионального самоопределения, соответствующего индивидуальным особенностям каждой личности и запросам общества в кадрах, требованиям к его современному работнику.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594032"/>
            <a:ext cx="2232248" cy="117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4031921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ЗАДАЧИ ОРГАНИЗАЦИИ ПРОФЕССИОНАЛЬНЫХ ПРОБ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6752" y="1916832"/>
            <a:ext cx="81472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Ознакомление с особенностями профессий непосредственно на производственных площадках под руководством представителей работодателей;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Получение теоретическо-практической информации о специфике работы;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Ознакомление с социальными аспектами будущего трудоустройства;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Ознакомление с личностными и профессиональными требованиями, необходимыми для успешной работы по выбранной профессии.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250" y="5517232"/>
            <a:ext cx="2371550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6686533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12 марта 2013 года</a:t>
            </a:r>
            <a:endParaRPr lang="ru-RU" dirty="0"/>
          </a:p>
        </p:txBody>
      </p:sp>
      <p:pic>
        <p:nvPicPr>
          <p:cNvPr id="4" name="Содержимое 3" descr="DSCN04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022" t="11049" r="6480" b="6740"/>
          <a:stretch>
            <a:fillRect/>
          </a:stretch>
        </p:blipFill>
        <p:spPr>
          <a:xfrm>
            <a:off x="1285852" y="1142984"/>
            <a:ext cx="671517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43042" y="6286520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«Продавец»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12 марта 2013 года</a:t>
            </a:r>
            <a:endParaRPr lang="ru-RU" dirty="0"/>
          </a:p>
        </p:txBody>
      </p:sp>
      <p:pic>
        <p:nvPicPr>
          <p:cNvPr id="4" name="Содержимое 3" descr="DSCN0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4402"/>
          <a:stretch>
            <a:fillRect/>
          </a:stretch>
        </p:blipFill>
        <p:spPr>
          <a:xfrm>
            <a:off x="1000100" y="1000108"/>
            <a:ext cx="7373154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85918" y="6286520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«Продавец»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12 марта 2013 года</a:t>
            </a:r>
            <a:endParaRPr lang="ru-RU" dirty="0"/>
          </a:p>
        </p:txBody>
      </p:sp>
      <p:pic>
        <p:nvPicPr>
          <p:cNvPr id="4" name="Содержимое 3" descr="DSCN0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000108"/>
            <a:ext cx="7119987" cy="5339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00298" y="628652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Экскурсия в торговый центр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12 марта 2013 года</a:t>
            </a:r>
            <a:endParaRPr lang="ru-RU" dirty="0"/>
          </a:p>
        </p:txBody>
      </p:sp>
      <p:pic>
        <p:nvPicPr>
          <p:cNvPr id="4" name="Содержимое 3" descr="DSCN04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5882"/>
          <a:stretch>
            <a:fillRect/>
          </a:stretch>
        </p:blipFill>
        <p:spPr>
          <a:xfrm>
            <a:off x="1000100" y="1214422"/>
            <a:ext cx="7286676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71538" y="6286520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профессии «Сварщик»</a:t>
            </a:r>
          </a:p>
        </p:txBody>
      </p:sp>
    </p:spTree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AE28386B005DF4DB70BAD300005C416" ma:contentTypeVersion="49" ma:contentTypeDescription="Создание документа." ma:contentTypeScope="" ma:versionID="53a34510969f9b386046a067d2438d19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AWJJH2MPE6E2-897371820-5</_dlc_DocId>
    <_dlc_DocIdUrl xmlns="4a252ca3-5a62-4c1c-90a6-29f4710e47f8">
      <Url>http://xn--44-6kcadhwnl3cfdx.xn--p1ai/npo/MPROFK/IK/_layouts/15/DocIdRedir.aspx?ID=AWJJH2MPE6E2-897371820-5</Url>
      <Description>AWJJH2MPE6E2-897371820-5</Description>
    </_dlc_DocIdUrl>
  </documentManagement>
</p:properties>
</file>

<file path=customXml/itemProps1.xml><?xml version="1.0" encoding="utf-8"?>
<ds:datastoreItem xmlns:ds="http://schemas.openxmlformats.org/officeDocument/2006/customXml" ds:itemID="{E5746428-E326-41A8-8F4B-A5438DF251AC}"/>
</file>

<file path=customXml/itemProps2.xml><?xml version="1.0" encoding="utf-8"?>
<ds:datastoreItem xmlns:ds="http://schemas.openxmlformats.org/officeDocument/2006/customXml" ds:itemID="{F3B19DE4-D679-407A-ACB1-D7BBA6F3F020}"/>
</file>

<file path=customXml/itemProps3.xml><?xml version="1.0" encoding="utf-8"?>
<ds:datastoreItem xmlns:ds="http://schemas.openxmlformats.org/officeDocument/2006/customXml" ds:itemID="{4E44BCB2-578A-4E5E-93C7-40EE3694C737}"/>
</file>

<file path=customXml/itemProps4.xml><?xml version="1.0" encoding="utf-8"?>
<ds:datastoreItem xmlns:ds="http://schemas.openxmlformats.org/officeDocument/2006/customXml" ds:itemID="{ECF89108-BEDA-4B5C-A2B1-2EDECBDE225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379</Words>
  <Application>Microsoft Office PowerPoint</Application>
  <PresentationFormat>Экран (4:3)</PresentationFormat>
  <Paragraphs>58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III региональная Интернет-конференция «Профессиональная ориентация молодежи: эффективные практики Костромской области»   </vt:lpstr>
      <vt:lpstr>Профессиональная проба выступает как системообразующий фактор формирования готовности обучающихся к выбору профессии, позволяющий сформировать у них способность разбираться в сложившихся обстоятельствах, анализировать, исследовать, запрашивать и получать психолого-педагогическую и информационную помощь, поддержку.</vt:lpstr>
      <vt:lpstr>В. Н. Татищев  идея «трудовых проб» как прообраза профессиональных. </vt:lpstr>
      <vt:lpstr> ЦЕЛЬ ОРГАНИЗАЦИИ ПРОФЕССИОНАЛЬНЫХ ПРОБ: формирование у учащихся профессионального самоопределения, соответствующего индивидуальным особенностям каждой личности и запросам общества в кадрах, требованиям к его современному работнику. </vt:lpstr>
      <vt:lpstr>ЗАДАЧИ ОРГАНИЗАЦИИ ПРОФЕССИОНАЛЬНЫХ ПРОБ</vt:lpstr>
      <vt:lpstr>12 марта 2013 года</vt:lpstr>
      <vt:lpstr>12 марта 2013 года</vt:lpstr>
      <vt:lpstr>12 марта 2013 года</vt:lpstr>
      <vt:lpstr>12 марта 2013 года</vt:lpstr>
      <vt:lpstr>12 марта 2013 года</vt:lpstr>
      <vt:lpstr>12 марта 2013 года</vt:lpstr>
      <vt:lpstr>28 февраля 2014 года</vt:lpstr>
      <vt:lpstr>28 февраля 2014 года</vt:lpstr>
      <vt:lpstr>28 февраля 2014 года</vt:lpstr>
      <vt:lpstr>28 февраля 2014 года</vt:lpstr>
      <vt:lpstr>28 февраля 2014 года</vt:lpstr>
      <vt:lpstr>24 октября 2014 года</vt:lpstr>
      <vt:lpstr>24 октября 2014 года</vt:lpstr>
      <vt:lpstr>24 октября 2014 года</vt:lpstr>
      <vt:lpstr>28 февраля 2014 года</vt:lpstr>
      <vt:lpstr>28 февраля 2014 года</vt:lpstr>
      <vt:lpstr>24 октября 2014 года</vt:lpstr>
      <vt:lpstr>24 октября 2014 года</vt:lpstr>
      <vt:lpstr>28 февраля 2014 года</vt:lpstr>
      <vt:lpstr>24 октября 2014 года</vt:lpstr>
      <vt:lpstr>Отзывы участников о мероприятии</vt:lpstr>
      <vt:lpstr>Отзыв участников о мероприятии</vt:lpstr>
      <vt:lpstr>Отзыв участников о мероприятии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PC1</dc:creator>
  <cp:lastModifiedBy>USER</cp:lastModifiedBy>
  <cp:revision>28</cp:revision>
  <dcterms:created xsi:type="dcterms:W3CDTF">2014-11-26T07:58:19Z</dcterms:created>
  <dcterms:modified xsi:type="dcterms:W3CDTF">2014-11-27T08:53:12Z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0x010100DAE28386B005DF4DB70BAD300005C416</vt:lpwstr>
  </property>
  <property fmtid="{D5CDD505-2E9C-101B-9397-08002B2CF9AE}" pid="3" name="_dlc_DocIdItemGuid">
    <vt:lpwstr>d6795108-8d98-4df5-8700-0a2d2da21e19</vt:lpwstr>
  </property>
</Properties>
</file>