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sldIdLst>
    <p:sldId id="256" r:id="rId6"/>
    <p:sldId id="269" r:id="rId7"/>
    <p:sldId id="275" r:id="rId8"/>
    <p:sldId id="273" r:id="rId9"/>
    <p:sldId id="258" r:id="rId10"/>
    <p:sldId id="270" r:id="rId11"/>
    <p:sldId id="277" r:id="rId12"/>
    <p:sldId id="295" r:id="rId13"/>
    <p:sldId id="296" r:id="rId14"/>
    <p:sldId id="281" r:id="rId15"/>
    <p:sldId id="283" r:id="rId16"/>
    <p:sldId id="299" r:id="rId17"/>
    <p:sldId id="290" r:id="rId18"/>
    <p:sldId id="297" r:id="rId19"/>
    <p:sldId id="292" r:id="rId20"/>
    <p:sldId id="298" r:id="rId21"/>
    <p:sldId id="300" r:id="rId22"/>
    <p:sldId id="301" r:id="rId23"/>
    <p:sldId id="285" r:id="rId24"/>
    <p:sldId id="286" r:id="rId25"/>
    <p:sldId id="287" r:id="rId26"/>
    <p:sldId id="278" r:id="rId27"/>
    <p:sldId id="276" r:id="rId28"/>
    <p:sldId id="268" r:id="rId29"/>
    <p:sldId id="264" r:id="rId30"/>
    <p:sldId id="26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0" y="6356350"/>
            <a:ext cx="355479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19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535" y="851085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4168661"/>
            <a:ext cx="10515600" cy="15853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9762" y="6255989"/>
            <a:ext cx="355479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02019" y="6255989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13358"/>
            <a:ext cx="1020535" cy="2852737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3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901"/>
            <a:ext cx="1082657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9257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8489" y="6343393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014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1614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5146" y="6311900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7" y="365125"/>
            <a:ext cx="974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50493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33934" y="636810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949"/>
            <a:ext cx="1081482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556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424" y="184556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140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9824" y="6356350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6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647"/>
            <a:ext cx="1099324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924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8244" y="6356349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7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80" y="148955"/>
            <a:ext cx="1063826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74888" y="6229851"/>
            <a:ext cx="1538868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47571" y="6240847"/>
            <a:ext cx="214103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2420" y="6240847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8954"/>
            <a:ext cx="1193180" cy="1325563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9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095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7447" y="6356350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685270" cy="37688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9286" y="636810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63828" y="2273257"/>
            <a:ext cx="10898658" cy="3979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428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6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685270" cy="37688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9286" y="636810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63828" y="2273257"/>
            <a:ext cx="10898658" cy="3979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428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5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61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0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17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_рисун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304800" y="2169458"/>
            <a:ext cx="5576047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6300786" y="2169458"/>
            <a:ext cx="5621338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04800" y="1255712"/>
            <a:ext cx="5575300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6346824" y="1255712"/>
            <a:ext cx="5575300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410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8245940" y="2226304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457200" y="1295724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6"/>
          </p:nvPr>
        </p:nvSpPr>
        <p:spPr>
          <a:xfrm>
            <a:off x="4351570" y="2226304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Рисунок 6"/>
          <p:cNvSpPr>
            <a:spLocks noGrp="1"/>
          </p:cNvSpPr>
          <p:nvPr>
            <p:ph type="pic" sz="quarter" idx="17"/>
          </p:nvPr>
        </p:nvSpPr>
        <p:spPr>
          <a:xfrm>
            <a:off x="457200" y="2226305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8"/>
          </p:nvPr>
        </p:nvSpPr>
        <p:spPr>
          <a:xfrm>
            <a:off x="4351568" y="1309058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9"/>
          </p:nvPr>
        </p:nvSpPr>
        <p:spPr>
          <a:xfrm>
            <a:off x="8245936" y="1323794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341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80" y="1112635"/>
            <a:ext cx="9732511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80" y="3845233"/>
            <a:ext cx="97325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0078" y="6356349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71113"/>
            <a:ext cx="1460810" cy="4529882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8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Сравнение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04801" y="1255712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6"/>
          </p:nvPr>
        </p:nvSpPr>
        <p:spPr>
          <a:xfrm>
            <a:off x="4244321" y="1255710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7"/>
          </p:nvPr>
        </p:nvSpPr>
        <p:spPr>
          <a:xfrm>
            <a:off x="8183842" y="1255710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244321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8183561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85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77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_Заголовок и объект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3" y="6356350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3"/>
            <a:ext cx="10987088" cy="4249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2825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Заголовок и объект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3" y="6356350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3"/>
            <a:ext cx="10987088" cy="4249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9593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Пустой слайд+фон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85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Заголовок и объект+фон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4934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94572" y="6356350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52625"/>
            <a:ext cx="10999788" cy="420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8996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86247" cy="7913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1384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44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69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1995487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261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8779" y="6342488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5964" y="634248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356350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27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5964" y="6356349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356349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71" y="496790"/>
            <a:ext cx="10809170" cy="1062232"/>
          </a:xfr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71" y="2005013"/>
            <a:ext cx="11221178" cy="4050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8342" y="6186875"/>
            <a:ext cx="137903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12807" y="6186875"/>
            <a:ext cx="2086511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186875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6790"/>
            <a:ext cx="646771" cy="1062231"/>
          </a:xfrm>
          <a:prstGeom prst="rect">
            <a:avLst/>
          </a:prstGeom>
          <a:solidFill>
            <a:srgbClr val="33855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9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0" y="6356351"/>
            <a:ext cx="3554799" cy="3651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3900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734" r:id="rId3"/>
    <p:sldLayoutId id="2147483674" r:id="rId4"/>
    <p:sldLayoutId id="2147483687" r:id="rId5"/>
    <p:sldLayoutId id="2147483689" r:id="rId6"/>
    <p:sldLayoutId id="2147483690" r:id="rId7"/>
    <p:sldLayoutId id="2147483735" r:id="rId8"/>
    <p:sldLayoutId id="2147483675" r:id="rId9"/>
    <p:sldLayoutId id="2147483692" r:id="rId10"/>
    <p:sldLayoutId id="2147483736" r:id="rId11"/>
    <p:sldLayoutId id="2147483693" r:id="rId12"/>
    <p:sldLayoutId id="2147483694" r:id="rId13"/>
    <p:sldLayoutId id="2147483695" r:id="rId14"/>
    <p:sldLayoutId id="2147483696" r:id="rId15"/>
    <p:sldLayoutId id="2147483737" r:id="rId16"/>
    <p:sldLayoutId id="2147483678" r:id="rId17"/>
    <p:sldLayoutId id="2147483697" r:id="rId18"/>
    <p:sldLayoutId id="2147483738" r:id="rId19"/>
    <p:sldLayoutId id="2147483739" r:id="rId20"/>
    <p:sldLayoutId id="2147483679" r:id="rId21"/>
    <p:sldLayoutId id="2147483709" r:id="rId22"/>
    <p:sldLayoutId id="2147483710" r:id="rId23"/>
    <p:sldLayoutId id="2147483708" r:id="rId24"/>
    <p:sldLayoutId id="2147483711" r:id="rId25"/>
    <p:sldLayoutId id="2147483717" r:id="rId26"/>
    <p:sldLayoutId id="2147483718" r:id="rId27"/>
    <p:sldLayoutId id="2147483730" r:id="rId28"/>
    <p:sldLayoutId id="2147483731" r:id="rId29"/>
    <p:sldLayoutId id="2147483732" r:id="rId30"/>
    <p:sldLayoutId id="2147483712" r:id="rId31"/>
    <p:sldLayoutId id="2147483715" r:id="rId32"/>
    <p:sldLayoutId id="2147483716" r:id="rId33"/>
    <p:sldLayoutId id="2147483713" r:id="rId34"/>
    <p:sldLayoutId id="2147483714" r:id="rId35"/>
    <p:sldLayoutId id="2147483721" r:id="rId36"/>
    <p:sldLayoutId id="2147483733" r:id="rId3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eduportal44.ru/koiro/tt/SitePages/&#1071;-&#1059;&#1063;&#1048;&#1058;&#1045;&#1051;&#1068;.asp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facultet.ro@ya.ru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1720" y="723207"/>
            <a:ext cx="9313408" cy="22776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Конкурсный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для учителей государственных (муниципальных) общеобразовательных организаций Костромской области в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700" b="1" dirty="0" smtClean="0"/>
              <a:t>Я-УЧИТЕЛЬ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Лаврешина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Павловна,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аведующий отделом сопровождения инновационных проектов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549" y="2591132"/>
            <a:ext cx="103160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этапы проекта: от идеи до реализации</a:t>
            </a:r>
            <a:endParaRPr lang="ru-RU" sz="27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06829"/>
            <a:ext cx="11044990" cy="1083859"/>
          </a:xfrm>
        </p:spPr>
        <p:txBody>
          <a:bodyPr>
            <a:normAutofit fontScale="90000"/>
          </a:bodyPr>
          <a:lstStyle/>
          <a:p>
            <a:pPr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dirty="0"/>
              <a:t/>
            </a:r>
            <a:br>
              <a:rPr lang="ru-RU" dirty="0"/>
            </a:br>
            <a:r>
              <a:rPr lang="ru-RU" sz="3100" spc="-170" dirty="0">
                <a:solidFill>
                  <a:srgbClr val="49654A"/>
                </a:solidFill>
                <a:latin typeface="Cambria"/>
              </a:rPr>
              <a:t>Проект-это система «5П»: </a:t>
            </a:r>
            <a:br>
              <a:rPr lang="ru-RU" sz="3100" spc="-170" dirty="0">
                <a:solidFill>
                  <a:srgbClr val="49654A"/>
                </a:solidFill>
                <a:latin typeface="Cambria"/>
              </a:rPr>
            </a:br>
            <a:r>
              <a:rPr lang="ru-RU" sz="31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– планирование (проектирование) – поиск – продукт – презентация.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проектной  </a:t>
            </a:r>
            <a:r>
              <a:rPr lang="ru-RU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b="1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1. Подготовительный</a:t>
            </a:r>
          </a:p>
          <a:p>
            <a:pPr marL="34290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2. Планирование</a:t>
            </a:r>
          </a:p>
          <a:p>
            <a:pPr marL="34290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3. Реализация проекта</a:t>
            </a:r>
          </a:p>
          <a:p>
            <a:pPr marL="342900" marR="89408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4. Презентация  (представление) проекта</a:t>
            </a:r>
          </a:p>
          <a:p>
            <a:pPr marL="342900" marR="508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5. Осмысление и оценка 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55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820FB58-064C-699A-3FD2-A596B367A7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8780" y="744815"/>
            <a:ext cx="1080917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600" b="0" i="0">
                <a:solidFill>
                  <a:srgbClr val="675E47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marR="0" lvl="0" indent="0" fontAlgn="auto"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spc="-170" dirty="0">
                <a:solidFill>
                  <a:srgbClr val="49654A"/>
                </a:solidFill>
                <a:cs typeface="+mj-cs"/>
              </a:rPr>
              <a:t>Этап 1. Подготовительный</a:t>
            </a:r>
          </a:p>
        </p:txBody>
      </p:sp>
      <p:sp>
        <p:nvSpPr>
          <p:cNvPr id="13" name="object 20">
            <a:extLst>
              <a:ext uri="{FF2B5EF4-FFF2-40B4-BE49-F238E27FC236}">
                <a16:creationId xmlns:a16="http://schemas.microsoft.com/office/drawing/2014/main" id="{F86A154B-6792-79B0-EA6E-9A85B9DEC5C8}"/>
              </a:ext>
            </a:extLst>
          </p:cNvPr>
          <p:cNvSpPr txBox="1">
            <a:spLocks/>
          </p:cNvSpPr>
          <p:nvPr/>
        </p:nvSpPr>
        <p:spPr>
          <a:xfrm>
            <a:off x="1246101" y="2195137"/>
            <a:ext cx="4007543" cy="1863972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7B7859"/>
            </a:solidFill>
          </a:ln>
        </p:spPr>
        <p:txBody>
          <a:bodyPr vert="horz" wrap="square" lIns="0" tIns="1905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2440" marR="464820" indent="-2540" algn="ctr">
              <a:lnSpc>
                <a:spcPct val="100000"/>
              </a:lnSpc>
            </a:pPr>
            <a:r>
              <a:rPr lang="ru-RU" spc="-5" dirty="0">
                <a:solidFill>
                  <a:srgbClr val="171717"/>
                </a:solidFill>
                <a:latin typeface="Times New Roman"/>
                <a:cs typeface="Times New Roman"/>
              </a:rPr>
              <a:t>Что будем делать?  </a:t>
            </a:r>
            <a:endParaRPr lang="ru-RU" spc="-5" dirty="0" smtClean="0">
              <a:solidFill>
                <a:srgbClr val="171717"/>
              </a:solidFill>
              <a:latin typeface="Times New Roman"/>
              <a:cs typeface="Times New Roman"/>
            </a:endParaRPr>
          </a:p>
          <a:p>
            <a:pPr marL="472440" marR="464820" indent="-2540" algn="ctr">
              <a:lnSpc>
                <a:spcPct val="100000"/>
              </a:lnSpc>
            </a:pPr>
            <a:r>
              <a:rPr lang="ru-RU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Для кого будем делать</a:t>
            </a:r>
            <a:r>
              <a:rPr lang="ru-RU" spc="-5" dirty="0">
                <a:solidFill>
                  <a:srgbClr val="171717"/>
                </a:solidFill>
                <a:latin typeface="Times New Roman"/>
                <a:cs typeface="Times New Roman"/>
              </a:rPr>
              <a:t>?</a:t>
            </a:r>
          </a:p>
          <a:p>
            <a:pPr marL="315595" marR="311150" algn="ctr">
              <a:lnSpc>
                <a:spcPct val="100000"/>
              </a:lnSpc>
            </a:pPr>
            <a:r>
              <a:rPr lang="ru-RU" spc="-5" dirty="0">
                <a:solidFill>
                  <a:srgbClr val="171717"/>
                </a:solidFill>
                <a:latin typeface="Times New Roman"/>
                <a:cs typeface="Times New Roman"/>
              </a:rPr>
              <a:t>Как будем делать?  </a:t>
            </a:r>
            <a:endParaRPr lang="ru-RU" spc="-5" dirty="0" smtClean="0">
              <a:solidFill>
                <a:srgbClr val="171717"/>
              </a:solidFill>
              <a:latin typeface="Times New Roman"/>
              <a:cs typeface="Times New Roman"/>
            </a:endParaRPr>
          </a:p>
          <a:p>
            <a:pPr marL="315595" marR="311150" algn="ctr">
              <a:lnSpc>
                <a:spcPct val="100000"/>
              </a:lnSpc>
            </a:pPr>
            <a:r>
              <a:rPr lang="ru-RU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Что </a:t>
            </a:r>
            <a:r>
              <a:rPr lang="ru-RU" spc="-5" dirty="0">
                <a:solidFill>
                  <a:srgbClr val="171717"/>
                </a:solidFill>
                <a:latin typeface="Times New Roman"/>
                <a:cs typeface="Times New Roman"/>
              </a:rPr>
              <a:t>должно получиться?</a:t>
            </a:r>
          </a:p>
        </p:txBody>
      </p:sp>
      <p:sp>
        <p:nvSpPr>
          <p:cNvPr id="14" name="object 21">
            <a:extLst>
              <a:ext uri="{FF2B5EF4-FFF2-40B4-BE49-F238E27FC236}">
                <a16:creationId xmlns:a16="http://schemas.microsoft.com/office/drawing/2014/main" id="{FEDF5E9F-4376-1FA9-ECA5-F723A8C59426}"/>
              </a:ext>
            </a:extLst>
          </p:cNvPr>
          <p:cNvSpPr txBox="1"/>
          <p:nvPr/>
        </p:nvSpPr>
        <p:spPr>
          <a:xfrm>
            <a:off x="7041688" y="1946351"/>
            <a:ext cx="4321810" cy="236154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7B785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301625" marR="294640" algn="ctr">
              <a:spcBef>
                <a:spcPts val="1000"/>
              </a:spcBef>
            </a:pPr>
            <a:r>
              <a:rPr sz="2400" spc="-5" dirty="0" err="1" smtClean="0">
                <a:solidFill>
                  <a:srgbClr val="171717"/>
                </a:solidFill>
                <a:latin typeface="Times New Roman"/>
                <a:cs typeface="Times New Roman"/>
              </a:rPr>
              <a:t>Тема</a:t>
            </a:r>
            <a:r>
              <a:rPr sz="24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 </a:t>
            </a:r>
            <a:endParaRPr lang="ru-RU" sz="2400" spc="-5" dirty="0" smtClean="0">
              <a:solidFill>
                <a:srgbClr val="171717"/>
              </a:solidFill>
              <a:latin typeface="Times New Roman"/>
              <a:cs typeface="Times New Roman"/>
            </a:endParaRPr>
          </a:p>
          <a:p>
            <a:pPr marL="301625" marR="294640" algn="ctr">
              <a:spcBef>
                <a:spcPts val="1000"/>
              </a:spcBef>
            </a:pPr>
            <a:r>
              <a:rPr lang="ru-RU" sz="24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Актуальность, проблема</a:t>
            </a:r>
            <a:endParaRPr lang="ru-RU" sz="2400" spc="-5" dirty="0">
              <a:solidFill>
                <a:srgbClr val="171717"/>
              </a:solidFill>
              <a:latin typeface="Times New Roman"/>
              <a:cs typeface="Times New Roman"/>
            </a:endParaRPr>
          </a:p>
          <a:p>
            <a:pPr marL="301625" marR="294640" algn="ctr">
              <a:spcBef>
                <a:spcPts val="1000"/>
              </a:spcBef>
            </a:pPr>
            <a:r>
              <a:rPr sz="2400" spc="-5" dirty="0" err="1">
                <a:solidFill>
                  <a:srgbClr val="171717"/>
                </a:solidFill>
                <a:latin typeface="Times New Roman"/>
                <a:cs typeface="Times New Roman"/>
              </a:rPr>
              <a:t>Цел</a:t>
            </a:r>
            <a:r>
              <a:rPr lang="ru-RU" sz="24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ь (конкретн</a:t>
            </a:r>
            <a:r>
              <a:rPr lang="ru-RU" sz="2400" b="1" u="sng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ая</a:t>
            </a:r>
            <a:r>
              <a:rPr lang="ru-RU" sz="24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)</a:t>
            </a:r>
            <a:r>
              <a:rPr sz="24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 </a:t>
            </a:r>
            <a:endParaRPr lang="ru-RU" sz="2400" spc="-5" dirty="0">
              <a:solidFill>
                <a:srgbClr val="171717"/>
              </a:solidFill>
              <a:latin typeface="Times New Roman"/>
              <a:cs typeface="Times New Roman"/>
            </a:endParaRPr>
          </a:p>
          <a:p>
            <a:pPr marL="301625" marR="294640" algn="ctr">
              <a:spcBef>
                <a:spcPts val="1000"/>
              </a:spcBef>
            </a:pPr>
            <a:r>
              <a:rPr sz="2400" spc="-5" dirty="0" err="1" smtClean="0">
                <a:solidFill>
                  <a:srgbClr val="171717"/>
                </a:solidFill>
                <a:latin typeface="Times New Roman"/>
                <a:cs typeface="Times New Roman"/>
              </a:rPr>
              <a:t>Задачи</a:t>
            </a:r>
            <a:r>
              <a:rPr lang="ru-RU" sz="24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(измерим</a:t>
            </a:r>
            <a:r>
              <a:rPr lang="ru-RU" sz="2400" b="1" u="sng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ые</a:t>
            </a:r>
            <a:r>
              <a:rPr lang="ru-RU" sz="24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)</a:t>
            </a:r>
            <a:endParaRPr sz="2400" spc="-5" dirty="0">
              <a:solidFill>
                <a:srgbClr val="171717"/>
              </a:solidFill>
              <a:latin typeface="Times New Roman"/>
              <a:cs typeface="Times New Roman"/>
            </a:endParaRPr>
          </a:p>
          <a:p>
            <a:pPr marL="99060" marR="93345" algn="ctr">
              <a:spcBef>
                <a:spcPts val="1000"/>
              </a:spcBef>
            </a:pP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Проектный  продукт</a:t>
            </a:r>
          </a:p>
        </p:txBody>
      </p:sp>
      <p:grpSp>
        <p:nvGrpSpPr>
          <p:cNvPr id="15" name="object 22">
            <a:extLst>
              <a:ext uri="{FF2B5EF4-FFF2-40B4-BE49-F238E27FC236}">
                <a16:creationId xmlns:a16="http://schemas.microsoft.com/office/drawing/2014/main" id="{C11F6182-5E36-A92F-13F4-530779F0EAB8}"/>
              </a:ext>
            </a:extLst>
          </p:cNvPr>
          <p:cNvGrpSpPr/>
          <p:nvPr/>
        </p:nvGrpSpPr>
        <p:grpSpPr>
          <a:xfrm>
            <a:off x="5382538" y="2915982"/>
            <a:ext cx="1465580" cy="553085"/>
            <a:chOff x="4199259" y="5132794"/>
            <a:chExt cx="1465580" cy="553085"/>
          </a:xfrm>
        </p:grpSpPr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39F7FE53-1E68-23D3-7F64-601BF819F9EB}"/>
                </a:ext>
              </a:extLst>
            </p:cNvPr>
            <p:cNvSpPr/>
            <p:nvPr/>
          </p:nvSpPr>
          <p:spPr>
            <a:xfrm>
              <a:off x="4211959" y="5145494"/>
              <a:ext cx="1440180" cy="527685"/>
            </a:xfrm>
            <a:custGeom>
              <a:avLst/>
              <a:gdLst/>
              <a:ahLst/>
              <a:cxnLst/>
              <a:rect l="l" t="t" r="r" b="b"/>
              <a:pathLst>
                <a:path w="1440179" h="527685">
                  <a:moveTo>
                    <a:pt x="1176629" y="0"/>
                  </a:moveTo>
                  <a:lnTo>
                    <a:pt x="1176629" y="131775"/>
                  </a:lnTo>
                  <a:lnTo>
                    <a:pt x="263537" y="131775"/>
                  </a:lnTo>
                  <a:lnTo>
                    <a:pt x="263537" y="0"/>
                  </a:lnTo>
                  <a:lnTo>
                    <a:pt x="0" y="263537"/>
                  </a:lnTo>
                  <a:lnTo>
                    <a:pt x="263537" y="527075"/>
                  </a:lnTo>
                  <a:lnTo>
                    <a:pt x="263537" y="395300"/>
                  </a:lnTo>
                  <a:lnTo>
                    <a:pt x="1176629" y="395300"/>
                  </a:lnTo>
                  <a:lnTo>
                    <a:pt x="1176629" y="527075"/>
                  </a:lnTo>
                  <a:lnTo>
                    <a:pt x="1440154" y="263537"/>
                  </a:lnTo>
                  <a:lnTo>
                    <a:pt x="1176629" y="0"/>
                  </a:lnTo>
                  <a:close/>
                </a:path>
              </a:pathLst>
            </a:custGeom>
            <a:solidFill>
              <a:srgbClr val="A9A57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24">
              <a:extLst>
                <a:ext uri="{FF2B5EF4-FFF2-40B4-BE49-F238E27FC236}">
                  <a16:creationId xmlns:a16="http://schemas.microsoft.com/office/drawing/2014/main" id="{F653B341-DB30-94CE-20CD-1619DA190306}"/>
                </a:ext>
              </a:extLst>
            </p:cNvPr>
            <p:cNvSpPr/>
            <p:nvPr/>
          </p:nvSpPr>
          <p:spPr>
            <a:xfrm>
              <a:off x="4211959" y="5145494"/>
              <a:ext cx="1440180" cy="527685"/>
            </a:xfrm>
            <a:custGeom>
              <a:avLst/>
              <a:gdLst/>
              <a:ahLst/>
              <a:cxnLst/>
              <a:rect l="l" t="t" r="r" b="b"/>
              <a:pathLst>
                <a:path w="1440179" h="527685">
                  <a:moveTo>
                    <a:pt x="0" y="263537"/>
                  </a:moveTo>
                  <a:lnTo>
                    <a:pt x="263537" y="0"/>
                  </a:lnTo>
                  <a:lnTo>
                    <a:pt x="263537" y="131775"/>
                  </a:lnTo>
                  <a:lnTo>
                    <a:pt x="1176629" y="131775"/>
                  </a:lnTo>
                  <a:lnTo>
                    <a:pt x="1176629" y="0"/>
                  </a:lnTo>
                  <a:lnTo>
                    <a:pt x="1440154" y="263537"/>
                  </a:lnTo>
                  <a:lnTo>
                    <a:pt x="1176629" y="527075"/>
                  </a:lnTo>
                  <a:lnTo>
                    <a:pt x="1176629" y="395300"/>
                  </a:lnTo>
                  <a:lnTo>
                    <a:pt x="263537" y="395300"/>
                  </a:lnTo>
                  <a:lnTo>
                    <a:pt x="263537" y="527075"/>
                  </a:lnTo>
                  <a:lnTo>
                    <a:pt x="0" y="263537"/>
                  </a:lnTo>
                  <a:close/>
                </a:path>
              </a:pathLst>
            </a:custGeom>
            <a:ln w="25400">
              <a:solidFill>
                <a:srgbClr val="7B785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152699" y="4725252"/>
            <a:ext cx="10401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реализация проекта, направленного на систематизацию профориентационной деятельности обучающихся.</a:t>
            </a:r>
          </a:p>
          <a:p>
            <a:pPr lvl="0"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виртуальной реальности школьного музея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A9A57C"/>
              </a:buClr>
              <a:tabLst>
                <a:tab pos="241300" algn="l"/>
                <a:tab pos="241935" algn="l"/>
              </a:tabLst>
            </a:pP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6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spc="-170" dirty="0">
                <a:solidFill>
                  <a:srgbClr val="49654A"/>
                </a:solidFill>
                <a:latin typeface="Cambria"/>
              </a:rPr>
              <a:t>Этап 2. Планирование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планирования работы над проектом:</a:t>
            </a:r>
          </a:p>
          <a:p>
            <a:pPr marL="342900" marR="47625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проблемы, цели и задач проекта.</a:t>
            </a: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79375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2.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проектного продукта.</a:t>
            </a: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17525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3. Н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азначение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ответственных,  формирование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группы. </a:t>
            </a: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08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4. В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ыявление 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и недостающих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ресурсов.</a:t>
            </a: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4455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5. В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ыявление основных этапов работы.</a:t>
            </a: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85825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6. П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остроение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 проектной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(определение сроков реализации).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85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170" dirty="0">
                <a:solidFill>
                  <a:srgbClr val="49654A"/>
                </a:solidFill>
                <a:latin typeface="Cambria"/>
              </a:rPr>
              <a:t>Основные составляющие проекта</a:t>
            </a:r>
            <a:br>
              <a:rPr lang="ru-RU" spc="-170" dirty="0">
                <a:solidFill>
                  <a:srgbClr val="49654A"/>
                </a:solidFill>
                <a:latin typeface="Cambria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(один из возможных вариантов)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проект, актуальность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(дорожная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на три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 карта</a:t>
            </a: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Детализация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рисков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91784" y="5532437"/>
            <a:ext cx="99472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1000"/>
              </a:spcBef>
            </a:pPr>
            <a:r>
              <a:rPr lang="ru-RU" sz="2400" b="1" smtClean="0">
                <a:solidFill>
                  <a:srgbClr val="18181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smtClean="0">
                <a:solidFill>
                  <a:srgbClr val="18181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spc="-170" smtClean="0">
                <a:solidFill>
                  <a:srgbClr val="49654A"/>
                </a:solidFill>
                <a:latin typeface="Cambria"/>
              </a:rPr>
              <a:t>Все составляющие проекта должны быть логически связаны!</a:t>
            </a:r>
            <a:endParaRPr lang="ru-RU" sz="2800" spc="-170" dirty="0">
              <a:solidFill>
                <a:srgbClr val="49654A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4218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pc="-170" dirty="0" smtClean="0">
                <a:solidFill>
                  <a:srgbClr val="49654A"/>
                </a:solidFill>
                <a:latin typeface="Cambria"/>
              </a:rPr>
              <a:t>Примеры </a:t>
            </a:r>
            <a:endParaRPr lang="ru-RU" spc="-170" dirty="0">
              <a:solidFill>
                <a:srgbClr val="49654A"/>
              </a:solidFill>
              <a:latin typeface="Cambria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58779" y="2005012"/>
            <a:ext cx="5250582" cy="4273125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реализация проекта, направленного на систематизацию профориентационной деятельности обучающихся.</a:t>
            </a:r>
          </a:p>
          <a:p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dirty="0" smtClean="0"/>
              <a:t>*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в единую систему, что позволит более эффективно проводить профессиональные пробы в рамках внеурочной деятельности.   </a:t>
            </a:r>
          </a:p>
          <a:p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*Обеспечить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профпросвещение, </a:t>
            </a:r>
            <a:r>
              <a:rPr lang="ru-RU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профдиагностику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профконсультацию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обучащихся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84175" y="2005011"/>
            <a:ext cx="5483776" cy="4257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виртуальной реальности школьного музея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ru-RU" sz="22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2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и архитектуру виртуального школьного </a:t>
            </a:r>
            <a:r>
              <a:rPr lang="ru-RU" sz="22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музея.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Каталогизировать материалы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</a:t>
            </a:r>
            <a:r>
              <a:rPr lang="ru-RU" sz="22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</a:t>
            </a:r>
            <a:r>
              <a:rPr lang="ru-RU" sz="22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ru-RU" sz="22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ru-RU" sz="22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ru-RU" sz="22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ru-RU" sz="22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2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0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pc="-170" dirty="0">
                <a:solidFill>
                  <a:srgbClr val="49654A"/>
                </a:solidFill>
                <a:latin typeface="Cambria"/>
              </a:rPr>
              <a:t>Логическая рамка</a:t>
            </a:r>
            <a:endParaRPr lang="ru-RU" spc="-170" dirty="0">
              <a:solidFill>
                <a:srgbClr val="49654A"/>
              </a:solidFill>
              <a:latin typeface="Cambria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735722"/>
              </p:ext>
            </p:extLst>
          </p:nvPr>
        </p:nvGraphicFramePr>
        <p:xfrm>
          <a:off x="826106" y="2302994"/>
          <a:ext cx="11041843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4071887532"/>
                    </a:ext>
                  </a:extLst>
                </a:gridCol>
                <a:gridCol w="3543343">
                  <a:extLst>
                    <a:ext uri="{9D8B030D-6E8A-4147-A177-3AD203B41FA5}">
                      <a16:colId xmlns:a16="http://schemas.microsoft.com/office/drawing/2014/main" val="1096238448"/>
                    </a:ext>
                  </a:extLst>
                </a:gridCol>
                <a:gridCol w="2876203">
                  <a:extLst>
                    <a:ext uri="{9D8B030D-6E8A-4147-A177-3AD203B41FA5}">
                      <a16:colId xmlns:a16="http://schemas.microsoft.com/office/drawing/2014/main" val="2300803663"/>
                    </a:ext>
                  </a:extLst>
                </a:gridCol>
                <a:gridCol w="3189462">
                  <a:extLst>
                    <a:ext uri="{9D8B030D-6E8A-4147-A177-3AD203B41FA5}">
                      <a16:colId xmlns:a16="http://schemas.microsoft.com/office/drawing/2014/main" val="2290449634"/>
                    </a:ext>
                  </a:extLst>
                </a:gridCol>
              </a:tblGrid>
              <a:tr h="954318">
                <a:tc>
                  <a:txBody>
                    <a:bodyPr/>
                    <a:lstStyle/>
                    <a:p>
                      <a:r>
                        <a:rPr lang="ru-RU" sz="2000" kern="1200" spc="-170" dirty="0" smtClean="0">
                          <a:solidFill>
                            <a:schemeClr val="bg1"/>
                          </a:solidFill>
                          <a:latin typeface="Cambria"/>
                          <a:ea typeface="+mj-ea"/>
                          <a:cs typeface="+mj-cs"/>
                        </a:rPr>
                        <a:t>Задачи:</a:t>
                      </a:r>
                      <a:endParaRPr lang="ru-RU" sz="2000" kern="1200" spc="-170" dirty="0">
                        <a:solidFill>
                          <a:schemeClr val="bg1"/>
                        </a:solidFill>
                        <a:latin typeface="Cambria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spc="-170" dirty="0" smtClean="0">
                          <a:solidFill>
                            <a:schemeClr val="bg1"/>
                          </a:solidFill>
                          <a:latin typeface="Cambria"/>
                          <a:ea typeface="+mj-ea"/>
                          <a:cs typeface="+mj-cs"/>
                        </a:rPr>
                        <a:t>Мероприятия дорожной карты (для достижения поставленных задач)</a:t>
                      </a:r>
                      <a:endParaRPr lang="ru-RU" sz="2000" b="1" kern="1200" spc="-170" dirty="0">
                        <a:solidFill>
                          <a:schemeClr val="bg1"/>
                        </a:solidFill>
                        <a:latin typeface="Cambria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spc="-170" dirty="0" smtClean="0">
                          <a:solidFill>
                            <a:schemeClr val="bg1"/>
                          </a:solidFill>
                          <a:latin typeface="Cambria"/>
                          <a:ea typeface="+mj-ea"/>
                          <a:cs typeface="+mj-cs"/>
                        </a:rPr>
                        <a:t>Ресурсы (для составления карты ресурсов)</a:t>
                      </a:r>
                      <a:endParaRPr lang="ru-RU" sz="2000" b="1" kern="1200" spc="-170" dirty="0">
                        <a:solidFill>
                          <a:schemeClr val="bg1"/>
                        </a:solidFill>
                        <a:latin typeface="Cambria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spc="-170" dirty="0" smtClean="0">
                          <a:solidFill>
                            <a:schemeClr val="bg1"/>
                          </a:solidFill>
                          <a:latin typeface="Cambria"/>
                          <a:ea typeface="+mj-ea"/>
                          <a:cs typeface="+mj-cs"/>
                        </a:rPr>
                        <a:t>Результат (для детализации результатов)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83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944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2.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1.---</a:t>
                      </a:r>
                    </a:p>
                    <a:p>
                      <a:r>
                        <a:rPr lang="ru-RU" dirty="0" smtClean="0"/>
                        <a:t>2.---</a:t>
                      </a:r>
                    </a:p>
                    <a:p>
                      <a:r>
                        <a:rPr lang="ru-RU" dirty="0" smtClean="0"/>
                        <a:t>3.---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3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3.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1.---</a:t>
                      </a:r>
                    </a:p>
                    <a:p>
                      <a:r>
                        <a:rPr lang="ru-RU" dirty="0" smtClean="0"/>
                        <a:t>2.---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64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4.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4847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9234" y="1812175"/>
            <a:ext cx="12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Цель:…..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5045827" y="1931801"/>
            <a:ext cx="1878676" cy="34082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1990724" y="1931801"/>
            <a:ext cx="1878676" cy="34082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5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pc="-170" dirty="0">
                <a:solidFill>
                  <a:srgbClr val="49654A"/>
                </a:solidFill>
                <a:latin typeface="Cambria"/>
              </a:rPr>
              <a:t>Дорожная </a:t>
            </a:r>
            <a:r>
              <a:rPr lang="ru-RU" spc="-170" dirty="0">
                <a:solidFill>
                  <a:srgbClr val="49654A"/>
                </a:solidFill>
                <a:latin typeface="Cambria"/>
              </a:rPr>
              <a:t>карта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80" y="2005012"/>
            <a:ext cx="5621010" cy="4273125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Составлена на три года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структуру (календарную, тематическую и др.)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в форме таблицы (наименование мероприятия, срок проведения, ответственные исполнители, планируемый результат, деятельность участников и др.)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790" y="0"/>
            <a:ext cx="5321163" cy="2368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37" y="4552184"/>
            <a:ext cx="6101888" cy="1972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967" y="2733504"/>
            <a:ext cx="5151986" cy="24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46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pc="-170" dirty="0">
                <a:solidFill>
                  <a:srgbClr val="49654A"/>
                </a:solidFill>
                <a:latin typeface="Cambria"/>
              </a:rPr>
              <a:t>Ресурсная карта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ресурс: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опыт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участвовал ранее и это полезно в реализации проекта),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социальных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партнеров (умение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коммуникацию),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ичный вклад в реализацию дорожной карты (зона ответственности). </a:t>
            </a:r>
            <a:endParaRPr lang="ru-RU" sz="20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(рабочая группа). </a:t>
            </a: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ресурсы.</a:t>
            </a: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ресурсы. </a:t>
            </a:r>
            <a:endParaRPr lang="ru-RU" sz="20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атериально-технические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</a:p>
          <a:p>
            <a:endParaRPr lang="ru-RU" sz="20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9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79" y="2005012"/>
            <a:ext cx="3721039" cy="4273125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Детализация результатов: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 быть логически связана с целью и задачами.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6480" y="2005012"/>
            <a:ext cx="63736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(цель, задачи, мероприятия)</a:t>
            </a:r>
            <a:endParaRPr lang="ru-RU" sz="2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667" y="2688668"/>
            <a:ext cx="5457778" cy="1993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06" y="3629246"/>
            <a:ext cx="5414974" cy="1255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65" y="5155995"/>
            <a:ext cx="5067915" cy="12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23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spc="-170" dirty="0">
                <a:solidFill>
                  <a:srgbClr val="49654A"/>
                </a:solidFill>
                <a:latin typeface="Cambria"/>
              </a:rPr>
              <a:t>Этап 3. Реализация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508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обработка 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 marL="342900" marR="508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(наименование, цель, задачи, сроки, этапы, формы реализации, исполнитель и др.) </a:t>
            </a: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08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ешение 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возникающих вопросов и 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08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орректировка плана</a:t>
            </a: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08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формление 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29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ru-RU" spc="-170" dirty="0">
                <a:solidFill>
                  <a:srgbClr val="49654A"/>
                </a:solidFill>
                <a:latin typeface="Cambria"/>
              </a:rPr>
              <a:t>Страница конкурса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5" y="1317894"/>
            <a:ext cx="3360683" cy="3360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20" y="1968061"/>
            <a:ext cx="7009215" cy="34486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69219" y="5819757"/>
            <a:ext cx="75227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://www.eduportal44.ru/koiro/tt/SitePages/Я-УЧИТЕЛЬ.aspx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BEB61-6312-9D08-9983-F9C29D940E63}"/>
              </a:ext>
            </a:extLst>
          </p:cNvPr>
          <p:cNvSpPr txBox="1"/>
          <p:nvPr/>
        </p:nvSpPr>
        <p:spPr>
          <a:xfrm>
            <a:off x="838200" y="4633566"/>
            <a:ext cx="3733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страница КОИРО 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конкурсная система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конкурсный отбор для учителей государственных (муниципальных) общеобразовательных организаций Костромской области «Я – УЧИТЕЛЬ»</a:t>
            </a:r>
            <a:endParaRPr lang="ru-RU" b="0" i="0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687636"/>
            <a:ext cx="11635048" cy="1366007"/>
          </a:xfrm>
        </p:spPr>
        <p:txBody>
          <a:bodyPr>
            <a:no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pc="-170" dirty="0">
                <a:solidFill>
                  <a:srgbClr val="49654A"/>
                </a:solidFill>
                <a:latin typeface="Cambria"/>
              </a:rPr>
              <a:t>Этап 4. Презентация проекта- педагогические дебаты</a:t>
            </a:r>
            <a:br>
              <a:rPr lang="ru-RU" spc="-170" dirty="0">
                <a:solidFill>
                  <a:srgbClr val="49654A"/>
                </a:solidFill>
                <a:latin typeface="Cambria"/>
              </a:rPr>
            </a:br>
            <a:r>
              <a:rPr lang="ru-RU" spc="-170" dirty="0">
                <a:solidFill>
                  <a:srgbClr val="49654A"/>
                </a:solidFill>
                <a:latin typeface="Cambria"/>
              </a:rPr>
              <a:t/>
            </a:r>
            <a:br>
              <a:rPr lang="ru-RU" spc="-170" dirty="0">
                <a:solidFill>
                  <a:srgbClr val="49654A"/>
                </a:solidFill>
                <a:latin typeface="Cambria"/>
              </a:rPr>
            </a:br>
            <a:endParaRPr lang="ru-RU" spc="-170" dirty="0">
              <a:solidFill>
                <a:srgbClr val="49654A"/>
              </a:solidFill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338" y="3596890"/>
            <a:ext cx="10928610" cy="2463089"/>
          </a:xfrm>
        </p:spPr>
        <p:txBody>
          <a:bodyPr>
            <a:normAutofit/>
          </a:bodyPr>
          <a:lstStyle/>
          <a:p>
            <a:pPr marL="12700" marR="5080" lvl="0">
              <a:lnSpc>
                <a:spcPts val="2380"/>
              </a:lnSpc>
              <a:spcBef>
                <a:spcPts val="390"/>
              </a:spcBef>
            </a:pPr>
            <a:endParaRPr lang="ru-RU" sz="2200" kern="0" spc="-10" dirty="0" smtClean="0">
              <a:solidFill>
                <a:srgbClr val="2F2B20"/>
              </a:solidFill>
              <a:cs typeface="Calibri"/>
            </a:endParaRPr>
          </a:p>
          <a:p>
            <a:pPr marL="12700" marR="5080" lvl="0">
              <a:lnSpc>
                <a:spcPts val="2380"/>
              </a:lnSpc>
              <a:spcBef>
                <a:spcPts val="390"/>
              </a:spcBef>
            </a:pPr>
            <a:endParaRPr lang="ru-RU" kern="0" spc="-100" dirty="0" smtClean="0">
              <a:solidFill>
                <a:srgbClr val="675E47"/>
              </a:solidFill>
              <a:latin typeface="Cambria"/>
              <a:cs typeface="Times New Roman"/>
            </a:endParaRPr>
          </a:p>
          <a:p>
            <a:pPr marL="12700" marR="5080">
              <a:lnSpc>
                <a:spcPts val="2380"/>
              </a:lnSpc>
              <a:spcBef>
                <a:spcPts val="390"/>
              </a:spcBef>
            </a:pPr>
            <a:endParaRPr lang="ru-RU" sz="2200" kern="0" spc="-5" dirty="0" smtClean="0">
              <a:solidFill>
                <a:srgbClr val="2F2B20"/>
              </a:solidFill>
              <a:cs typeface="Calibri"/>
            </a:endParaRPr>
          </a:p>
          <a:p>
            <a:pPr marL="12700" marR="5080">
              <a:lnSpc>
                <a:spcPts val="2380"/>
              </a:lnSpc>
              <a:spcBef>
                <a:spcPts val="390"/>
              </a:spcBef>
            </a:pPr>
            <a:endParaRPr lang="ru-RU" sz="2200" kern="0" spc="-5" dirty="0">
              <a:solidFill>
                <a:srgbClr val="2F2B20"/>
              </a:solidFill>
              <a:cs typeface="Calibri"/>
            </a:endParaRPr>
          </a:p>
          <a:p>
            <a:pPr marL="342900" marR="508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проекта представляется заранее (29 января-13 февраля 2024 года) для  предварительного ознакомления и экспертной оценки.</a:t>
            </a:r>
          </a:p>
          <a:p>
            <a:pPr marL="12700" marR="5080" lvl="0">
              <a:lnSpc>
                <a:spcPts val="2380"/>
              </a:lnSpc>
              <a:spcBef>
                <a:spcPts val="390"/>
              </a:spcBef>
            </a:pPr>
            <a:endParaRPr lang="ru-RU" sz="2200" kern="0" spc="-10" dirty="0" smtClean="0">
              <a:solidFill>
                <a:srgbClr val="2F2B20"/>
              </a:solidFill>
              <a:cs typeface="Calibri"/>
            </a:endParaRPr>
          </a:p>
          <a:p>
            <a:pPr marL="12700" marR="5080" lvl="0">
              <a:lnSpc>
                <a:spcPts val="2380"/>
              </a:lnSpc>
              <a:spcBef>
                <a:spcPts val="390"/>
              </a:spcBef>
            </a:pPr>
            <a:endParaRPr lang="ru-RU" sz="2200" kern="0" spc="-10" dirty="0" smtClean="0">
              <a:solidFill>
                <a:srgbClr val="2F2B20"/>
              </a:solidFill>
              <a:cs typeface="Calibri"/>
            </a:endParaRPr>
          </a:p>
          <a:p>
            <a:pPr marL="12700" marR="5080" lvl="0">
              <a:lnSpc>
                <a:spcPts val="2380"/>
              </a:lnSpc>
              <a:spcBef>
                <a:spcPts val="390"/>
              </a:spcBef>
            </a:pPr>
            <a:endParaRPr lang="ru-RU" sz="2200" kern="0" spc="-10" dirty="0" smtClean="0">
              <a:solidFill>
                <a:srgbClr val="2F2B20"/>
              </a:solidFill>
              <a:cs typeface="Calibri"/>
            </a:endParaRPr>
          </a:p>
          <a:p>
            <a:pPr marL="12700" marR="5080" lvl="0">
              <a:lnSpc>
                <a:spcPts val="2380"/>
              </a:lnSpc>
              <a:spcBef>
                <a:spcPts val="390"/>
              </a:spcBef>
            </a:pPr>
            <a:endParaRPr lang="ru-RU" sz="2200" kern="0" dirty="0">
              <a:solidFill>
                <a:prstClr val="black"/>
              </a:solidFill>
              <a:cs typeface="Calibri"/>
            </a:endParaRPr>
          </a:p>
          <a:p>
            <a:endParaRPr lang="ru-RU" dirty="0"/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3485377" y="2653856"/>
            <a:ext cx="552262" cy="597529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1515" y="1937825"/>
            <a:ext cx="702425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дебаты (27-29 февраля 2024 года*)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94806" y="3325091"/>
            <a:ext cx="4098175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lvl="0">
              <a:lnSpc>
                <a:spcPct val="90000"/>
              </a:lnSpc>
              <a:spcBef>
                <a:spcPts val="1000"/>
              </a:spcBef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</a:t>
            </a:r>
          </a:p>
          <a:p>
            <a:pPr marR="5080" lvl="0">
              <a:lnSpc>
                <a:spcPct val="90000"/>
              </a:lnSpc>
              <a:spcBef>
                <a:spcPts val="1000"/>
              </a:spcBef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монологическая речь конкурсанта)-2 минуты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91498" y="3313996"/>
            <a:ext cx="371579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lvl="0">
              <a:lnSpc>
                <a:spcPct val="90000"/>
              </a:lnSpc>
              <a:spcBef>
                <a:spcPts val="1000"/>
              </a:spcBef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конкурсанта на вопросы экспертов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7911411" y="2589633"/>
            <a:ext cx="552262" cy="597529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758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spc="-170" dirty="0">
                <a:solidFill>
                  <a:srgbClr val="49654A"/>
                </a:solidFill>
                <a:latin typeface="Cambria"/>
              </a:rPr>
              <a:t>Этап 5. Осмысление и оценка  </a:t>
            </a:r>
            <a:r>
              <a:rPr lang="ru-RU" sz="4000" spc="-170" dirty="0" smtClean="0">
                <a:solidFill>
                  <a:srgbClr val="49654A"/>
                </a:solidFill>
                <a:latin typeface="Cambria"/>
              </a:rPr>
              <a:t>проекта</a:t>
            </a:r>
            <a:endParaRPr lang="ru-RU" sz="4000" spc="-170" dirty="0">
              <a:solidFill>
                <a:srgbClr val="49654A"/>
              </a:solidFill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5080" lvl="0"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презентации полезно организовать коллективное  обсуждение результатов проекта:</a:t>
            </a:r>
          </a:p>
          <a:p>
            <a:pPr marL="342900" marR="5080" lvl="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самым трудным в работе над проектом?</a:t>
            </a:r>
          </a:p>
          <a:p>
            <a:pPr marL="342900" marR="5080" lvl="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проблемы возникали в ходе работы и как их  решили?</a:t>
            </a:r>
          </a:p>
          <a:p>
            <a:pPr marL="342900" marR="5080" lvl="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считать проблему, над которой вы работали,  решенной?</a:t>
            </a:r>
          </a:p>
          <a:p>
            <a:pPr marL="342900" marR="5080" lvl="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нуждается в доработке?</a:t>
            </a:r>
          </a:p>
          <a:p>
            <a:pPr marL="342900" marR="5080" lvl="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вы стали более уверенны?</a:t>
            </a:r>
          </a:p>
          <a:p>
            <a:pPr marL="342900" marR="5080" lvl="0" indent="-342900"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наиболее значительным из того что вы узнали?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950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spc="-170" dirty="0">
                <a:solidFill>
                  <a:srgbClr val="49654A"/>
                </a:solidFill>
                <a:latin typeface="Cambria"/>
              </a:rPr>
              <a:t>Критерии оценивания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4116" t="17120" r="32160" b="20839"/>
          <a:stretch/>
        </p:blipFill>
        <p:spPr>
          <a:xfrm>
            <a:off x="1058779" y="1856792"/>
            <a:ext cx="4760903" cy="4926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3605" t="20023" r="31089" b="39456"/>
          <a:stretch/>
        </p:blipFill>
        <p:spPr>
          <a:xfrm>
            <a:off x="6355532" y="1937082"/>
            <a:ext cx="5277027" cy="340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spc="-170" dirty="0">
                <a:solidFill>
                  <a:srgbClr val="49654A"/>
                </a:solidFill>
                <a:latin typeface="Cambria"/>
              </a:rPr>
              <a:t>Актуальные вопросы: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73" y="1936865"/>
            <a:ext cx="4210631" cy="2693324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03768" y="2131531"/>
            <a:ext cx="6988232" cy="468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508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9A57C"/>
              </a:buClr>
              <a:buSzTx/>
              <a:tabLst>
                <a:tab pos="241300" algn="l"/>
                <a:tab pos="241935" algn="l"/>
              </a:tabLst>
            </a:pPr>
            <a:r>
              <a:rPr lang="ru-RU" altLang="ru-RU" sz="1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ли быть приложения к проекту и должны ли они входить в количество оговоренных 20 страниц текста самого проекта, или они пойдут сверх 20 страниц?</a:t>
            </a:r>
          </a:p>
          <a:p>
            <a:pPr marR="508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9A57C"/>
              </a:buClr>
              <a:buSzTx/>
              <a:tabLst>
                <a:tab pos="241300" algn="l"/>
                <a:tab pos="241935" algn="l"/>
              </a:tabLst>
            </a:pPr>
            <a:r>
              <a:rPr lang="ru-RU" altLang="ru-RU" sz="1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приложения могут быть. Общий объём проекта (вместе с приложениями) не должен превышать 20 страниц.</a:t>
            </a:r>
          </a:p>
          <a:p>
            <a:pPr marL="342900" marR="508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9A57C"/>
              </a:buClr>
              <a:buSzTx/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endParaRPr lang="ru-RU" altLang="ru-RU" sz="1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9A57C"/>
              </a:buClr>
              <a:buSzTx/>
              <a:tabLst>
                <a:tab pos="241300" algn="l"/>
                <a:tab pos="241935" algn="l"/>
              </a:tabLst>
            </a:pPr>
            <a:r>
              <a:rPr lang="ru-RU" altLang="ru-RU" sz="1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возможно ли писать 12 кеглем, а не 14, как весь текст?</a:t>
            </a:r>
          </a:p>
          <a:p>
            <a:pPr marR="508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9A57C"/>
              </a:buClr>
              <a:buSzTx/>
              <a:tabLst>
                <a:tab pos="241300" algn="l"/>
                <a:tab pos="241935" algn="l"/>
              </a:tabLst>
            </a:pPr>
            <a:r>
              <a:rPr lang="ru-RU" altLang="ru-RU" sz="1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для таблиц допускается использование 12 кегля</a:t>
            </a:r>
          </a:p>
          <a:p>
            <a:pPr marL="342900" marR="508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9A57C"/>
              </a:buClr>
              <a:buSzTx/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endParaRPr lang="ru-RU" altLang="ru-RU" sz="1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9A57C"/>
              </a:buClr>
              <a:buSzTx/>
              <a:tabLst>
                <a:tab pos="241300" algn="l"/>
                <a:tab pos="241935" algn="l"/>
              </a:tabLst>
            </a:pPr>
            <a:r>
              <a:rPr lang="ru-RU" altLang="ru-RU" sz="1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проекта обязательно должна быть такой, как указано в установочном </a:t>
            </a:r>
            <a:r>
              <a:rPr lang="ru-RU" altLang="ru-RU" sz="1400" b="1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вебинаре</a:t>
            </a:r>
            <a:r>
              <a:rPr lang="ru-RU" altLang="ru-RU" sz="1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/презентации?</a:t>
            </a:r>
          </a:p>
          <a:p>
            <a:pPr marR="508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altLang="ru-RU" sz="1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структуру проекта участник выбирает самостоятельно</a:t>
            </a:r>
          </a:p>
          <a:p>
            <a:pPr marL="342900" marR="508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9A57C"/>
              </a:buClr>
              <a:buFont typeface="Wingdings" panose="05000000000000000000" pitchFamily="2" charset="2"/>
              <a:buChar char="Ø"/>
              <a:tabLst>
                <a:tab pos="241300" algn="l"/>
                <a:tab pos="241935" algn="l"/>
              </a:tabLst>
            </a:pPr>
            <a:endParaRPr lang="ru-RU" altLang="ru-RU" sz="1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altLang="ru-RU" sz="1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1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реподаю </a:t>
            </a:r>
            <a:r>
              <a:rPr lang="ru-RU" altLang="ru-RU" sz="1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математику, а проект связан с воспитательной деятельностью школы. Возможно ли делать проект не по </a:t>
            </a:r>
            <a:r>
              <a:rPr lang="ru-RU" altLang="ru-RU" sz="1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должности, </a:t>
            </a:r>
            <a:r>
              <a:rPr lang="ru-RU" altLang="ru-RU" sz="1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указанной в трудовом договоре.</a:t>
            </a:r>
          </a:p>
          <a:p>
            <a:pPr marR="508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9A57C"/>
              </a:buClr>
              <a:tabLst>
                <a:tab pos="241300" algn="l"/>
                <a:tab pos="241935" algn="l"/>
              </a:tabLst>
            </a:pP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не соответствовать предмету, который ведёт учитель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77777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30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spc="-170" dirty="0">
                <a:solidFill>
                  <a:srgbClr val="49654A"/>
                </a:solidFill>
                <a:latin typeface="Cambria"/>
              </a:rPr>
              <a:t>Регистрация кандидатов на участие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7712" y="2771544"/>
            <a:ext cx="489123" cy="4891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01662" y="2720666"/>
            <a:ext cx="3883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Кострома, ул. Ивана Сусанина, д. 52,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(ОГБОУ ДПО «КОИРО»)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1028" name="Picture 4" descr="Дата – Бесплатные иконки: интерфей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64" y="3871917"/>
            <a:ext cx="351419" cy="3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дрес – Бесплатные иконки: зна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37" y="2824946"/>
            <a:ext cx="351930" cy="3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24659" y="2720666"/>
            <a:ext cx="369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конкурса в сети Интернет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Дата – Бесплатные иконки: интерфей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37" y="3627351"/>
            <a:ext cx="351419" cy="3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24659" y="3615399"/>
            <a:ext cx="369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 ФЕВРАЛЯ 2024 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40744" y="4295072"/>
            <a:ext cx="3145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прикрепления документов</a:t>
            </a:r>
          </a:p>
        </p:txBody>
      </p:sp>
      <p:pic>
        <p:nvPicPr>
          <p:cNvPr id="1038" name="Picture 14" descr="Галочка – Бесплатные иконки: интерфей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87" y="4311134"/>
            <a:ext cx="429332" cy="4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483034" y="3858259"/>
            <a:ext cx="4000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января - 13 февраля 2024 года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460653" y="4499953"/>
            <a:ext cx="44072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Symbol" panose="05050102010706020507" pitchFamily="18" charset="2"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привозит документы  (самостоятельно или с  доверенным лицом) </a:t>
            </a:r>
          </a:p>
          <a:p>
            <a:pPr indent="-285750">
              <a:buFont typeface="Symbol" panose="05050102010706020507" pitchFamily="18" charset="2"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заносятся в реестр</a:t>
            </a:r>
          </a:p>
          <a:p>
            <a:pPr indent="-285750">
              <a:buFont typeface="Symbol" panose="05050102010706020507" pitchFamily="18" charset="2"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руки выдаётся выписка из реестра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dirty="0">
              <a:latin typeface="+mj-lt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4" descr="Галочка – Бесплатные иконки: интерфей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07" y="4564655"/>
            <a:ext cx="429332" cy="4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40744" y="1895979"/>
            <a:ext cx="3469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pc="-170" dirty="0">
                <a:solidFill>
                  <a:srgbClr val="49654A"/>
                </a:solidFill>
                <a:latin typeface="Cambria"/>
                <a:ea typeface="+mj-ea"/>
                <a:cs typeface="+mj-cs"/>
              </a:rPr>
              <a:t>ЭЛЕКТРОННАЯ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54868" y="1949144"/>
            <a:ext cx="54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biLevel thresh="25000"/>
          </a:blip>
          <a:stretch>
            <a:fillRect/>
          </a:stretch>
        </p:blipFill>
        <p:spPr>
          <a:xfrm>
            <a:off x="1282492" y="1969530"/>
            <a:ext cx="499867" cy="499228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1811081" y="2771544"/>
            <a:ext cx="0" cy="549286"/>
          </a:xfrm>
          <a:prstGeom prst="line">
            <a:avLst/>
          </a:prstGeom>
          <a:ln w="19050">
            <a:solidFill>
              <a:srgbClr val="194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811081" y="3512467"/>
            <a:ext cx="0" cy="549286"/>
          </a:xfrm>
          <a:prstGeom prst="line">
            <a:avLst/>
          </a:prstGeom>
          <a:ln w="19050">
            <a:solidFill>
              <a:srgbClr val="194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811081" y="4253390"/>
            <a:ext cx="0" cy="549286"/>
          </a:xfrm>
          <a:prstGeom prst="line">
            <a:avLst/>
          </a:prstGeom>
          <a:ln w="19050">
            <a:solidFill>
              <a:srgbClr val="194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367460" y="2783688"/>
            <a:ext cx="0" cy="549286"/>
          </a:xfrm>
          <a:prstGeom prst="line">
            <a:avLst/>
          </a:prstGeom>
          <a:ln w="19050">
            <a:solidFill>
              <a:srgbClr val="194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367460" y="3816445"/>
            <a:ext cx="0" cy="549286"/>
          </a:xfrm>
          <a:prstGeom prst="line">
            <a:avLst/>
          </a:prstGeom>
          <a:ln w="19050">
            <a:solidFill>
              <a:srgbClr val="194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367460" y="4557368"/>
            <a:ext cx="0" cy="549286"/>
          </a:xfrm>
          <a:prstGeom prst="line">
            <a:avLst/>
          </a:prstGeom>
          <a:ln w="19050">
            <a:solidFill>
              <a:srgbClr val="194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7413588" y="1895979"/>
            <a:ext cx="1782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19422C"/>
                </a:solidFill>
                <a:latin typeface="+mj-lt"/>
              </a:rPr>
              <a:t>ОЧНАЯ</a:t>
            </a:r>
            <a:endParaRPr lang="ru-RU" sz="3600" dirty="0">
              <a:solidFill>
                <a:srgbClr val="19422C"/>
              </a:solidFill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827712" y="1949144"/>
            <a:ext cx="54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biLevel thresh="25000"/>
          </a:blip>
          <a:stretch>
            <a:fillRect/>
          </a:stretch>
        </p:blipFill>
        <p:spPr>
          <a:xfrm>
            <a:off x="6877063" y="1993681"/>
            <a:ext cx="450926" cy="4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52" y="365125"/>
            <a:ext cx="11425579" cy="1325563"/>
          </a:xfrm>
        </p:spPr>
        <p:txBody>
          <a:bodyPr>
            <a:norm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spc="-170" dirty="0">
                <a:solidFill>
                  <a:srgbClr val="49654A"/>
                </a:solidFill>
                <a:latin typeface="Cambria"/>
              </a:rPr>
              <a:t>Папка</a:t>
            </a:r>
            <a:r>
              <a:rPr lang="en-US" sz="4000" spc="-170" dirty="0">
                <a:solidFill>
                  <a:srgbClr val="49654A"/>
                </a:solidFill>
                <a:latin typeface="Cambria"/>
              </a:rPr>
              <a:t>+</a:t>
            </a:r>
            <a:r>
              <a:rPr lang="ru-RU" sz="4000" spc="-170" dirty="0">
                <a:solidFill>
                  <a:srgbClr val="49654A"/>
                </a:solidFill>
                <a:latin typeface="Cambria"/>
              </a:rPr>
              <a:t>электронный вариант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15493" y="2159318"/>
            <a:ext cx="90937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особые требования не предъявляются, можно: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5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ложить документы в файлы,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собрать на скоросшиватель файлы, пробитые дыроколом, прошить (не рекомендуется, либо отдельно прошить заявительные документы и проект)</a:t>
            </a:r>
            <a:endParaRPr lang="en-US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электронную почту </a:t>
            </a:r>
            <a:r>
              <a:rPr lang="en-US" sz="2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facultet.ro@ya.ru</a:t>
            </a:r>
            <a:r>
              <a:rPr lang="en-US" sz="2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13 февраля 2024 года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5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файла: </a:t>
            </a:r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Я-</a:t>
            </a:r>
            <a:r>
              <a:rPr lang="ru-RU" sz="2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УЧИТЕЛЬ_Петрова</a:t>
            </a:r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 В.</a:t>
            </a:r>
            <a:endParaRPr lang="ru-RU" sz="2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spc="-170" dirty="0">
                <a:solidFill>
                  <a:srgbClr val="49654A"/>
                </a:solidFill>
                <a:latin typeface="Cambria"/>
              </a:rPr>
              <a:t>Награждение победителей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1393091" y="2288014"/>
            <a:ext cx="11797808" cy="2472375"/>
            <a:chOff x="751436" y="1017709"/>
            <a:chExt cx="11797808" cy="2472375"/>
          </a:xfrm>
        </p:grpSpPr>
        <p:sp>
          <p:nvSpPr>
            <p:cNvPr id="5" name="TextBox 4"/>
            <p:cNvSpPr txBox="1"/>
            <p:nvPr/>
          </p:nvSpPr>
          <p:spPr>
            <a:xfrm>
              <a:off x="751436" y="1017709"/>
              <a:ext cx="1179780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10 победителей</a:t>
              </a:r>
            </a:p>
            <a:p>
              <a:endParaRPr lang="ru-RU" sz="4800" b="1" dirty="0" smtClean="0">
                <a:solidFill>
                  <a:srgbClr val="C00000"/>
                </a:solidFill>
                <a:latin typeface="Akzidenz-Grotesk Pro Bold" panose="02000803050000020004" pitchFamily="2" charset="0"/>
              </a:endParaRPr>
            </a:p>
            <a:p>
              <a:r>
                <a:rPr lang="ru-RU" sz="4800" b="1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500 000 рублей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04242" y="3151530"/>
              <a:ext cx="10383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каждый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Vector awarding team for successful project line icon. Symbol and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95" y="2004981"/>
            <a:ext cx="39624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8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ru-RU" spc="-170" dirty="0">
                <a:solidFill>
                  <a:srgbClr val="49654A"/>
                </a:solidFill>
                <a:latin typeface="Cambria"/>
              </a:rPr>
              <a:t>Календарь конкурсного отбора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80" y="1904323"/>
            <a:ext cx="7361224" cy="4700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796" y="2253803"/>
            <a:ext cx="2469094" cy="1567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796" y="3943514"/>
            <a:ext cx="2475191" cy="26032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715" y="2254469"/>
            <a:ext cx="2475191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444" y="365125"/>
            <a:ext cx="9357506" cy="1325563"/>
          </a:xfrm>
        </p:spPr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ru-RU" spc="-170" dirty="0" smtClean="0">
                <a:solidFill>
                  <a:srgbClr val="49654A"/>
                </a:solidFill>
                <a:latin typeface="Cambria"/>
              </a:rPr>
              <a:t>Два испытания конкурсного отбора:</a:t>
            </a:r>
            <a:endParaRPr lang="ru-RU" spc="-170" dirty="0">
              <a:solidFill>
                <a:srgbClr val="49654A"/>
              </a:solidFill>
              <a:latin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8432" y="2661715"/>
            <a:ext cx="409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«Мой вклад в развитие школы»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 20 страниц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1335" y="2666241"/>
            <a:ext cx="45885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дебаты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(представление проекта)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–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 минут</a:t>
            </a:r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3028383" y="1919336"/>
            <a:ext cx="552262" cy="597529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8477061" y="1919335"/>
            <a:ext cx="552262" cy="597529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8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0407" y="365125"/>
            <a:ext cx="13048357" cy="1325563"/>
          </a:xfrm>
        </p:spPr>
        <p:txBody>
          <a:bodyPr>
            <a:normAutofit/>
          </a:bodyPr>
          <a:lstStyle/>
          <a:p>
            <a:pPr marL="12700" algn="ctr">
              <a:spcBef>
                <a:spcPts val="100"/>
              </a:spcBef>
            </a:pPr>
            <a:r>
              <a:rPr lang="ru-RU" spc="-170" dirty="0">
                <a:solidFill>
                  <a:srgbClr val="49654A"/>
                </a:solidFill>
                <a:latin typeface="Cambria"/>
              </a:rPr>
              <a:t>Нормативная база конкурсного отбора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sz="3600" spc="-170" dirty="0">
              <a:solidFill>
                <a:srgbClr val="49654A"/>
              </a:solidFill>
              <a:latin typeface="Cambria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Костромской области от 12 сентября 2022 года № 457-а «О региональном конкурсном отборе «Я-УЧИТЕЛЬ» для учителей государственных (муниципальных) общеобразовательных организаций Костромской области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региональном конкурсном отборе «Я-УЧИТЕЛЬ» для учителей государственных (муниципальных) общеобразовательных организаций Костромской области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и науки Костромской области от 15 января 2024 года № 67 «Об организации регионального конкурсного отбора «Я-УЧИТЕЛЬ» для учителей государственных (муниципальных) общеобразовательных организаций Костромской области в 2024 году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4" y="365125"/>
            <a:ext cx="10557163" cy="186268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Положение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региональном конкурсном отборе «Я-УЧИТЕЛЬ» для учителей государственных (муниципальных) общеобразовательных организаций Костромской области</a:t>
            </a:r>
            <a:r>
              <a:rPr lang="ru-RU" sz="2400" u="sng" dirty="0">
                <a:solidFill>
                  <a:srgbClr val="18181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u="sng" dirty="0">
                <a:solidFill>
                  <a:srgbClr val="18181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335" y="1936866"/>
            <a:ext cx="11061614" cy="4341272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4. Порядок конкурсного отбора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№3 Критерии оценивания: </a:t>
            </a:r>
          </a:p>
          <a:p>
            <a:pPr lvl="0"/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 «Мой вклад в развитие школы»</a:t>
            </a:r>
          </a:p>
          <a:p>
            <a:pPr lvl="0"/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-Педагогические дебаты</a:t>
            </a: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5" y="2420897"/>
            <a:ext cx="7452225" cy="127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6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лат. </a:t>
            </a:r>
            <a:r>
              <a:rPr lang="en-US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project-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брошенный вперёд) означает план, замысел, описание того, что предстоит сделать. </a:t>
            </a:r>
            <a:endParaRPr lang="ru-RU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 широком понимании </a:t>
            </a: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-это работа, направленная на решение конкретной проблемы, на достижение оптимальным способом заранее запланированного результата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желаемый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деятельности, достигаемый в пределах установленного интервала времени.</a:t>
            </a:r>
          </a:p>
          <a:p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целей и принципов, позволяющих распределить необходимые ресурсы на период времени, представляющий собой горизонт планирования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424309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79" y="241069"/>
            <a:ext cx="10809171" cy="1449619"/>
          </a:xfrm>
        </p:spPr>
        <p:txBody>
          <a:bodyPr>
            <a:norm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spc="-170" dirty="0">
                <a:solidFill>
                  <a:srgbClr val="49654A"/>
                </a:solidFill>
                <a:latin typeface="Cambria"/>
              </a:rPr>
              <a:t>Важные вопросы</a:t>
            </a:r>
            <a:br>
              <a:rPr lang="ru-RU" sz="4000" spc="-170" dirty="0">
                <a:solidFill>
                  <a:srgbClr val="49654A"/>
                </a:solidFill>
                <a:latin typeface="Cambria"/>
              </a:rPr>
            </a:br>
            <a:endParaRPr lang="ru-RU" sz="4000" spc="-170" dirty="0">
              <a:solidFill>
                <a:srgbClr val="49654A"/>
              </a:solidFill>
              <a:latin typeface="Cambria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285566" y="1971761"/>
            <a:ext cx="3987165" cy="1699260"/>
          </a:xfrm>
          <a:prstGeom prst="rect">
            <a:avLst/>
          </a:prstGeom>
          <a:solidFill>
            <a:srgbClr val="D5E9C9"/>
          </a:solidFill>
          <a:ln w="12192">
            <a:solidFill>
              <a:srgbClr val="17171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Поиск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проблемы,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125855" marR="1197610" lvl="0" indent="793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выбор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темы </a:t>
            </a:r>
            <a:r>
              <a:rPr kumimoji="0" sz="2400" b="0" i="0" u="none" strike="noStrike" kern="1200" cap="none" spc="-58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об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сно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ание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Почему?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это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для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меня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важно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6" name="object 4"/>
          <p:cNvGrpSpPr/>
          <p:nvPr/>
        </p:nvGrpSpPr>
        <p:grpSpPr>
          <a:xfrm>
            <a:off x="6298714" y="2023513"/>
            <a:ext cx="3565525" cy="1425575"/>
            <a:chOff x="5051805" y="1670050"/>
            <a:chExt cx="3565525" cy="1425575"/>
          </a:xfrm>
        </p:grpSpPr>
        <p:sp>
          <p:nvSpPr>
            <p:cNvPr id="7" name="object 5"/>
            <p:cNvSpPr/>
            <p:nvPr/>
          </p:nvSpPr>
          <p:spPr>
            <a:xfrm>
              <a:off x="5058155" y="1676400"/>
              <a:ext cx="3552825" cy="1412875"/>
            </a:xfrm>
            <a:custGeom>
              <a:avLst/>
              <a:gdLst/>
              <a:ahLst/>
              <a:cxnLst/>
              <a:rect l="l" t="t" r="r" b="b"/>
              <a:pathLst>
                <a:path w="3552825" h="1412875">
                  <a:moveTo>
                    <a:pt x="3552444" y="0"/>
                  </a:moveTo>
                  <a:lnTo>
                    <a:pt x="0" y="0"/>
                  </a:lnTo>
                  <a:lnTo>
                    <a:pt x="0" y="1412748"/>
                  </a:lnTo>
                  <a:lnTo>
                    <a:pt x="3552444" y="1412748"/>
                  </a:lnTo>
                  <a:lnTo>
                    <a:pt x="3552444" y="0"/>
                  </a:lnTo>
                  <a:close/>
                </a:path>
              </a:pathLst>
            </a:custGeom>
            <a:solidFill>
              <a:srgbClr val="D5E9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6"/>
            <p:cNvSpPr/>
            <p:nvPr/>
          </p:nvSpPr>
          <p:spPr>
            <a:xfrm>
              <a:off x="5058155" y="1676400"/>
              <a:ext cx="3552825" cy="1412875"/>
            </a:xfrm>
            <a:custGeom>
              <a:avLst/>
              <a:gdLst/>
              <a:ahLst/>
              <a:cxnLst/>
              <a:rect l="l" t="t" r="r" b="b"/>
              <a:pathLst>
                <a:path w="3552825" h="1412875">
                  <a:moveTo>
                    <a:pt x="0" y="1412748"/>
                  </a:moveTo>
                  <a:lnTo>
                    <a:pt x="3552444" y="1412748"/>
                  </a:lnTo>
                  <a:lnTo>
                    <a:pt x="3552444" y="0"/>
                  </a:lnTo>
                  <a:lnTo>
                    <a:pt x="0" y="0"/>
                  </a:lnTo>
                  <a:lnTo>
                    <a:pt x="0" y="1412748"/>
                  </a:lnTo>
                  <a:close/>
                </a:path>
              </a:pathLst>
            </a:custGeom>
            <a:ln w="12192">
              <a:solidFill>
                <a:srgbClr val="171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7"/>
          <p:cNvSpPr txBox="1"/>
          <p:nvPr/>
        </p:nvSpPr>
        <p:spPr>
          <a:xfrm>
            <a:off x="6659394" y="2346931"/>
            <a:ext cx="284861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Целеполагание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Зачем?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нужен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проект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7492261" y="3835803"/>
            <a:ext cx="2517775" cy="2689860"/>
          </a:xfrm>
          <a:prstGeom prst="rect">
            <a:avLst/>
          </a:prstGeom>
          <a:solidFill>
            <a:srgbClr val="D5E9C9"/>
          </a:solidFill>
          <a:ln w="12192">
            <a:solidFill>
              <a:srgbClr val="171717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5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Постановка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задач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7810" marR="32512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Что?</a:t>
            </a:r>
            <a:r>
              <a:rPr kumimoji="0" sz="2400" b="1" i="0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я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должен </a:t>
            </a:r>
            <a:r>
              <a:rPr kumimoji="0" sz="2400" b="0" i="0" u="none" strike="noStrike" kern="1200" cap="none" spc="-58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сделать,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чтобы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6350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проект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получился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2847109" y="4011063"/>
            <a:ext cx="3636645" cy="1118870"/>
          </a:xfrm>
          <a:prstGeom prst="rect">
            <a:avLst/>
          </a:prstGeom>
          <a:solidFill>
            <a:srgbClr val="D5E9C9"/>
          </a:solidFill>
          <a:ln w="12192">
            <a:solidFill>
              <a:srgbClr val="171717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Выбор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методов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способов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деятельности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Как?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я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это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сделаю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3002557" y="5717942"/>
            <a:ext cx="3121660" cy="959878"/>
          </a:xfrm>
          <a:prstGeom prst="rect">
            <a:avLst/>
          </a:prstGeom>
          <a:solidFill>
            <a:srgbClr val="D5E9C9"/>
          </a:solidFill>
          <a:ln w="12192">
            <a:solidFill>
              <a:srgbClr val="171717"/>
            </a:solidFill>
          </a:ln>
        </p:spPr>
        <p:txBody>
          <a:bodyPr vert="horz" wrap="square" lIns="0" tIns="21907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17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Ожидаемый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результат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Что?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я п</a:t>
            </a:r>
            <a:r>
              <a:rPr kumimoji="0" sz="2400" b="0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олучу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13" name="object 11"/>
          <p:cNvGrpSpPr/>
          <p:nvPr/>
        </p:nvGrpSpPr>
        <p:grpSpPr>
          <a:xfrm>
            <a:off x="5489724" y="2858918"/>
            <a:ext cx="744220" cy="376555"/>
            <a:chOff x="4242815" y="2505455"/>
            <a:chExt cx="744220" cy="376555"/>
          </a:xfrm>
        </p:grpSpPr>
        <p:sp>
          <p:nvSpPr>
            <p:cNvPr id="14" name="object 12"/>
            <p:cNvSpPr/>
            <p:nvPr/>
          </p:nvSpPr>
          <p:spPr>
            <a:xfrm>
              <a:off x="4248911" y="2511551"/>
              <a:ext cx="731520" cy="364490"/>
            </a:xfrm>
            <a:custGeom>
              <a:avLst/>
              <a:gdLst/>
              <a:ahLst/>
              <a:cxnLst/>
              <a:rect l="l" t="t" r="r" b="b"/>
              <a:pathLst>
                <a:path w="731520" h="364489">
                  <a:moveTo>
                    <a:pt x="548513" y="0"/>
                  </a:moveTo>
                  <a:lnTo>
                    <a:pt x="548513" y="91059"/>
                  </a:lnTo>
                  <a:lnTo>
                    <a:pt x="0" y="91059"/>
                  </a:lnTo>
                  <a:lnTo>
                    <a:pt x="0" y="273176"/>
                  </a:lnTo>
                  <a:lnTo>
                    <a:pt x="548513" y="273176"/>
                  </a:lnTo>
                  <a:lnTo>
                    <a:pt x="548513" y="364236"/>
                  </a:lnTo>
                  <a:lnTo>
                    <a:pt x="731520" y="182118"/>
                  </a:lnTo>
                  <a:lnTo>
                    <a:pt x="548513" y="0"/>
                  </a:lnTo>
                  <a:close/>
                </a:path>
              </a:pathLst>
            </a:custGeom>
            <a:solidFill>
              <a:srgbClr val="D5E9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3"/>
            <p:cNvSpPr/>
            <p:nvPr/>
          </p:nvSpPr>
          <p:spPr>
            <a:xfrm>
              <a:off x="4248911" y="2511551"/>
              <a:ext cx="731520" cy="364490"/>
            </a:xfrm>
            <a:custGeom>
              <a:avLst/>
              <a:gdLst/>
              <a:ahLst/>
              <a:cxnLst/>
              <a:rect l="l" t="t" r="r" b="b"/>
              <a:pathLst>
                <a:path w="731520" h="364489">
                  <a:moveTo>
                    <a:pt x="0" y="91059"/>
                  </a:moveTo>
                  <a:lnTo>
                    <a:pt x="548513" y="91059"/>
                  </a:lnTo>
                  <a:lnTo>
                    <a:pt x="548513" y="0"/>
                  </a:lnTo>
                  <a:lnTo>
                    <a:pt x="731520" y="182118"/>
                  </a:lnTo>
                  <a:lnTo>
                    <a:pt x="548513" y="364236"/>
                  </a:lnTo>
                  <a:lnTo>
                    <a:pt x="548513" y="273176"/>
                  </a:lnTo>
                  <a:lnTo>
                    <a:pt x="0" y="273176"/>
                  </a:lnTo>
                  <a:lnTo>
                    <a:pt x="0" y="91059"/>
                  </a:lnTo>
                  <a:close/>
                </a:path>
              </a:pathLst>
            </a:custGeom>
            <a:ln w="12191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object 14"/>
          <p:cNvGrpSpPr/>
          <p:nvPr/>
        </p:nvGrpSpPr>
        <p:grpSpPr>
          <a:xfrm>
            <a:off x="8074428" y="3398414"/>
            <a:ext cx="376555" cy="443865"/>
            <a:chOff x="6827519" y="3044951"/>
            <a:chExt cx="376555" cy="443865"/>
          </a:xfrm>
        </p:grpSpPr>
        <p:sp>
          <p:nvSpPr>
            <p:cNvPr id="17" name="object 15"/>
            <p:cNvSpPr/>
            <p:nvPr/>
          </p:nvSpPr>
          <p:spPr>
            <a:xfrm>
              <a:off x="6833615" y="3051047"/>
              <a:ext cx="364490" cy="431800"/>
            </a:xfrm>
            <a:custGeom>
              <a:avLst/>
              <a:gdLst/>
              <a:ahLst/>
              <a:cxnLst/>
              <a:rect l="l" t="t" r="r" b="b"/>
              <a:pathLst>
                <a:path w="364490" h="431800">
                  <a:moveTo>
                    <a:pt x="273176" y="0"/>
                  </a:moveTo>
                  <a:lnTo>
                    <a:pt x="91058" y="0"/>
                  </a:lnTo>
                  <a:lnTo>
                    <a:pt x="91058" y="323214"/>
                  </a:lnTo>
                  <a:lnTo>
                    <a:pt x="0" y="323214"/>
                  </a:lnTo>
                  <a:lnTo>
                    <a:pt x="182117" y="431291"/>
                  </a:lnTo>
                  <a:lnTo>
                    <a:pt x="364235" y="323214"/>
                  </a:lnTo>
                  <a:lnTo>
                    <a:pt x="273176" y="323214"/>
                  </a:lnTo>
                  <a:lnTo>
                    <a:pt x="273176" y="0"/>
                  </a:lnTo>
                  <a:close/>
                </a:path>
              </a:pathLst>
            </a:custGeom>
            <a:solidFill>
              <a:srgbClr val="D5E9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6"/>
            <p:cNvSpPr/>
            <p:nvPr/>
          </p:nvSpPr>
          <p:spPr>
            <a:xfrm>
              <a:off x="6833615" y="3051047"/>
              <a:ext cx="364490" cy="431800"/>
            </a:xfrm>
            <a:custGeom>
              <a:avLst/>
              <a:gdLst/>
              <a:ahLst/>
              <a:cxnLst/>
              <a:rect l="l" t="t" r="r" b="b"/>
              <a:pathLst>
                <a:path w="364490" h="431800">
                  <a:moveTo>
                    <a:pt x="0" y="323214"/>
                  </a:moveTo>
                  <a:lnTo>
                    <a:pt x="91058" y="323214"/>
                  </a:lnTo>
                  <a:lnTo>
                    <a:pt x="91058" y="0"/>
                  </a:lnTo>
                  <a:lnTo>
                    <a:pt x="273176" y="0"/>
                  </a:lnTo>
                  <a:lnTo>
                    <a:pt x="273176" y="323214"/>
                  </a:lnTo>
                  <a:lnTo>
                    <a:pt x="364235" y="323214"/>
                  </a:lnTo>
                  <a:lnTo>
                    <a:pt x="182117" y="431291"/>
                  </a:lnTo>
                  <a:lnTo>
                    <a:pt x="0" y="323214"/>
                  </a:lnTo>
                  <a:close/>
                </a:path>
              </a:pathLst>
            </a:custGeom>
            <a:ln w="12192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object 17"/>
          <p:cNvGrpSpPr/>
          <p:nvPr/>
        </p:nvGrpSpPr>
        <p:grpSpPr>
          <a:xfrm>
            <a:off x="6515376" y="4478930"/>
            <a:ext cx="875030" cy="376555"/>
            <a:chOff x="5268467" y="4125467"/>
            <a:chExt cx="875030" cy="376555"/>
          </a:xfrm>
        </p:grpSpPr>
        <p:sp>
          <p:nvSpPr>
            <p:cNvPr id="20" name="object 18"/>
            <p:cNvSpPr/>
            <p:nvPr/>
          </p:nvSpPr>
          <p:spPr>
            <a:xfrm>
              <a:off x="5274563" y="4131563"/>
              <a:ext cx="862965" cy="364490"/>
            </a:xfrm>
            <a:custGeom>
              <a:avLst/>
              <a:gdLst/>
              <a:ahLst/>
              <a:cxnLst/>
              <a:rect l="l" t="t" r="r" b="b"/>
              <a:pathLst>
                <a:path w="862964" h="364489">
                  <a:moveTo>
                    <a:pt x="215773" y="0"/>
                  </a:moveTo>
                  <a:lnTo>
                    <a:pt x="0" y="182118"/>
                  </a:lnTo>
                  <a:lnTo>
                    <a:pt x="215773" y="364236"/>
                  </a:lnTo>
                  <a:lnTo>
                    <a:pt x="215773" y="273177"/>
                  </a:lnTo>
                  <a:lnTo>
                    <a:pt x="862584" y="273177"/>
                  </a:lnTo>
                  <a:lnTo>
                    <a:pt x="862584" y="91059"/>
                  </a:lnTo>
                  <a:lnTo>
                    <a:pt x="215773" y="91059"/>
                  </a:lnTo>
                  <a:lnTo>
                    <a:pt x="215773" y="0"/>
                  </a:lnTo>
                  <a:close/>
                </a:path>
              </a:pathLst>
            </a:custGeom>
            <a:solidFill>
              <a:srgbClr val="D5E9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19"/>
            <p:cNvSpPr/>
            <p:nvPr/>
          </p:nvSpPr>
          <p:spPr>
            <a:xfrm>
              <a:off x="5274563" y="4131563"/>
              <a:ext cx="862965" cy="364490"/>
            </a:xfrm>
            <a:custGeom>
              <a:avLst/>
              <a:gdLst/>
              <a:ahLst/>
              <a:cxnLst/>
              <a:rect l="l" t="t" r="r" b="b"/>
              <a:pathLst>
                <a:path w="862964" h="364489">
                  <a:moveTo>
                    <a:pt x="0" y="182118"/>
                  </a:moveTo>
                  <a:lnTo>
                    <a:pt x="215773" y="0"/>
                  </a:lnTo>
                  <a:lnTo>
                    <a:pt x="215773" y="91059"/>
                  </a:lnTo>
                  <a:lnTo>
                    <a:pt x="862584" y="91059"/>
                  </a:lnTo>
                  <a:lnTo>
                    <a:pt x="862584" y="273177"/>
                  </a:lnTo>
                  <a:lnTo>
                    <a:pt x="215773" y="273177"/>
                  </a:lnTo>
                  <a:lnTo>
                    <a:pt x="215773" y="364236"/>
                  </a:lnTo>
                  <a:lnTo>
                    <a:pt x="0" y="182118"/>
                  </a:lnTo>
                  <a:close/>
                </a:path>
              </a:pathLst>
            </a:custGeom>
            <a:ln w="12192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object 20"/>
          <p:cNvGrpSpPr/>
          <p:nvPr/>
        </p:nvGrpSpPr>
        <p:grpSpPr>
          <a:xfrm>
            <a:off x="5067576" y="5201307"/>
            <a:ext cx="376555" cy="445134"/>
            <a:chOff x="3820667" y="4847844"/>
            <a:chExt cx="376555" cy="445134"/>
          </a:xfrm>
        </p:grpSpPr>
        <p:sp>
          <p:nvSpPr>
            <p:cNvPr id="23" name="object 21"/>
            <p:cNvSpPr/>
            <p:nvPr/>
          </p:nvSpPr>
          <p:spPr>
            <a:xfrm>
              <a:off x="3826763" y="4853940"/>
              <a:ext cx="364490" cy="433070"/>
            </a:xfrm>
            <a:custGeom>
              <a:avLst/>
              <a:gdLst/>
              <a:ahLst/>
              <a:cxnLst/>
              <a:rect l="l" t="t" r="r" b="b"/>
              <a:pathLst>
                <a:path w="364489" h="433070">
                  <a:moveTo>
                    <a:pt x="273176" y="0"/>
                  </a:moveTo>
                  <a:lnTo>
                    <a:pt x="91059" y="0"/>
                  </a:lnTo>
                  <a:lnTo>
                    <a:pt x="91059" y="324739"/>
                  </a:lnTo>
                  <a:lnTo>
                    <a:pt x="0" y="324739"/>
                  </a:lnTo>
                  <a:lnTo>
                    <a:pt x="182118" y="432816"/>
                  </a:lnTo>
                  <a:lnTo>
                    <a:pt x="364236" y="324739"/>
                  </a:lnTo>
                  <a:lnTo>
                    <a:pt x="273176" y="324739"/>
                  </a:lnTo>
                  <a:lnTo>
                    <a:pt x="273176" y="0"/>
                  </a:lnTo>
                  <a:close/>
                </a:path>
              </a:pathLst>
            </a:custGeom>
            <a:solidFill>
              <a:srgbClr val="D5E9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2"/>
            <p:cNvSpPr/>
            <p:nvPr/>
          </p:nvSpPr>
          <p:spPr>
            <a:xfrm>
              <a:off x="3826763" y="4853940"/>
              <a:ext cx="364490" cy="433070"/>
            </a:xfrm>
            <a:custGeom>
              <a:avLst/>
              <a:gdLst/>
              <a:ahLst/>
              <a:cxnLst/>
              <a:rect l="l" t="t" r="r" b="b"/>
              <a:pathLst>
                <a:path w="364489" h="433070">
                  <a:moveTo>
                    <a:pt x="0" y="324739"/>
                  </a:moveTo>
                  <a:lnTo>
                    <a:pt x="91059" y="324739"/>
                  </a:lnTo>
                  <a:lnTo>
                    <a:pt x="91059" y="0"/>
                  </a:lnTo>
                  <a:lnTo>
                    <a:pt x="273176" y="0"/>
                  </a:lnTo>
                  <a:lnTo>
                    <a:pt x="273176" y="324739"/>
                  </a:lnTo>
                  <a:lnTo>
                    <a:pt x="364236" y="324739"/>
                  </a:lnTo>
                  <a:lnTo>
                    <a:pt x="182118" y="432816"/>
                  </a:lnTo>
                  <a:lnTo>
                    <a:pt x="0" y="324739"/>
                  </a:lnTo>
                  <a:close/>
                </a:path>
              </a:pathLst>
            </a:custGeom>
            <a:ln w="12192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4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pc="-170" dirty="0" smtClean="0">
                <a:solidFill>
                  <a:srgbClr val="49654A"/>
                </a:solidFill>
                <a:latin typeface="Cambria"/>
              </a:rPr>
              <a:t>Первоочередное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 для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                       Тема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интересна</a:t>
            </a:r>
          </a:p>
          <a:p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Какими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личными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 обладаю?</a:t>
            </a:r>
          </a:p>
          <a:p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школы и СВОЙ личный,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ресурсы (определить реализую один или команда). </a:t>
            </a:r>
          </a:p>
          <a:p>
            <a:endParaRPr lang="ru-RU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22">
            <a:extLst>
              <a:ext uri="{FF2B5EF4-FFF2-40B4-BE49-F238E27FC236}">
                <a16:creationId xmlns:a16="http://schemas.microsoft.com/office/drawing/2014/main" id="{C11F6182-5E36-A92F-13F4-530779F0EAB8}"/>
              </a:ext>
            </a:extLst>
          </p:cNvPr>
          <p:cNvGrpSpPr/>
          <p:nvPr/>
        </p:nvGrpSpPr>
        <p:grpSpPr>
          <a:xfrm>
            <a:off x="4551266" y="2063202"/>
            <a:ext cx="1350771" cy="322552"/>
            <a:chOff x="4199259" y="5132794"/>
            <a:chExt cx="1465580" cy="553085"/>
          </a:xfrm>
          <a:solidFill>
            <a:srgbClr val="FF0000"/>
          </a:solidFill>
        </p:grpSpPr>
        <p:sp>
          <p:nvSpPr>
            <p:cNvPr id="5" name="object 23">
              <a:extLst>
                <a:ext uri="{FF2B5EF4-FFF2-40B4-BE49-F238E27FC236}">
                  <a16:creationId xmlns:a16="http://schemas.microsoft.com/office/drawing/2014/main" id="{39F7FE53-1E68-23D3-7F64-601BF819F9EB}"/>
                </a:ext>
              </a:extLst>
            </p:cNvPr>
            <p:cNvSpPr/>
            <p:nvPr/>
          </p:nvSpPr>
          <p:spPr>
            <a:xfrm>
              <a:off x="4211959" y="5145494"/>
              <a:ext cx="1440180" cy="527685"/>
            </a:xfrm>
            <a:custGeom>
              <a:avLst/>
              <a:gdLst/>
              <a:ahLst/>
              <a:cxnLst/>
              <a:rect l="l" t="t" r="r" b="b"/>
              <a:pathLst>
                <a:path w="1440179" h="527685">
                  <a:moveTo>
                    <a:pt x="1176629" y="0"/>
                  </a:moveTo>
                  <a:lnTo>
                    <a:pt x="1176629" y="131775"/>
                  </a:lnTo>
                  <a:lnTo>
                    <a:pt x="263537" y="131775"/>
                  </a:lnTo>
                  <a:lnTo>
                    <a:pt x="263537" y="0"/>
                  </a:lnTo>
                  <a:lnTo>
                    <a:pt x="0" y="263537"/>
                  </a:lnTo>
                  <a:lnTo>
                    <a:pt x="263537" y="527075"/>
                  </a:lnTo>
                  <a:lnTo>
                    <a:pt x="263537" y="395300"/>
                  </a:lnTo>
                  <a:lnTo>
                    <a:pt x="1176629" y="395300"/>
                  </a:lnTo>
                  <a:lnTo>
                    <a:pt x="1176629" y="527075"/>
                  </a:lnTo>
                  <a:lnTo>
                    <a:pt x="1440154" y="263537"/>
                  </a:lnTo>
                  <a:lnTo>
                    <a:pt x="1176629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24">
              <a:extLst>
                <a:ext uri="{FF2B5EF4-FFF2-40B4-BE49-F238E27FC236}">
                  <a16:creationId xmlns:a16="http://schemas.microsoft.com/office/drawing/2014/main" id="{F653B341-DB30-94CE-20CD-1619DA190306}"/>
                </a:ext>
              </a:extLst>
            </p:cNvPr>
            <p:cNvSpPr/>
            <p:nvPr/>
          </p:nvSpPr>
          <p:spPr>
            <a:xfrm>
              <a:off x="4211959" y="5145494"/>
              <a:ext cx="1440180" cy="527685"/>
            </a:xfrm>
            <a:custGeom>
              <a:avLst/>
              <a:gdLst/>
              <a:ahLst/>
              <a:cxnLst/>
              <a:rect l="l" t="t" r="r" b="b"/>
              <a:pathLst>
                <a:path w="1440179" h="527685">
                  <a:moveTo>
                    <a:pt x="0" y="263537"/>
                  </a:moveTo>
                  <a:lnTo>
                    <a:pt x="263537" y="0"/>
                  </a:lnTo>
                  <a:lnTo>
                    <a:pt x="263537" y="131775"/>
                  </a:lnTo>
                  <a:lnTo>
                    <a:pt x="1176629" y="131775"/>
                  </a:lnTo>
                  <a:lnTo>
                    <a:pt x="1176629" y="0"/>
                  </a:lnTo>
                  <a:lnTo>
                    <a:pt x="1440154" y="263537"/>
                  </a:lnTo>
                  <a:lnTo>
                    <a:pt x="1176629" y="527075"/>
                  </a:lnTo>
                  <a:lnTo>
                    <a:pt x="1176629" y="395300"/>
                  </a:lnTo>
                  <a:lnTo>
                    <a:pt x="263537" y="395300"/>
                  </a:lnTo>
                  <a:lnTo>
                    <a:pt x="263537" y="527075"/>
                  </a:lnTo>
                  <a:lnTo>
                    <a:pt x="0" y="263537"/>
                  </a:lnTo>
                  <a:close/>
                </a:path>
              </a:pathLst>
            </a:custGeom>
            <a:grpFill/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99302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широкоэкранной презентации КОИРО и ЦНППМ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широкоэкранной презентации КОИРО и ЦНППМ" id="{B4EEE6BE-680F-432A-80FA-E41F6E9E4875}" vid="{A90A7A00-5D61-40DD-8E84-EBCE58FA48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EA69C501D51484FADFF6A3A76D1C848" ma:contentTypeVersion="50" ma:contentTypeDescription="Создание документа." ma:contentTypeScope="" ma:versionID="1b6e8ca8abbb56ab5731a4ed9608604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2d3834e41351422db010085b161a716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F8FEC5-1D1D-4EA1-A2F3-CDD47F1F31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EF5798-9E6C-442E-9A4B-E6A9B060C0E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4213F84-897A-4BBE-B718-28A9976629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52ca3-5a62-4c1c-90a6-29f4710e4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4AB4363-6BFE-4C5A-97C6-22EDEBE92AE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a252ca3-5a62-4c1c-90a6-29f4710e47f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широкоэкранной презентации КОИРО и ЦНППМ</Template>
  <TotalTime>951</TotalTime>
  <Words>1122</Words>
  <Application>Microsoft Office PowerPoint</Application>
  <PresentationFormat>Широкоэкранный</PresentationFormat>
  <Paragraphs>201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Akzidenz-Grotesk Pro Bold</vt:lpstr>
      <vt:lpstr>Arial</vt:lpstr>
      <vt:lpstr>Calibri</vt:lpstr>
      <vt:lpstr>Cambria</vt:lpstr>
      <vt:lpstr>Century Gothic</vt:lpstr>
      <vt:lpstr>Segoe UI</vt:lpstr>
      <vt:lpstr>Symbol</vt:lpstr>
      <vt:lpstr>Times New Roman</vt:lpstr>
      <vt:lpstr>Wingdings</vt:lpstr>
      <vt:lpstr>Шаблон широкоэкранной презентации КОИРО и ЦНППМ</vt:lpstr>
      <vt:lpstr>Конкурсный отбор для учителей государственных (муниципальных) общеобразовательных организаций Костромской области в 2024 году Я-УЧИТЕЛЬ </vt:lpstr>
      <vt:lpstr>Страница конкурса</vt:lpstr>
      <vt:lpstr>Календарь конкурсного отбора</vt:lpstr>
      <vt:lpstr>Два испытания конкурсного отбора:</vt:lpstr>
      <vt:lpstr>Нормативная база конкурсного отбора</vt:lpstr>
      <vt:lpstr>    Положение о региональном конкурсном отборе «Я-УЧИТЕЛЬ» для учителей государственных (муниципальных) общеобразовательных организаций Костромской области </vt:lpstr>
      <vt:lpstr>Презентация PowerPoint</vt:lpstr>
      <vt:lpstr>Важные вопросы </vt:lpstr>
      <vt:lpstr>Первоочередное </vt:lpstr>
      <vt:lpstr> Проект-это система «5П»:  проблема – планирование (проектирование) – поиск – продукт – презентация.  </vt:lpstr>
      <vt:lpstr>Этап 1. Подготовительный</vt:lpstr>
      <vt:lpstr>Этап 2. Планирование</vt:lpstr>
      <vt:lpstr>Основные составляющие проекта (один из возможных вариантов)</vt:lpstr>
      <vt:lpstr>Примеры </vt:lpstr>
      <vt:lpstr>Логическая рамка</vt:lpstr>
      <vt:lpstr>Дорожная карта </vt:lpstr>
      <vt:lpstr>Ресурсная карта</vt:lpstr>
      <vt:lpstr>Презентация PowerPoint</vt:lpstr>
      <vt:lpstr>Этап 3. Реализация проекта</vt:lpstr>
      <vt:lpstr>Этап 4. Презентация проекта- педагогические дебаты  </vt:lpstr>
      <vt:lpstr>Этап 5. Осмысление и оценка  проекта</vt:lpstr>
      <vt:lpstr>Критерии оценивания</vt:lpstr>
      <vt:lpstr>Актуальные вопросы:</vt:lpstr>
      <vt:lpstr>Регистрация кандидатов на участие</vt:lpstr>
      <vt:lpstr>Папка+электронный вариант</vt:lpstr>
      <vt:lpstr>Награждение победителей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конкурсный отбор для учителей государственных (муниципальных) общеобразовательных организаций Костромской области в 2022 году Я-УЧИТЕЛЬ</dc:title>
  <dc:creator>User</dc:creator>
  <cp:lastModifiedBy>Администратор</cp:lastModifiedBy>
  <cp:revision>46</cp:revision>
  <dcterms:created xsi:type="dcterms:W3CDTF">2024-01-16T11:02:00Z</dcterms:created>
  <dcterms:modified xsi:type="dcterms:W3CDTF">2024-01-24T11:40:35Z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0x0101007EA69C501D51484FADFF6A3A76D1C848</vt:lpwstr>
  </property>
</Properties>
</file>