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7" r:id="rId2"/>
    <p:sldId id="258" r:id="rId3"/>
    <p:sldId id="259" r:id="rId4"/>
    <p:sldId id="260" r:id="rId5"/>
    <p:sldId id="269" r:id="rId6"/>
    <p:sldId id="267" r:id="rId7"/>
    <p:sldId id="270" r:id="rId8"/>
    <p:sldId id="271" r:id="rId9"/>
    <p:sldId id="261" r:id="rId10"/>
    <p:sldId id="264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3C866A-E925-42C5-A9D7-A821578F8BCB}">
          <p14:sldIdLst>
            <p14:sldId id="257"/>
            <p14:sldId id="258"/>
            <p14:sldId id="259"/>
            <p14:sldId id="260"/>
            <p14:sldId id="269"/>
            <p14:sldId id="267"/>
            <p14:sldId id="270"/>
            <p14:sldId id="271"/>
            <p14:sldId id="261"/>
            <p14:sldId id="264"/>
            <p14:sldId id="263"/>
            <p14:sldId id="265"/>
            <p14:sldId id="266"/>
          </p14:sldIdLst>
        </p14:section>
        <p14:section name="Раздел без заголовка" id="{6C8FDE97-2419-4046-AF51-D8A95192A1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343" autoAdjust="0"/>
  </p:normalViewPr>
  <p:slideViewPr>
    <p:cSldViewPr snapToGrid="0">
      <p:cViewPr varScale="1">
        <p:scale>
          <a:sx n="106" d="100"/>
          <a:sy n="106" d="100"/>
        </p:scale>
        <p:origin x="60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6" y="3814309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1" y="6376139"/>
            <a:ext cx="302139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7989" y="6376139"/>
            <a:ext cx="15252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1" y="929392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114195"/>
            <a:ext cx="10515600" cy="16854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57701" y="6220096"/>
            <a:ext cx="143922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8632" y="6220096"/>
            <a:ext cx="302139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1730" y="6220096"/>
            <a:ext cx="15252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2235278"/>
            <a:ext cx="1360713" cy="2852737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00262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091" y="1672504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943" y="1672504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91" y="6347117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73781" y="6348272"/>
            <a:ext cx="456507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4711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669" y="103911"/>
            <a:ext cx="9862457" cy="11949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109" y="165193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7525" y="165915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5068" y="6353467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4696" y="6354333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55925" y="6329800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1674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943" y="173484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12911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943" y="181205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88971" y="6356351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63858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66256"/>
            <a:ext cx="11016343" cy="1028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639291"/>
            <a:ext cx="5299364" cy="35376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474" y="2639291"/>
            <a:ext cx="5232069" cy="35376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88971" y="6356351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56351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38200" y="1506538"/>
            <a:ext cx="5299363" cy="946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6622474" y="1506538"/>
            <a:ext cx="5232069" cy="946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450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66256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9936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474" y="1825625"/>
            <a:ext cx="523206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9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1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78085" y="6356352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9572" y="6332685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07522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533409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808568" y="153828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6545641" y="1538288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4467452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715" y="6356351"/>
            <a:ext cx="159697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3646" y="6356351"/>
            <a:ext cx="27883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7957" y="6356351"/>
            <a:ext cx="236219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21" y="51955"/>
            <a:ext cx="11023904" cy="11379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07522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533409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808568" y="153828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6533409" y="157984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6205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21" y="10391"/>
            <a:ext cx="11023904" cy="11845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07522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533409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808568" y="153828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6533409" y="157984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38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1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1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4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4" y="322119"/>
            <a:ext cx="10471068" cy="9767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89418" y="6267307"/>
            <a:ext cx="369223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68691" y="6267307"/>
            <a:ext cx="2563091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322119"/>
            <a:ext cx="1360713" cy="976745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0979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587" y="301338"/>
            <a:ext cx="10554195" cy="9767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98621" y="6267306"/>
            <a:ext cx="369223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68691" y="6267307"/>
            <a:ext cx="2563091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1277587" y="6267306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1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объект (зеленый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208" y="6356352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148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316567" y="1965325"/>
            <a:ext cx="10436521" cy="4097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+логоти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51464" cy="10064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8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ерый_Заголовок +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7030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7424" y="6356352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10262"/>
            <a:ext cx="1101242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838201" y="1847850"/>
            <a:ext cx="11013017" cy="4241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693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+ логоти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252069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7416" y="6356352"/>
            <a:ext cx="1350264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63656" cy="11527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3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929" y="1048349"/>
            <a:ext cx="9658599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6929" y="3865418"/>
            <a:ext cx="9601201" cy="14897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46080" y="6252442"/>
            <a:ext cx="159697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78223" y="6252442"/>
            <a:ext cx="27883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1746" y="6252442"/>
            <a:ext cx="1539137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3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0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Заголовок +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5849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Заголовок +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65322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Заголовок +объект"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4045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Заголовок +объект"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725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2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5" y="1773671"/>
            <a:ext cx="1123702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5745" y="6356352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3746" y="6356352"/>
            <a:ext cx="518159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9572" y="6353467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392381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4728" y="6356352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3675" y="6356352"/>
            <a:ext cx="135279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0783"/>
            <a:ext cx="10994572" cy="11637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00201"/>
            <a:ext cx="10994572" cy="45927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1" y="6356352"/>
            <a:ext cx="30677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157" y="6356352"/>
            <a:ext cx="155273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45474"/>
            <a:ext cx="10994572" cy="1142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00201"/>
            <a:ext cx="10994572" cy="44784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0" y="6243494"/>
            <a:ext cx="1295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0839" y="6243494"/>
            <a:ext cx="30677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0035" y="6243494"/>
            <a:ext cx="155273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4692"/>
            <a:ext cx="838197" cy="1163781"/>
          </a:xfrm>
          <a:prstGeom prst="rect">
            <a:avLst/>
          </a:prstGeom>
          <a:solidFill>
            <a:srgbClr val="338558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7298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3877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1342" y="6004107"/>
            <a:ext cx="124871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317" y="5998300"/>
            <a:ext cx="35228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9393" y="5998631"/>
            <a:ext cx="19573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37" r:id="rId3"/>
    <p:sldLayoutId id="2147483700" r:id="rId4"/>
    <p:sldLayoutId id="2147483711" r:id="rId5"/>
    <p:sldLayoutId id="2147483712" r:id="rId6"/>
    <p:sldLayoutId id="2147483713" r:id="rId7"/>
    <p:sldLayoutId id="2147483738" r:id="rId8"/>
    <p:sldLayoutId id="2147483701" r:id="rId9"/>
    <p:sldLayoutId id="2147483714" r:id="rId10"/>
    <p:sldLayoutId id="2147483715" r:id="rId11"/>
    <p:sldLayoutId id="2147483739" r:id="rId12"/>
    <p:sldLayoutId id="2147483702" r:id="rId13"/>
    <p:sldLayoutId id="2147483716" r:id="rId14"/>
    <p:sldLayoutId id="2147483717" r:id="rId15"/>
    <p:sldLayoutId id="2147483718" r:id="rId16"/>
    <p:sldLayoutId id="2147483740" r:id="rId17"/>
    <p:sldLayoutId id="2147483746" r:id="rId18"/>
    <p:sldLayoutId id="2147483704" r:id="rId19"/>
    <p:sldLayoutId id="2147483744" r:id="rId20"/>
    <p:sldLayoutId id="2147483745" r:id="rId21"/>
    <p:sldLayoutId id="2147483743" r:id="rId22"/>
    <p:sldLayoutId id="2147483719" r:id="rId23"/>
    <p:sldLayoutId id="2147483741" r:id="rId24"/>
    <p:sldLayoutId id="2147483742" r:id="rId25"/>
    <p:sldLayoutId id="2147483705" r:id="rId26"/>
    <p:sldLayoutId id="2147483747" r:id="rId27"/>
    <p:sldLayoutId id="2147483749" r:id="rId28"/>
    <p:sldLayoutId id="2147483751" r:id="rId29"/>
    <p:sldLayoutId id="2147483750" r:id="rId30"/>
    <p:sldLayoutId id="2147483732" r:id="rId31"/>
    <p:sldLayoutId id="2147483733" r:id="rId32"/>
    <p:sldLayoutId id="2147483734" r:id="rId33"/>
    <p:sldLayoutId id="2147483735" r:id="rId34"/>
    <p:sldLayoutId id="214748373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Современная концепция развития  профильных 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психолого-педагогических классов (ПППК)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Евстегнеева А.А.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3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сопровождение деятельности ПППК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1" y="1423843"/>
            <a:ext cx="10994572" cy="435133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ФГАОУ ДПО «Академия </a:t>
            </a:r>
            <a:r>
              <a:rPr lang="ru-RU" b="1" dirty="0" err="1">
                <a:solidFill>
                  <a:srgbClr val="002060"/>
                </a:solidFill>
              </a:rPr>
              <a:t>Минпросвещения</a:t>
            </a:r>
            <a:r>
              <a:rPr lang="ru-RU" b="1" dirty="0">
                <a:solidFill>
                  <a:srgbClr val="002060"/>
                </a:solidFill>
              </a:rPr>
              <a:t> России»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семинаров и совещаний по вопросам развития ПППК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Обучение педагогов </a:t>
            </a:r>
            <a:r>
              <a:rPr lang="ru-RU" dirty="0"/>
              <a:t>по дополнительной профессиональной программе «Организация деятельности профильных психолого-педагогических классов (групп) в образовательных организациях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07" y="3402439"/>
            <a:ext cx="5974773" cy="2840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3384" r="3120"/>
          <a:stretch/>
        </p:blipFill>
        <p:spPr>
          <a:xfrm>
            <a:off x="1076943" y="3685308"/>
            <a:ext cx="3772148" cy="24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сопровождение деятельности ПППК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Костромская область (наряду с Ярославской и Вологодской областями) вошла в состав Учебно-педагогического округа. Центром округа стал Ярославский государственный педагогический университет им. К.Д. Ушинского. Соглашение подписано 17.06.2023 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46" y="2843571"/>
            <a:ext cx="4854564" cy="32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Методическое сопровождение деятельности ПППК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490" y="1375323"/>
            <a:ext cx="10994572" cy="4351338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Сотрудничество с ФГБОУ ВОО «Костромской государственный университет» (Институт педагогики и психологии)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Участие руководителей ПППК</a:t>
            </a:r>
          </a:p>
          <a:p>
            <a:pPr algn="just"/>
            <a:r>
              <a:rPr lang="ru-RU" dirty="0" smtClean="0"/>
              <a:t> в конференциях и семинарах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Участие учеников и </a:t>
            </a:r>
            <a:r>
              <a:rPr lang="ru-RU" dirty="0"/>
              <a:t>руководителей </a:t>
            </a:r>
            <a:endParaRPr lang="ru-RU" dirty="0" smtClean="0"/>
          </a:p>
          <a:p>
            <a:pPr algn="just"/>
            <a:r>
              <a:rPr lang="ru-RU" dirty="0" smtClean="0"/>
              <a:t>ПППК в слётах </a:t>
            </a:r>
            <a:r>
              <a:rPr lang="ru-RU" dirty="0" err="1" smtClean="0"/>
              <a:t>пед</a:t>
            </a:r>
            <a:r>
              <a:rPr lang="ru-RU" dirty="0" smtClean="0"/>
              <a:t>. </a:t>
            </a:r>
            <a:r>
              <a:rPr lang="ru-RU" dirty="0" smtClean="0"/>
              <a:t>классов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21" y="4017818"/>
            <a:ext cx="2771565" cy="2078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24" y="3470959"/>
            <a:ext cx="2466820" cy="24406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219" y="1856508"/>
            <a:ext cx="2697548" cy="20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сопровождение деятельности ПППК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КОИРО </a:t>
            </a:r>
          </a:p>
          <a:p>
            <a:r>
              <a:rPr lang="ru-RU" dirty="0" smtClean="0"/>
              <a:t>Создан методический кабинет</a:t>
            </a:r>
          </a:p>
          <a:p>
            <a:r>
              <a:rPr lang="ru-RU" dirty="0" smtClean="0"/>
              <a:t> в РСМО для руководителей </a:t>
            </a:r>
          </a:p>
          <a:p>
            <a:r>
              <a:rPr lang="ru-RU" dirty="0" smtClean="0"/>
              <a:t>педагогических классов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725" y="2400719"/>
            <a:ext cx="6564897" cy="320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1" y="1493116"/>
            <a:ext cx="10994572" cy="4351338"/>
          </a:xfrm>
        </p:spPr>
        <p:txBody>
          <a:bodyPr/>
          <a:lstStyle/>
          <a:p>
            <a:r>
              <a:rPr lang="ru-RU" dirty="0" smtClean="0"/>
              <a:t>Распоряжение Правительства РФ от 24 июня 2022 г. №1688-ор об утверждении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Концепции для подготовки педагогических кадров для системы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образования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период до 2030 г. </a:t>
            </a:r>
          </a:p>
          <a:p>
            <a:r>
              <a:rPr lang="ru-RU" dirty="0" smtClean="0"/>
              <a:t>Из п. </a:t>
            </a:r>
            <a:r>
              <a:rPr lang="en-US" dirty="0" smtClean="0"/>
              <a:t>IV </a:t>
            </a:r>
            <a:r>
              <a:rPr lang="ru-RU" dirty="0" smtClean="0"/>
              <a:t>Основные </a:t>
            </a:r>
          </a:p>
          <a:p>
            <a:r>
              <a:rPr lang="ru-RU" dirty="0" smtClean="0"/>
              <a:t>мероприятия Концепции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999" y="2413347"/>
            <a:ext cx="7779747" cy="360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План мероприятий по реализации Распоряжения Правительства </a:t>
            </a:r>
            <a:r>
              <a:rPr lang="ru-RU" dirty="0"/>
              <a:t>РФ от 24 июня 2022 г. №1688-ор об утверждении Концепции для подготовки педагогических кадров для системы </a:t>
            </a:r>
            <a:r>
              <a:rPr lang="ru-RU" dirty="0" smtClean="0"/>
              <a:t>образования </a:t>
            </a:r>
            <a:r>
              <a:rPr lang="ru-RU" dirty="0"/>
              <a:t>на период до 2030 г. </a:t>
            </a:r>
            <a:r>
              <a:rPr lang="ru-RU" dirty="0" smtClean="0"/>
              <a:t>(на 2022-2024 годы)</a:t>
            </a:r>
            <a:endParaRPr lang="ru-RU" dirty="0"/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П.9 Развитие профильных психолого-педагогических классов (групп) в субъектах Российской Федерации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1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484" y="2414553"/>
            <a:ext cx="5334000" cy="3657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План мероприятий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(«Дорожная карта») по развитию сети профильных психолого-педагогических классов (групп) в субъектах Российской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Федерации на 2023-2024 годы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Письмо </a:t>
            </a:r>
            <a:r>
              <a:rPr lang="ru-RU" sz="2000" dirty="0" err="1" smtClean="0"/>
              <a:t>Минпросвещения</a:t>
            </a:r>
            <a:r>
              <a:rPr lang="ru-RU" sz="2000" dirty="0" smtClean="0"/>
              <a:t> России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от 25.04.2023г. №ТВ-819/08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 «О направлении плана мероприятий»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Содержание: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1800" dirty="0" smtClean="0"/>
              <a:t>Общее описание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1800" dirty="0" smtClean="0"/>
              <a:t>План мероприятий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Мероприятия для обучающихся ПППК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Мероприятия для педагогов ПППК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Мероприятия для руководителей органов 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исполнительной власти, руководителей ОО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3. Организационно-методическое обеспечение 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деятельности по развитию ПППК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4. Мониторинг деятельности по развитию ПППК </a:t>
            </a:r>
            <a:endParaRPr lang="ru-RU" sz="1800" dirty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7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Нормативная база. Регион.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ПЛАН МЕРОПРИЯТИЙ («ДОРОЖНАЯ КАРТА») по развитию сети профильных психолого-педагогических классов (групп) в Костромской области на 2023-2024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годы. </a:t>
            </a:r>
            <a:r>
              <a:rPr lang="ru-RU" b="1" dirty="0" smtClean="0"/>
              <a:t>Утверждена приказом ДОН Костромской области от 29 мая 2023 г. №863.</a:t>
            </a:r>
          </a:p>
          <a:p>
            <a:pPr algn="just"/>
            <a:r>
              <a:rPr lang="ru-RU" b="1" dirty="0" smtClean="0"/>
              <a:t>Содержит: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Общее описание «Дорожной карты</a:t>
            </a:r>
            <a:r>
              <a:rPr lang="ru-RU" sz="2000" dirty="0" smtClean="0"/>
              <a:t>»</a:t>
            </a:r>
            <a:r>
              <a:rPr lang="ru-RU" sz="2000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Мероприятия </a:t>
            </a:r>
            <a:r>
              <a:rPr lang="ru-RU" sz="2000" dirty="0"/>
              <a:t>для обучающихся профильных психолого-педагогических классов (групп) </a:t>
            </a:r>
            <a:r>
              <a:rPr lang="ru-RU" sz="2000" dirty="0" smtClean="0"/>
              <a:t>(ПППК)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Мероприятия для педагогов профильных психолого-педагогических классов (групп</a:t>
            </a:r>
            <a:r>
              <a:rPr lang="ru-RU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Организационно-методическое обеспечение деятельности по развитию профильных психолого-педагогических </a:t>
            </a:r>
            <a:r>
              <a:rPr lang="ru-RU" sz="2000" dirty="0" smtClean="0"/>
              <a:t>классов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Мониторинг деятельности по развитию профильных психолого-педагогических классов (групп)</a:t>
            </a:r>
          </a:p>
        </p:txBody>
      </p:sp>
    </p:spTree>
    <p:extLst>
      <p:ext uri="{BB962C8B-B14F-4D97-AF65-F5344CB8AC3E}">
        <p14:creationId xmlns:p14="http://schemas.microsoft.com/office/powerpoint/2010/main" val="7796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Концепция ПППК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318081"/>
            <a:ext cx="10994572" cy="499959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Разработана в 2021 г. «Академией </a:t>
            </a:r>
            <a:r>
              <a:rPr lang="ru-RU" b="1" dirty="0"/>
              <a:t>реализации государственной политики </a:t>
            </a:r>
            <a:r>
              <a:rPr lang="ru-RU" b="1" dirty="0" smtClean="0"/>
              <a:t>и профессионального </a:t>
            </a:r>
            <a:r>
              <a:rPr lang="ru-RU" b="1" dirty="0"/>
              <a:t>развития работников </a:t>
            </a:r>
            <a:r>
              <a:rPr lang="ru-RU" b="1" dirty="0" smtClean="0"/>
              <a:t>образования Министерства просвещения </a:t>
            </a:r>
            <a:r>
              <a:rPr lang="ru-RU" b="1" dirty="0"/>
              <a:t>Российской Федерации</a:t>
            </a:r>
            <a:r>
              <a:rPr lang="ru-RU" b="1" dirty="0" smtClean="0"/>
              <a:t>»</a:t>
            </a:r>
          </a:p>
          <a:p>
            <a:pPr algn="just"/>
            <a:endParaRPr lang="ru-RU" dirty="0"/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Профильный психолого-педагогический класс (ППК) </a:t>
            </a:r>
            <a:r>
              <a:rPr lang="ru-RU" dirty="0" smtClean="0"/>
              <a:t>– объединение </a:t>
            </a:r>
            <a:r>
              <a:rPr lang="ru-RU" dirty="0"/>
              <a:t>обучающихся образовательной организации, </a:t>
            </a:r>
            <a:r>
              <a:rPr lang="ru-RU" dirty="0" smtClean="0"/>
              <a:t>характерологическими </a:t>
            </a:r>
            <a:r>
              <a:rPr lang="ru-RU" dirty="0"/>
              <a:t>признаками которого являются: </a:t>
            </a:r>
            <a:r>
              <a:rPr lang="ru-RU" dirty="0" smtClean="0"/>
              <a:t>избирательный </a:t>
            </a:r>
            <a:r>
              <a:rPr lang="ru-RU" dirty="0"/>
              <a:t>принцип комплектования состава учащихся; </a:t>
            </a:r>
            <a:r>
              <a:rPr lang="ru-RU" dirty="0" smtClean="0"/>
              <a:t>профилирование </a:t>
            </a:r>
            <a:r>
              <a:rPr lang="ru-RU" dirty="0"/>
              <a:t>обучения за счет включения в учебный план </a:t>
            </a:r>
            <a:r>
              <a:rPr lang="ru-RU" dirty="0" smtClean="0"/>
              <a:t>предметов психолого-педагогической </a:t>
            </a:r>
            <a:r>
              <a:rPr lang="ru-RU" dirty="0"/>
              <a:t>и гуманитарной направленности</a:t>
            </a:r>
            <a:r>
              <a:rPr lang="ru-RU" dirty="0" smtClean="0"/>
              <a:t>; </a:t>
            </a:r>
            <a:r>
              <a:rPr lang="ru-RU" dirty="0"/>
              <a:t>обеспечение </a:t>
            </a:r>
            <a:r>
              <a:rPr lang="ru-RU" dirty="0" err="1"/>
              <a:t>деятельностного</a:t>
            </a:r>
            <a:r>
              <a:rPr lang="ru-RU" dirty="0"/>
              <a:t> подхода в обучении на основе </a:t>
            </a:r>
            <a:r>
              <a:rPr lang="ru-RU" dirty="0" smtClean="0"/>
              <a:t>активного </a:t>
            </a:r>
            <a:r>
              <a:rPr lang="ru-RU" dirty="0"/>
              <a:t>освоения и </a:t>
            </a:r>
            <a:r>
              <a:rPr lang="ru-RU" dirty="0" smtClean="0"/>
              <a:t>использования </a:t>
            </a:r>
            <a:r>
              <a:rPr lang="ru-RU" dirty="0"/>
              <a:t>школьниками элементов </a:t>
            </a:r>
            <a:r>
              <a:rPr lang="ru-RU" dirty="0" smtClean="0"/>
              <a:t>педагогических </a:t>
            </a:r>
            <a:r>
              <a:rPr lang="ru-RU" dirty="0"/>
              <a:t>технологий; наличие отлаженной структуры </a:t>
            </a:r>
            <a:r>
              <a:rPr lang="ru-RU" dirty="0" smtClean="0"/>
              <a:t>взаимодействия </a:t>
            </a:r>
            <a:r>
              <a:rPr lang="ru-RU" dirty="0"/>
              <a:t>с организациями образования и другими </a:t>
            </a:r>
            <a:r>
              <a:rPr lang="ru-RU" dirty="0" smtClean="0"/>
              <a:t>социальными партнерами</a:t>
            </a:r>
            <a:r>
              <a:rPr lang="ru-RU" dirty="0"/>
              <a:t>.</a:t>
            </a:r>
          </a:p>
          <a:p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3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Концепция ПППК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545" y="1318081"/>
            <a:ext cx="11125199" cy="49718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Ожидаемые эффекты внедрения </a:t>
            </a:r>
            <a:r>
              <a:rPr lang="ru-RU" b="1" dirty="0" smtClean="0"/>
              <a:t>концепции</a:t>
            </a:r>
          </a:p>
          <a:p>
            <a:pPr algn="just"/>
            <a:r>
              <a:rPr lang="ru-RU" b="1" dirty="0" smtClean="0"/>
              <a:t>На </a:t>
            </a:r>
            <a:r>
              <a:rPr lang="ru-RU" b="1" dirty="0"/>
              <a:t>федеральном уровне:</a:t>
            </a:r>
          </a:p>
          <a:p>
            <a:pPr algn="just"/>
            <a:r>
              <a:rPr lang="ru-RU" dirty="0"/>
              <a:t>• создание и функционирование национальной системы </a:t>
            </a:r>
            <a:r>
              <a:rPr lang="ru-RU" dirty="0" smtClean="0"/>
              <a:t>выявления </a:t>
            </a:r>
            <a:r>
              <a:rPr lang="ru-RU" dirty="0"/>
              <a:t>и подготовки кадрового резерва </a:t>
            </a:r>
            <a:r>
              <a:rPr lang="ru-RU" dirty="0" err="1" smtClean="0"/>
              <a:t>человекоцентрированных</a:t>
            </a:r>
            <a:r>
              <a:rPr lang="ru-RU" dirty="0" smtClean="0"/>
              <a:t> </a:t>
            </a:r>
            <a:r>
              <a:rPr lang="ru-RU" dirty="0"/>
              <a:t>профессий (образование, медицина, </a:t>
            </a:r>
            <a:r>
              <a:rPr lang="ru-RU" dirty="0" smtClean="0"/>
              <a:t>социальная работа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• восполнение дефицита профессионально </a:t>
            </a:r>
            <a:r>
              <a:rPr lang="ru-RU" dirty="0" smtClean="0"/>
              <a:t>подготовленных педагогических </a:t>
            </a:r>
            <a:r>
              <a:rPr lang="ru-RU" dirty="0"/>
              <a:t>кадров;</a:t>
            </a:r>
          </a:p>
          <a:p>
            <a:pPr algn="just"/>
            <a:r>
              <a:rPr lang="ru-RU" dirty="0"/>
              <a:t>• снижение затрат на профессиональную переподготовку </a:t>
            </a:r>
            <a:r>
              <a:rPr lang="ru-RU" dirty="0" smtClean="0"/>
              <a:t>кадров </a:t>
            </a:r>
            <a:r>
              <a:rPr lang="ru-RU" dirty="0"/>
              <a:t>(смену профессии) после </a:t>
            </a:r>
            <a:r>
              <a:rPr lang="ru-RU" dirty="0" smtClean="0"/>
              <a:t>окончания образовательных программ </a:t>
            </a:r>
            <a:r>
              <a:rPr lang="ru-RU" dirty="0"/>
              <a:t>профессионального образования.</a:t>
            </a:r>
          </a:p>
          <a:p>
            <a:pPr algn="just"/>
            <a:r>
              <a:rPr lang="ru-RU" b="1" dirty="0"/>
              <a:t>На уровне субъектов Российской Федерации и на </a:t>
            </a:r>
            <a:r>
              <a:rPr lang="ru-RU" b="1" dirty="0" smtClean="0"/>
              <a:t>муниципальном </a:t>
            </a:r>
            <a:r>
              <a:rPr lang="ru-RU" b="1" dirty="0"/>
              <a:t>уровне:</a:t>
            </a:r>
          </a:p>
          <a:p>
            <a:pPr algn="just"/>
            <a:r>
              <a:rPr lang="ru-RU" dirty="0"/>
              <a:t>• повышение качества образования выпускников, </a:t>
            </a:r>
            <a:r>
              <a:rPr lang="ru-RU" dirty="0" smtClean="0"/>
              <a:t>способных сделать </a:t>
            </a:r>
            <a:r>
              <a:rPr lang="ru-RU" dirty="0"/>
              <a:t>осознанный выбор сферы будущей </a:t>
            </a:r>
            <a:r>
              <a:rPr lang="ru-RU" dirty="0" smtClean="0"/>
              <a:t>профессиональной </a:t>
            </a:r>
            <a:r>
              <a:rPr lang="ru-RU" dirty="0"/>
              <a:t>педагогической деятельности и подготовленных к </a:t>
            </a:r>
            <a:r>
              <a:rPr lang="ru-RU" dirty="0" smtClean="0"/>
              <a:t>деятельности </a:t>
            </a:r>
            <a:r>
              <a:rPr lang="ru-RU" dirty="0"/>
              <a:t>в цифровом мире;</a:t>
            </a:r>
          </a:p>
          <a:p>
            <a:pPr algn="just"/>
            <a:r>
              <a:rPr lang="ru-RU" dirty="0"/>
              <a:t>• повышение качества профессиональной подготовки </a:t>
            </a:r>
            <a:r>
              <a:rPr lang="ru-RU" dirty="0" smtClean="0"/>
              <a:t>специалистов</a:t>
            </a:r>
            <a:r>
              <a:rPr lang="ru-RU" dirty="0"/>
              <a:t>, выбравших педагогическую профессию по </a:t>
            </a:r>
            <a:r>
              <a:rPr lang="ru-RU" dirty="0" smtClean="0"/>
              <a:t>призванию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• снижение доли отсева студентов, обучающихся по </a:t>
            </a:r>
            <a:r>
              <a:rPr lang="ru-RU" dirty="0" smtClean="0"/>
              <a:t>педагогическим </a:t>
            </a:r>
            <a:r>
              <a:rPr lang="ru-RU" dirty="0"/>
              <a:t>направлениям подготовки, и выпускников – </a:t>
            </a:r>
            <a:r>
              <a:rPr lang="ru-RU" dirty="0" smtClean="0"/>
              <a:t>молодых педагогов </a:t>
            </a:r>
            <a:r>
              <a:rPr lang="ru-RU" dirty="0"/>
              <a:t>в первые три года педагогической деятельности;</a:t>
            </a:r>
          </a:p>
          <a:p>
            <a:pPr algn="just"/>
            <a:r>
              <a:rPr lang="ru-RU" dirty="0"/>
              <a:t>• развитие социального партнерства между </a:t>
            </a:r>
            <a:r>
              <a:rPr lang="ru-RU" dirty="0" smtClean="0"/>
              <a:t>образовательными организациями </a:t>
            </a:r>
            <a:r>
              <a:rPr lang="ru-RU" dirty="0"/>
              <a:t>и обществом.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4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Концепция ПППК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Модели и механизмы </a:t>
            </a:r>
            <a:r>
              <a:rPr lang="ru-RU" sz="3200" b="1" dirty="0" smtClean="0"/>
              <a:t>организации психолого-педагогических классов</a:t>
            </a:r>
          </a:p>
          <a:p>
            <a:pPr marL="457200" indent="-457200">
              <a:buAutoNum type="arabicPeriod"/>
            </a:pPr>
            <a:r>
              <a:rPr lang="ru-RU" sz="3200" dirty="0" err="1" smtClean="0"/>
              <a:t>Внутришкольная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профилизация</a:t>
            </a:r>
            <a:endParaRPr lang="ru-RU" sz="3200" dirty="0" smtClean="0"/>
          </a:p>
          <a:p>
            <a:pPr marL="457200" indent="-457200">
              <a:buAutoNum type="arabicPeriod"/>
            </a:pPr>
            <a:r>
              <a:rPr lang="ru-RU" sz="3200" dirty="0" smtClean="0"/>
              <a:t>Модель сетевого взаимодействия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Выделение одной образовательной организации в качестве ресурсного центра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348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Методическое сопровождение деятельности ПППК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Минпросвещения</a:t>
            </a:r>
            <a:r>
              <a:rPr lang="ru-RU" dirty="0" smtClean="0"/>
              <a:t> России </a:t>
            </a:r>
            <a:r>
              <a:rPr lang="ru-RU" dirty="0"/>
              <a:t>разработаны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УЧЕБНО-МЕТОДИЧЕСКИЕ МАТЕРИАЛЫ ДЛЯ РЕАЛИЗАЦИИ ОБРАЗОВАТЕЛЬНОЙ ДЕЯТЕЛЬНОСТИ В КЛАССАХ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«ПСИХОЛОГО-ПЕДАГОГИЧЕСКОЙ НАПРАВЛЕННОСТИ (2021 г.)</a:t>
            </a:r>
          </a:p>
          <a:p>
            <a:pPr algn="just"/>
            <a:r>
              <a:rPr lang="ru-RU" dirty="0" smtClean="0"/>
              <a:t>Содержат: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Примерные учебные планы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Примерные рабочие программы учебных предметов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Примерные программы внеурочной деятельности и дополнительного образования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1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КОИРО_ЦНППМ 4_3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КОИРО_ЦНППМ 4_3" id="{330D7E50-AF6B-4941-AEEF-9F7D36A7D8F4}" vid="{F26AF6DD-B0DB-4791-B7FD-0F32A4C781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036E20-3AC6-4E2C-ABC4-F25209C38972}"/>
</file>

<file path=customXml/itemProps2.xml><?xml version="1.0" encoding="utf-8"?>
<ds:datastoreItem xmlns:ds="http://schemas.openxmlformats.org/officeDocument/2006/customXml" ds:itemID="{0A9DACB4-12E5-4ADF-9916-8997D43BF64A}"/>
</file>

<file path=customXml/itemProps3.xml><?xml version="1.0" encoding="utf-8"?>
<ds:datastoreItem xmlns:ds="http://schemas.openxmlformats.org/officeDocument/2006/customXml" ds:itemID="{36F33395-FF6C-4D48-A1C5-A9CD95764AEC}"/>
</file>

<file path=customXml/itemProps4.xml><?xml version="1.0" encoding="utf-8"?>
<ds:datastoreItem xmlns:ds="http://schemas.openxmlformats.org/officeDocument/2006/customXml" ds:itemID="{75952086-6338-4334-A2EA-E5FFB066F72B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КОИРО_ЦНППМ 4_3</Template>
  <TotalTime>530</TotalTime>
  <Words>631</Words>
  <Application>Microsoft Office PowerPoint</Application>
  <PresentationFormat>Широкоэкранный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Шаблон презентации КОИРО_ЦНППМ 4_3</vt:lpstr>
      <vt:lpstr>Современная концепция развития  профильных  психолого-педагогических классов (ПППК)</vt:lpstr>
      <vt:lpstr>Нормативная база</vt:lpstr>
      <vt:lpstr>Нормативная база</vt:lpstr>
      <vt:lpstr>Нормативная база</vt:lpstr>
      <vt:lpstr>Нормативная база. Регион.</vt:lpstr>
      <vt:lpstr>Концепция ПППК</vt:lpstr>
      <vt:lpstr>Концепция ПППК</vt:lpstr>
      <vt:lpstr>Концепция ПППК</vt:lpstr>
      <vt:lpstr>Методическое сопровождение деятельности ПППК</vt:lpstr>
      <vt:lpstr>Методическое сопровождение деятельности ПППК</vt:lpstr>
      <vt:lpstr>Методическое сопровождение деятельности ПППК</vt:lpstr>
      <vt:lpstr>Методическое сопровождение деятельности ПППК </vt:lpstr>
      <vt:lpstr>Методическое сопровождение деятельности ПППК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Борисыч</dc:creator>
  <cp:lastModifiedBy>User</cp:lastModifiedBy>
  <cp:revision>27</cp:revision>
  <dcterms:created xsi:type="dcterms:W3CDTF">2023-08-15T09:15:12Z</dcterms:created>
  <dcterms:modified xsi:type="dcterms:W3CDTF">2023-08-18T06:20:41Z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