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sldIdLst>
    <p:sldId id="303" r:id="rId2"/>
    <p:sldId id="256" r:id="rId3"/>
    <p:sldId id="257" r:id="rId4"/>
    <p:sldId id="280" r:id="rId5"/>
    <p:sldId id="283" r:id="rId6"/>
    <p:sldId id="272" r:id="rId7"/>
    <p:sldId id="265" r:id="rId8"/>
    <p:sldId id="295" r:id="rId9"/>
    <p:sldId id="288" r:id="rId10"/>
    <p:sldId id="281" r:id="rId11"/>
    <p:sldId id="287" r:id="rId12"/>
    <p:sldId id="296" r:id="rId13"/>
    <p:sldId id="297" r:id="rId14"/>
    <p:sldId id="298" r:id="rId15"/>
    <p:sldId id="299" r:id="rId16"/>
    <p:sldId id="300" r:id="rId17"/>
    <p:sldId id="301" r:id="rId18"/>
    <p:sldId id="304" r:id="rId19"/>
    <p:sldId id="302" r:id="rId20"/>
    <p:sldId id="259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0E68F-482D-4AD4-838D-903376DD2A62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7AE44-0906-4388-8EAC-A36B1BF6E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4A57-7DE9-4797-BFDD-EBE54607C7F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4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1" y="6376139"/>
            <a:ext cx="302139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7989" y="6376139"/>
            <a:ext cx="15252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1" y="92939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114195"/>
            <a:ext cx="10515600" cy="16854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7701" y="6220096"/>
            <a:ext cx="143922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8632" y="6220096"/>
            <a:ext cx="302139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1730" y="6220096"/>
            <a:ext cx="15252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2235278"/>
            <a:ext cx="1360713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02625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091" y="167250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67250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91" y="6347117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3781" y="6348272"/>
            <a:ext cx="456507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4711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669" y="103911"/>
            <a:ext cx="9862457" cy="11949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109" y="165193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7525" y="165915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068" y="6353467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4696" y="6354333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5925" y="632980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167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73484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12911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81205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8971" y="6356351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63858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6256"/>
            <a:ext cx="11016343" cy="1028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639291"/>
            <a:ext cx="5299364" cy="3537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474" y="2639291"/>
            <a:ext cx="5232069" cy="3537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8971" y="6356351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56351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38200" y="1506538"/>
            <a:ext cx="5299363" cy="94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6622474" y="1506538"/>
            <a:ext cx="5232069" cy="94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504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6256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9936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474" y="1825625"/>
            <a:ext cx="523206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97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78085" y="6356352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9572" y="6332685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45641" y="1538288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5" y="6356351"/>
            <a:ext cx="159697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3646" y="6356351"/>
            <a:ext cx="27883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7957" y="6356351"/>
            <a:ext cx="23621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1" y="51955"/>
            <a:ext cx="11023904" cy="11379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33409" y="157984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6205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1" y="10391"/>
            <a:ext cx="11023904" cy="11845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33409" y="157984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387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7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322119"/>
            <a:ext cx="10471068" cy="976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9418" y="6267307"/>
            <a:ext cx="36922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691" y="6267307"/>
            <a:ext cx="2563091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322119"/>
            <a:ext cx="1360713" cy="976745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9798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587" y="301338"/>
            <a:ext cx="10554195" cy="976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98621" y="6267306"/>
            <a:ext cx="36922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691" y="6267307"/>
            <a:ext cx="2563091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277587" y="6267306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18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объект (зелены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208" y="6356352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48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316567" y="1965325"/>
            <a:ext cx="10436521" cy="4097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+логоти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51464" cy="10064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80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ерый_Заголовок +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7030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7424" y="6356352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10262"/>
            <a:ext cx="110124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838201" y="1847850"/>
            <a:ext cx="11013017" cy="4241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6932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+ логоти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252069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7416" y="6356352"/>
            <a:ext cx="1350264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63656" cy="11527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4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929" y="1048349"/>
            <a:ext cx="9658599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6929" y="3865418"/>
            <a:ext cx="9601201" cy="14897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6080" y="6252442"/>
            <a:ext cx="159697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78223" y="6252442"/>
            <a:ext cx="27883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1746" y="6252442"/>
            <a:ext cx="1539137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32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09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Заголовок +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584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+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532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Заголовок +объект"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4045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Заголовок +объект"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72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23513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60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1773671"/>
            <a:ext cx="1123702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5745" y="6356352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3746" y="6356352"/>
            <a:ext cx="518159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572" y="6353467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392381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4728" y="6356352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3675" y="6356352"/>
            <a:ext cx="13527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783"/>
            <a:ext cx="10994572" cy="11637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00201"/>
            <a:ext cx="10994572" cy="45927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1" y="6356352"/>
            <a:ext cx="30677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157" y="6356352"/>
            <a:ext cx="155273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5474"/>
            <a:ext cx="10994572" cy="1142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00201"/>
            <a:ext cx="10994572" cy="44784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243494"/>
            <a:ext cx="1295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0839" y="6243494"/>
            <a:ext cx="30677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0035" y="6243494"/>
            <a:ext cx="155273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4692"/>
            <a:ext cx="838197" cy="1163781"/>
          </a:xfrm>
          <a:prstGeom prst="rect">
            <a:avLst/>
          </a:prstGeom>
          <a:solidFill>
            <a:srgbClr val="338558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72982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3877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2" y="6004107"/>
            <a:ext cx="12487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317" y="5998300"/>
            <a:ext cx="35228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9393" y="5998631"/>
            <a:ext cx="19573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37" r:id="rId3"/>
    <p:sldLayoutId id="2147483700" r:id="rId4"/>
    <p:sldLayoutId id="2147483711" r:id="rId5"/>
    <p:sldLayoutId id="2147483712" r:id="rId6"/>
    <p:sldLayoutId id="2147483713" r:id="rId7"/>
    <p:sldLayoutId id="2147483738" r:id="rId8"/>
    <p:sldLayoutId id="2147483701" r:id="rId9"/>
    <p:sldLayoutId id="2147483714" r:id="rId10"/>
    <p:sldLayoutId id="2147483715" r:id="rId11"/>
    <p:sldLayoutId id="2147483739" r:id="rId12"/>
    <p:sldLayoutId id="2147483702" r:id="rId13"/>
    <p:sldLayoutId id="2147483716" r:id="rId14"/>
    <p:sldLayoutId id="2147483717" r:id="rId15"/>
    <p:sldLayoutId id="2147483718" r:id="rId16"/>
    <p:sldLayoutId id="2147483740" r:id="rId17"/>
    <p:sldLayoutId id="2147483746" r:id="rId18"/>
    <p:sldLayoutId id="2147483704" r:id="rId19"/>
    <p:sldLayoutId id="2147483744" r:id="rId20"/>
    <p:sldLayoutId id="2147483745" r:id="rId21"/>
    <p:sldLayoutId id="2147483743" r:id="rId22"/>
    <p:sldLayoutId id="2147483719" r:id="rId23"/>
    <p:sldLayoutId id="2147483741" r:id="rId24"/>
    <p:sldLayoutId id="2147483742" r:id="rId25"/>
    <p:sldLayoutId id="2147483705" r:id="rId26"/>
    <p:sldLayoutId id="2147483747" r:id="rId27"/>
    <p:sldLayoutId id="2147483749" r:id="rId28"/>
    <p:sldLayoutId id="2147483751" r:id="rId29"/>
    <p:sldLayoutId id="2147483750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52" r:id="rId3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2210" y="1546312"/>
            <a:ext cx="9601201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Стратегическая сессия 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</a:rPr>
              <a:t>Развитие </a:t>
            </a:r>
            <a:r>
              <a:rPr lang="ru-RU" sz="4400" b="1" dirty="0">
                <a:solidFill>
                  <a:srgbClr val="C00000"/>
                </a:solidFill>
              </a:rPr>
              <a:t>сети профильных и предпрофессиональных классов 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в Костромской </a:t>
            </a:r>
            <a:r>
              <a:rPr lang="ru-RU" sz="4400" b="1" dirty="0" smtClean="0">
                <a:solidFill>
                  <a:srgbClr val="C00000"/>
                </a:solidFill>
              </a:rPr>
              <a:t>области»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939" y="5719155"/>
            <a:ext cx="9601201" cy="985949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800" b="1" dirty="0" smtClean="0">
                <a:latin typeface="+mj-lt"/>
              </a:rPr>
              <a:t>18 августа 2023 г.</a:t>
            </a:r>
            <a:endParaRPr lang="ru-RU" sz="3800" b="1" dirty="0">
              <a:latin typeface="+mj-lt"/>
            </a:endParaRPr>
          </a:p>
        </p:txBody>
      </p:sp>
      <p:pic>
        <p:nvPicPr>
          <p:cNvPr id="4" name="Рисунок 3" descr="C:\Users\User\Desktop\Без назван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9" y="164874"/>
            <a:ext cx="1862963" cy="1846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91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Индивидуальная образовательная траектория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 rotWithShape="1">
          <a:blip r:embed="rId2"/>
          <a:srcRect t="8152"/>
          <a:stretch/>
        </p:blipFill>
        <p:spPr>
          <a:xfrm>
            <a:off x="1123443" y="1645919"/>
            <a:ext cx="9144000" cy="47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248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Условия достижения целей профильного </a:t>
            </a:r>
            <a:r>
              <a:rPr lang="ru-RU" dirty="0" smtClean="0">
                <a:solidFill>
                  <a:srgbClr val="C00000"/>
                </a:solidFill>
              </a:rPr>
              <a:t>обучения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015" y="185887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latin typeface="+mj-lt"/>
              </a:rPr>
              <a:t>С</a:t>
            </a:r>
            <a:r>
              <a:rPr lang="ru-RU" sz="2000" b="1" dirty="0" smtClean="0">
                <a:latin typeface="+mj-lt"/>
              </a:rPr>
              <a:t>оздание </a:t>
            </a:r>
            <a:r>
              <a:rPr lang="ru-RU" sz="2000" b="1" dirty="0">
                <a:latin typeface="+mj-lt"/>
              </a:rPr>
              <a:t>образовательной среды как совокупности </a:t>
            </a:r>
            <a:r>
              <a:rPr lang="ru-RU" sz="2000" b="1" dirty="0" smtClean="0">
                <a:latin typeface="+mj-lt"/>
              </a:rPr>
              <a:t>условий  </a:t>
            </a:r>
            <a:r>
              <a:rPr lang="ru-RU" sz="2000" dirty="0" smtClean="0">
                <a:latin typeface="+mj-lt"/>
              </a:rPr>
              <a:t>осознанного </a:t>
            </a:r>
            <a:r>
              <a:rPr lang="ru-RU" sz="2000" dirty="0">
                <a:latin typeface="+mj-lt"/>
              </a:rPr>
              <a:t>выбора обучающимися будущей профессии, дальнейшего успешного образования и профессиональной </a:t>
            </a:r>
            <a:r>
              <a:rPr lang="ru-RU" sz="2000" dirty="0" smtClean="0">
                <a:latin typeface="+mj-lt"/>
              </a:rPr>
              <a:t>деятельности. 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+mj-lt"/>
              </a:rPr>
              <a:t>Психолого-педагогические </a:t>
            </a:r>
            <a:r>
              <a:rPr lang="ru-RU" sz="2000" b="1" dirty="0">
                <a:latin typeface="+mj-lt"/>
              </a:rPr>
              <a:t>условия </a:t>
            </a:r>
            <a:r>
              <a:rPr lang="ru-RU" sz="2000" b="1" dirty="0" smtClean="0">
                <a:latin typeface="+mj-lt"/>
              </a:rPr>
              <a:t>должны </a:t>
            </a:r>
            <a:r>
              <a:rPr lang="ru-RU" sz="2000" b="1" dirty="0">
                <a:latin typeface="+mj-lt"/>
              </a:rPr>
              <a:t>обеспечивать: </a:t>
            </a:r>
            <a:endParaRPr lang="ru-RU" sz="2000" b="1" dirty="0" smtClean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+mj-lt"/>
              </a:rPr>
              <a:t>• </a:t>
            </a:r>
            <a:r>
              <a:rPr lang="ru-RU" sz="2000" dirty="0">
                <a:latin typeface="+mj-lt"/>
              </a:rPr>
              <a:t>вариативность направлений психолого-педагогического сопровождения участников образовательных отношений (дифференциация и индивидуализация обучения; мониторинг возможностей и способностей обучающихся, выявление и поддержка одаренных детей, детей с особыми образовательными потребностями; психолого-педагогическая поддержка участников олимпиадного движения; обеспечение осознанного и ответственного выбора дальнейшей профессиональной сферы деятельности; формирование коммуникативных навыков в разновозрастной среде и среде сверстников; поддержка детских объединений, ученического самоуправления). </a:t>
            </a:r>
          </a:p>
        </p:txBody>
      </p:sp>
    </p:spTree>
    <p:extLst>
      <p:ext uri="{BB962C8B-B14F-4D97-AF65-F5344CB8AC3E}">
        <p14:creationId xmlns:p14="http://schemas.microsoft.com/office/powerpoint/2010/main" val="1385837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Выбор профилей обучения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(прогнозный мониторинг)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654100"/>
              </p:ext>
            </p:extLst>
          </p:nvPr>
        </p:nvGraphicFramePr>
        <p:xfrm>
          <a:off x="1572626" y="1972742"/>
          <a:ext cx="7831349" cy="40514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672547">
                  <a:extLst>
                    <a:ext uri="{9D8B030D-6E8A-4147-A177-3AD203B41FA5}">
                      <a16:colId xmlns:a16="http://schemas.microsoft.com/office/drawing/2014/main" val="1558199023"/>
                    </a:ext>
                  </a:extLst>
                </a:gridCol>
                <a:gridCol w="2158802">
                  <a:extLst>
                    <a:ext uri="{9D8B030D-6E8A-4147-A177-3AD203B41FA5}">
                      <a16:colId xmlns:a16="http://schemas.microsoft.com/office/drawing/2014/main" val="3630326241"/>
                    </a:ext>
                  </a:extLst>
                </a:gridCol>
              </a:tblGrid>
              <a:tr h="81029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effectLst/>
                          <a:latin typeface="+mj-lt"/>
                        </a:rPr>
                        <a:t>Технологический  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effectLst/>
                          <a:latin typeface="+mj-lt"/>
                        </a:rPr>
                        <a:t>21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778984"/>
                  </a:ext>
                </a:extLst>
              </a:tr>
              <a:tr h="810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  <a:latin typeface="+mj-lt"/>
                        </a:rPr>
                        <a:t>Гуманитарный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j-lt"/>
                        </a:rPr>
                        <a:t>19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44996"/>
                  </a:ext>
                </a:extLst>
              </a:tr>
              <a:tr h="810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  <a:latin typeface="+mj-lt"/>
                        </a:rPr>
                        <a:t>Естественно-научный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j-lt"/>
                        </a:rPr>
                        <a:t>28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932836"/>
                  </a:ext>
                </a:extLst>
              </a:tr>
              <a:tr h="810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  <a:latin typeface="+mj-lt"/>
                        </a:rPr>
                        <a:t>Социально-экономический 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j-lt"/>
                        </a:rPr>
                        <a:t>20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25508"/>
                  </a:ext>
                </a:extLst>
              </a:tr>
              <a:tr h="810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  <a:latin typeface="+mj-lt"/>
                        </a:rPr>
                        <a:t>Универсальный 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j-lt"/>
                        </a:rPr>
                        <a:t>64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1355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77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Выбор предметов: ОГЭ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838200" y="1825621"/>
          <a:ext cx="10658302" cy="347789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720218">
                  <a:extLst>
                    <a:ext uri="{9D8B030D-6E8A-4147-A177-3AD203B41FA5}">
                      <a16:colId xmlns:a16="http://schemas.microsoft.com/office/drawing/2014/main" val="1558199023"/>
                    </a:ext>
                  </a:extLst>
                </a:gridCol>
                <a:gridCol w="2938084">
                  <a:extLst>
                    <a:ext uri="{9D8B030D-6E8A-4147-A177-3AD203B41FA5}">
                      <a16:colId xmlns:a16="http://schemas.microsoft.com/office/drawing/2014/main" val="3630326241"/>
                    </a:ext>
                  </a:extLst>
                </a:gridCol>
              </a:tblGrid>
              <a:tr h="1738949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effectLst/>
                          <a:latin typeface="+mj-lt"/>
                        </a:rPr>
                        <a:t>Доля обучающихся 9 классов, которые будут сдавать ОГЭ в соответствии с выбранным профилем обучения в 10 классе 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ru-RU" sz="1800" b="0" kern="1200" dirty="0" smtClean="0">
                          <a:effectLst/>
                          <a:latin typeface="+mj-lt"/>
                        </a:rPr>
                        <a:t>45%</a:t>
                      </a:r>
                      <a:endParaRPr lang="ru-RU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78984"/>
                  </a:ext>
                </a:extLst>
              </a:tr>
              <a:tr h="1738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j-lt"/>
                        </a:rPr>
                        <a:t>Доля обучающихся 9 классов, которые будут сдавать ОГЭ в соответствии с выбранным профилем обучения для поступления в учреждение  СПО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effectLst/>
                          <a:latin typeface="+mj-lt"/>
                        </a:rPr>
                        <a:t>36 %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44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696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Предпрофессиональные классы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9840" y="1698625"/>
            <a:ext cx="5181600" cy="4351338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ru-RU" sz="2400" dirty="0" smtClean="0">
                <a:latin typeface="+mj-lt"/>
              </a:rPr>
              <a:t>Практико-ориентированная модель </a:t>
            </a:r>
            <a:r>
              <a:rPr lang="ru-RU" sz="2400" dirty="0">
                <a:latin typeface="+mj-lt"/>
              </a:rPr>
              <a:t>образования для качественной подготовки обучающихся к освоению будущей </a:t>
            </a:r>
            <a:r>
              <a:rPr lang="ru-RU" sz="2400" dirty="0" smtClean="0">
                <a:latin typeface="+mj-lt"/>
              </a:rPr>
              <a:t>профессии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pic>
        <p:nvPicPr>
          <p:cNvPr id="2050" name="Picture 2" descr="http://b1.mskagency.ru/c/232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3107" y="3874294"/>
            <a:ext cx="3500207" cy="2350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ggu-sh.ru/sites/default/files/imagecache/picfull/g-dxywkdh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4588933"/>
            <a:ext cx="2997385" cy="1994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/>
          </p:nvPr>
        </p:nvGraphicFramePr>
        <p:xfrm>
          <a:off x="7379679" y="1915846"/>
          <a:ext cx="4321255" cy="39168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0051">
                  <a:extLst>
                    <a:ext uri="{9D8B030D-6E8A-4147-A177-3AD203B41FA5}">
                      <a16:colId xmlns:a16="http://schemas.microsoft.com/office/drawing/2014/main" val="1558199023"/>
                    </a:ext>
                  </a:extLst>
                </a:gridCol>
                <a:gridCol w="1191204">
                  <a:extLst>
                    <a:ext uri="{9D8B030D-6E8A-4147-A177-3AD203B41FA5}">
                      <a16:colId xmlns:a16="http://schemas.microsoft.com/office/drawing/2014/main" val="3630326241"/>
                    </a:ext>
                  </a:extLst>
                </a:gridCol>
              </a:tblGrid>
              <a:tr h="132611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Педагогические классы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778984"/>
                  </a:ext>
                </a:extLst>
              </a:tr>
              <a:tr h="129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Медицинские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44996"/>
                  </a:ext>
                </a:extLst>
              </a:tr>
              <a:tr h="129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Инженерные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93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36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Инженерные классы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2400" dirty="0">
                <a:latin typeface="+mj-lt"/>
              </a:rPr>
              <a:t>МОУ СОШ №13 им. Р.А. Наумова г. Буя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2400" dirty="0">
                <a:latin typeface="+mj-lt"/>
              </a:rPr>
              <a:t>МБОУ Лицей №1 г. Волгореченска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2400" dirty="0">
                <a:latin typeface="+mj-lt"/>
              </a:rPr>
              <a:t>МБОУ города Костромы «Лицей № 34»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2400" dirty="0">
                <a:latin typeface="+mj-lt"/>
              </a:rPr>
              <a:t>МБОУ города Костромы </a:t>
            </a:r>
            <a:endParaRPr lang="ru-RU" sz="24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Средняя общеобразовательная школа №44» </a:t>
            </a:r>
            <a:endParaRPr lang="ru-RU" sz="24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>
                <a:latin typeface="+mj-lt"/>
              </a:rPr>
              <a:t>5. МБОУ </a:t>
            </a:r>
            <a:r>
              <a:rPr lang="ru-RU" sz="2400" dirty="0">
                <a:latin typeface="+mj-lt"/>
              </a:rPr>
              <a:t>Гимназия № 3 г. </a:t>
            </a:r>
            <a:r>
              <a:rPr lang="ru-RU" sz="2400" dirty="0" smtClean="0">
                <a:latin typeface="+mj-lt"/>
              </a:rPr>
              <a:t>Шарьи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>
                <a:latin typeface="+mj-lt"/>
              </a:rPr>
              <a:t>6. МБОУ </a:t>
            </a:r>
            <a:r>
              <a:rPr lang="ru-RU" sz="2400" dirty="0">
                <a:latin typeface="+mj-lt"/>
              </a:rPr>
              <a:t>СОШ № 4 г. </a:t>
            </a:r>
            <a:r>
              <a:rPr lang="ru-RU" sz="2400" dirty="0" smtClean="0">
                <a:latin typeface="+mj-lt"/>
              </a:rPr>
              <a:t>Шарьи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>
                <a:latin typeface="+mj-lt"/>
              </a:rPr>
              <a:t>7. МОУ </a:t>
            </a:r>
            <a:r>
              <a:rPr lang="ru-RU" sz="2400" dirty="0">
                <a:latin typeface="+mj-lt"/>
              </a:rPr>
              <a:t>лицей № 3 г. Галича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AutoShape 2" descr="https://liceykuzma.ru/wp-content/uploads/2022/02/164457594267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liceykuzma.ru/wp-content/uploads/2022/02/1644575942674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liceykuzma.ru/wp-content/uploads/2022/02/1644575942674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738" y="1692293"/>
            <a:ext cx="2212603" cy="1986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781" y="4186393"/>
            <a:ext cx="3467601" cy="2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94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solidFill>
                  <a:srgbClr val="C00000"/>
                </a:solidFill>
              </a:rPr>
              <a:t>План </a:t>
            </a:r>
            <a:r>
              <a:rPr lang="ru-RU" sz="1800" b="1" dirty="0">
                <a:solidFill>
                  <a:srgbClr val="C00000"/>
                </a:solidFill>
              </a:rPr>
              <a:t>мероприятий «дорожной  карты» по ранней профессиональной ориентации обучающихся общеобразовательных организаций Костромской области на медицинские специальности и направления </a:t>
            </a:r>
            <a:r>
              <a:rPr lang="ru-RU" sz="1800" b="1" dirty="0" smtClean="0">
                <a:solidFill>
                  <a:srgbClr val="C00000"/>
                </a:solidFill>
              </a:rPr>
              <a:t>подготовки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(приказ ДОН и ДЗО от 25.11.22 г. №1905/844 к).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76635"/>
              </p:ext>
            </p:extLst>
          </p:nvPr>
        </p:nvGraphicFramePr>
        <p:xfrm>
          <a:off x="473825" y="1722087"/>
          <a:ext cx="6301048" cy="492506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693197">
                  <a:extLst>
                    <a:ext uri="{9D8B030D-6E8A-4147-A177-3AD203B41FA5}">
                      <a16:colId xmlns:a16="http://schemas.microsoft.com/office/drawing/2014/main" val="16429527"/>
                    </a:ext>
                  </a:extLst>
                </a:gridCol>
                <a:gridCol w="4607851">
                  <a:extLst>
                    <a:ext uri="{9D8B030D-6E8A-4147-A177-3AD203B41FA5}">
                      <a16:colId xmlns:a16="http://schemas.microsoft.com/office/drawing/2014/main" val="3557150540"/>
                    </a:ext>
                  </a:extLst>
                </a:gridCol>
              </a:tblGrid>
              <a:tr h="419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</a:rPr>
                        <a:t>Муниципалитет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</a:rPr>
                        <a:t>Базовые</a:t>
                      </a:r>
                      <a:r>
                        <a:rPr lang="ru-RU" sz="1400" kern="50" baseline="0" dirty="0" smtClean="0">
                          <a:effectLst/>
                        </a:rPr>
                        <a:t> ш</a:t>
                      </a:r>
                      <a:r>
                        <a:rPr lang="ru-RU" sz="1400" kern="50" dirty="0" smtClean="0">
                          <a:effectLst/>
                        </a:rPr>
                        <a:t>колы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0667450"/>
                  </a:ext>
                </a:extLst>
              </a:tr>
              <a:tr h="428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г. Нерехта и </a:t>
                      </a:r>
                      <a:r>
                        <a:rPr lang="ru-RU" sz="1400" kern="50" dirty="0" err="1">
                          <a:effectLst/>
                        </a:rPr>
                        <a:t>Нерехтский</a:t>
                      </a:r>
                      <a:r>
                        <a:rPr lang="ru-RU" sz="1400" kern="50" dirty="0">
                          <a:effectLst/>
                        </a:rPr>
                        <a:t> район 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1.МОУ МОШ №4 </a:t>
                      </a:r>
                      <a:r>
                        <a:rPr lang="ru-RU" sz="1200" kern="50" dirty="0" smtClean="0">
                          <a:solidFill>
                            <a:srgbClr val="FF0000"/>
                          </a:solidFill>
                          <a:effectLst/>
                        </a:rPr>
                        <a:t> (договор)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5876067"/>
                  </a:ext>
                </a:extLst>
              </a:tr>
              <a:tr h="639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г. Мантурово</a:t>
                      </a: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1.МОУ СОШ №5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2. МОУ СОШ №</a:t>
                      </a:r>
                      <a:r>
                        <a:rPr lang="ru-RU" sz="1200" kern="50" dirty="0" smtClean="0">
                          <a:effectLst/>
                        </a:rPr>
                        <a:t>2 </a:t>
                      </a:r>
                      <a:r>
                        <a:rPr lang="ru-RU" sz="1200" kern="50" dirty="0" smtClean="0">
                          <a:solidFill>
                            <a:srgbClr val="C00000"/>
                          </a:solidFill>
                          <a:effectLst/>
                        </a:rPr>
                        <a:t>(договор, не указаны школы)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6179099"/>
                  </a:ext>
                </a:extLst>
              </a:tr>
              <a:tr h="85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г.Шарья</a:t>
                      </a: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50" dirty="0">
                          <a:effectLst/>
                        </a:rPr>
                        <a:t>1.МБОУ "Гимназия №3»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kern="50" dirty="0">
                          <a:effectLst/>
                        </a:rPr>
                        <a:t>2. МБУ "Центр психолого- педагогической, медицинской и социальной помощи" (Центр профильного обучения</a:t>
                      </a:r>
                      <a:r>
                        <a:rPr lang="ru-RU" sz="1200" i="1" kern="5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FF0000"/>
                          </a:solidFill>
                          <a:effectLst/>
                        </a:rPr>
                        <a:t>МОУ СОШ № 7 (договор)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6999282"/>
                  </a:ext>
                </a:extLst>
              </a:tr>
              <a:tr h="1732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г. Кострома</a:t>
                      </a: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1.МБОУ г. Костромы "Гимназия № 33 имени выдающегося земляка Маршала Советского Союза, дважды Героя Советского Союза А.М. Василевского"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2. МБОУ г. Костромы "Средняя общеобразовательная школа № 44"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3.МБОУ г. Костромы "Лицей № 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4. МБОУ г. Костромы "Лицей № 17</a:t>
                      </a:r>
                      <a:r>
                        <a:rPr lang="ru-RU" sz="1200" kern="50" dirty="0" smtClean="0">
                          <a:effectLst/>
                        </a:rPr>
                        <a:t>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СОШ 1, 6,11,</a:t>
                      </a:r>
                      <a:r>
                        <a:rPr lang="ru-RU" sz="1200" kern="5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Договоры</a:t>
                      </a:r>
                      <a:endParaRPr lang="ru-RU" sz="1200" kern="50" dirty="0">
                        <a:solidFill>
                          <a:srgbClr val="FF0000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707184"/>
                  </a:ext>
                </a:extLst>
              </a:tr>
              <a:tr h="639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г. Галич</a:t>
                      </a:r>
                      <a:endParaRPr lang="ru-RU" sz="1400" kern="5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1.МОУ СОШ №4 им. Ф.Н. Красовского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2. МОУ Гимназия № 1 им. Л. И. Белова </a:t>
                      </a:r>
                      <a:endParaRPr lang="ru-RU" sz="1200" kern="5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FF0000"/>
                          </a:solidFill>
                          <a:effectLst/>
                        </a:rPr>
                        <a:t>Нет сведений о договорах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862102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081975"/>
              </p:ext>
            </p:extLst>
          </p:nvPr>
        </p:nvGraphicFramePr>
        <p:xfrm>
          <a:off x="6916187" y="1722086"/>
          <a:ext cx="5079078" cy="490418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9078">
                  <a:extLst>
                    <a:ext uri="{9D8B030D-6E8A-4147-A177-3AD203B41FA5}">
                      <a16:colId xmlns:a16="http://schemas.microsoft.com/office/drawing/2014/main" val="1546738541"/>
                    </a:ext>
                  </a:extLst>
                </a:gridCol>
              </a:tblGrid>
              <a:tr h="3023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effectLst/>
                        </a:rPr>
                        <a:t>Данные мониторинга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55582"/>
                  </a:ext>
                </a:extLst>
              </a:tr>
              <a:tr h="277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МОУ СОШ № 9</a:t>
                      </a:r>
                      <a:r>
                        <a:rPr lang="ru-RU" sz="1200" b="1" kern="5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 г. Буя (договор)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67737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МБОУ СОШ № 2 г. Волгореченска (договор)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127626"/>
                  </a:ext>
                </a:extLst>
              </a:tr>
              <a:tr h="455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200" b="1" kern="50" dirty="0" err="1" smtClean="0">
                          <a:effectLst/>
                          <a:latin typeface="+mn-lt"/>
                        </a:rPr>
                        <a:t>Корёжская</a:t>
                      </a: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 СОШ, МОУ </a:t>
                      </a:r>
                      <a:r>
                        <a:rPr lang="ru-RU" sz="1200" b="1" kern="50" dirty="0" err="1" smtClean="0">
                          <a:effectLst/>
                          <a:latin typeface="+mn-lt"/>
                        </a:rPr>
                        <a:t>Гавриловская</a:t>
                      </a: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 СОШ, МОУ СОШ</a:t>
                      </a:r>
                      <a:r>
                        <a:rPr lang="ru-RU" sz="1200" b="1" kern="50" baseline="0" dirty="0" smtClean="0">
                          <a:effectLst/>
                          <a:latin typeface="+mn-lt"/>
                        </a:rPr>
                        <a:t> № 1 им. Ивана Нечаева </a:t>
                      </a:r>
                      <a:r>
                        <a:rPr lang="ru-RU" sz="1200" b="1" kern="50" baseline="0" dirty="0" err="1" smtClean="0">
                          <a:effectLst/>
                          <a:latin typeface="+mn-lt"/>
                        </a:rPr>
                        <a:t>г.п.п</a:t>
                      </a:r>
                      <a:r>
                        <a:rPr lang="ru-RU" sz="1200" b="1" kern="50" baseline="0" dirty="0" smtClean="0">
                          <a:effectLst/>
                          <a:latin typeface="+mn-lt"/>
                        </a:rPr>
                        <a:t>. Чистые Боры </a:t>
                      </a: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Буйского </a:t>
                      </a:r>
                      <a:r>
                        <a:rPr lang="ru-RU" sz="1200" b="1" kern="50" dirty="0" err="1" smtClean="0">
                          <a:effectLst/>
                          <a:latin typeface="+mn-lt"/>
                        </a:rPr>
                        <a:t>м.р</a:t>
                      </a: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. (договор)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60831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МКОУ </a:t>
                      </a:r>
                      <a:r>
                        <a:rPr lang="ru-RU" sz="1200" b="1" kern="50" dirty="0" err="1" smtClean="0">
                          <a:effectLst/>
                          <a:latin typeface="+mn-lt"/>
                        </a:rPr>
                        <a:t>Завражная</a:t>
                      </a: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 СОШ </a:t>
                      </a:r>
                      <a:r>
                        <a:rPr lang="ru-RU" sz="1200" b="1" kern="50" dirty="0" err="1" smtClean="0">
                          <a:effectLst/>
                          <a:latin typeface="+mn-lt"/>
                        </a:rPr>
                        <a:t>Кадыйского</a:t>
                      </a: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kern="50" dirty="0" err="1" smtClean="0">
                          <a:effectLst/>
                          <a:latin typeface="+mn-lt"/>
                        </a:rPr>
                        <a:t>м.р</a:t>
                      </a:r>
                      <a:r>
                        <a:rPr lang="ru-RU" sz="1200" b="1" kern="50" dirty="0" smtClean="0">
                          <a:effectLst/>
                          <a:latin typeface="+mn-lt"/>
                        </a:rPr>
                        <a:t>. (договор)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399635"/>
                  </a:ext>
                </a:extLst>
              </a:tr>
              <a:tr h="189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Отдел образования администрации </a:t>
                      </a:r>
                      <a:r>
                        <a:rPr lang="ru-RU" sz="12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Макарьевкого</a:t>
                      </a:r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муниципального района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48157384"/>
                  </a:ext>
                </a:extLst>
              </a:tr>
              <a:tr h="3664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Отдел образования администрации </a:t>
                      </a:r>
                      <a:r>
                        <a:rPr lang="ru-RU" sz="1200" b="1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Антроповского</a:t>
                      </a: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муниципального района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69131660"/>
                  </a:ext>
                </a:extLst>
              </a:tr>
              <a:tr h="1898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Отдел образования администрации </a:t>
                      </a:r>
                      <a:r>
                        <a:rPr lang="ru-RU" sz="1200" b="1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Вохомского</a:t>
                      </a: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муниципального района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30766598"/>
                  </a:ext>
                </a:extLst>
              </a:tr>
              <a:tr h="1878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Отдел образования администрации Октябрьского муниципального района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33913006"/>
                  </a:ext>
                </a:extLst>
              </a:tr>
              <a:tr h="1878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Отдел образования администрации Островского муниципального района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7280240"/>
                  </a:ext>
                </a:extLst>
              </a:tr>
              <a:tr h="3664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Отдел образования администрации </a:t>
                      </a:r>
                      <a:r>
                        <a:rPr lang="ru-RU" sz="1200" b="1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Кологривского</a:t>
                      </a: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муниципального округа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445099"/>
                  </a:ext>
                </a:extLst>
              </a:tr>
              <a:tr h="18787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200" b="1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Красносельская</a:t>
                      </a: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СШ"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6994544"/>
                  </a:ext>
                </a:extLst>
              </a:tr>
              <a:tr h="29777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МОУ СОШ №1 г. </a:t>
                      </a:r>
                      <a:r>
                        <a:rPr lang="ru-RU" sz="1200" b="1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Неи</a:t>
                      </a:r>
                      <a:endParaRPr lang="ru-RU" sz="1200" b="1" i="0" u="none" strike="noStrike" dirty="0" smtClean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86604908"/>
                  </a:ext>
                </a:extLst>
              </a:tr>
              <a:tr h="2195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2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Павинская</a:t>
                      </a:r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СОШ, МОУ Петропавловская СОШ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87703724"/>
                  </a:ext>
                </a:extLst>
              </a:tr>
              <a:tr h="1965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МОУ </a:t>
                      </a:r>
                      <a:r>
                        <a:rPr lang="ru-RU" sz="12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Поназыревская</a:t>
                      </a:r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СОШ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60464083"/>
                  </a:ext>
                </a:extLst>
              </a:tr>
              <a:tr h="223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МКОУ "</a:t>
                      </a:r>
                      <a:r>
                        <a:rPr lang="ru-RU" sz="12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Солигаличская</a:t>
                      </a:r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СОШ"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14016272"/>
                  </a:ext>
                </a:extLst>
              </a:tr>
              <a:tr h="2085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МОУ "</a:t>
                      </a:r>
                      <a:r>
                        <a:rPr lang="ru-RU" sz="1200" b="1" i="0" u="none" strike="noStrike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Сусанинская</a:t>
                      </a:r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СОШ"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76715281"/>
                  </a:ext>
                </a:extLst>
              </a:tr>
              <a:tr h="450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МБОУ Чухломская СОШ им. А.А. Яковлева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3101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03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тратегия </a:t>
            </a:r>
            <a:r>
              <a:rPr lang="ru-RU" sz="2400" b="1" dirty="0">
                <a:solidFill>
                  <a:srgbClr val="C00000"/>
                </a:solidFill>
              </a:rPr>
              <a:t>обеспечения условий для достижения цели и формирования профильных предпрофессиональных классов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0534" y="2174678"/>
            <a:ext cx="2928790" cy="729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РЕГИОН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43768" y="3416934"/>
            <a:ext cx="2935556" cy="739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МУНИЦИПАЛИТЕТ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4555" y="4768611"/>
            <a:ext cx="3073981" cy="653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ШКОЛЫ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430974" y="2964625"/>
            <a:ext cx="0" cy="45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53891" y="2539553"/>
            <a:ext cx="2251163" cy="29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23934" y="4217383"/>
            <a:ext cx="6678" cy="490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310183" y="4607399"/>
            <a:ext cx="2203173" cy="487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199996" y="3707062"/>
            <a:ext cx="2161521" cy="3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rot="5400000">
            <a:off x="7413777" y="2603109"/>
            <a:ext cx="3160782" cy="2520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dirty="0">
                <a:solidFill>
                  <a:srgbClr val="C00000"/>
                </a:solidFill>
                <a:latin typeface="+mj-lt"/>
              </a:rPr>
              <a:t>Как обеспечить преемственность, комплексность. системность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69080" y="3740217"/>
            <a:ext cx="5568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8275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Мониторинг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+mj-lt"/>
              </a:rPr>
              <a:t>Мониторинг профильного обучения по запросу </a:t>
            </a:r>
            <a:r>
              <a:rPr lang="ru-RU" dirty="0" err="1">
                <a:latin typeface="+mj-lt"/>
              </a:rPr>
              <a:t>Минпроса</a:t>
            </a:r>
            <a:r>
              <a:rPr lang="ru-RU" dirty="0">
                <a:latin typeface="+mj-lt"/>
              </a:rPr>
              <a:t> РФ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+mj-lt"/>
              </a:rPr>
              <a:t>Письмо КОИРО от 14.08.23 г. № 568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+mj-lt"/>
              </a:rPr>
              <a:t>До 23 августа с уровня ОО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14675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618" y="208649"/>
            <a:ext cx="9557657" cy="132556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Муниципальная профориентационная модель формирования профильных предпрофессиональных классов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1" y="1534212"/>
            <a:ext cx="7838901" cy="52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81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205" y="956108"/>
            <a:ext cx="9601201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C00000"/>
                </a:solidFill>
              </a:rPr>
              <a:t>Анализ текущей ситуации развития профильного обучения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>
                <a:solidFill>
                  <a:srgbClr val="C00000"/>
                </a:solidFill>
              </a:rPr>
              <a:t>общеобразовательных организациях Костромской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7424" y="6263789"/>
            <a:ext cx="6394468" cy="45749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+mj-lt"/>
              </a:rPr>
              <a:t>Н.А. Шалимова, декан факультета управления, </a:t>
            </a:r>
            <a:r>
              <a:rPr lang="ru-RU" sz="1400" dirty="0" err="1" smtClean="0">
                <a:latin typeface="+mj-lt"/>
              </a:rPr>
              <a:t>к.п.н</a:t>
            </a:r>
            <a:r>
              <a:rPr lang="ru-RU" sz="1400" dirty="0" smtClean="0">
                <a:latin typeface="+mj-lt"/>
              </a:rPr>
              <a:t>.</a:t>
            </a:r>
            <a:endParaRPr lang="ru-RU" sz="1400" dirty="0">
              <a:latin typeface="+mj-lt"/>
            </a:endParaRPr>
          </a:p>
        </p:txBody>
      </p:sp>
      <p:pic>
        <p:nvPicPr>
          <p:cNvPr id="6" name="Picture 4" descr="https://shkola1gubkin-r31.gosweb.gosuslugi.ru/netcat_files/145/2619/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9" y="3901568"/>
            <a:ext cx="4757189" cy="25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49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74659" y="696271"/>
            <a:ext cx="10963656" cy="1152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80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112" y="233587"/>
            <a:ext cx="9557657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Федеральный закон от 29.12.2012 №</a:t>
            </a:r>
            <a:r>
              <a:rPr lang="ru-RU" sz="2400" dirty="0" smtClean="0">
                <a:solidFill>
                  <a:srgbClr val="C00000"/>
                </a:solidFill>
              </a:rPr>
              <a:t>273-ФЗ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«Об образовании в Российской Федерации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21822" y="1775749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>
                <a:latin typeface="+mj-lt"/>
              </a:rPr>
              <a:t>Статья 66. Начальное общее, основное общее и среднее общее </a:t>
            </a:r>
            <a:r>
              <a:rPr lang="ru-RU" b="1" dirty="0" smtClean="0">
                <a:latin typeface="+mj-lt"/>
              </a:rPr>
              <a:t>образование</a:t>
            </a:r>
          </a:p>
          <a:p>
            <a:pPr>
              <a:lnSpc>
                <a:spcPct val="100000"/>
              </a:lnSpc>
            </a:pPr>
            <a:r>
              <a:rPr lang="ru-RU" b="1" dirty="0">
                <a:latin typeface="+mj-lt"/>
              </a:rPr>
              <a:t/>
            </a:r>
            <a:br>
              <a:rPr lang="ru-RU" b="1" dirty="0">
                <a:latin typeface="+mj-lt"/>
              </a:rPr>
            </a:br>
            <a:r>
              <a:rPr lang="ru-RU" dirty="0" smtClean="0">
                <a:solidFill>
                  <a:schemeClr val="tx2"/>
                </a:solidFill>
              </a:rPr>
              <a:t>Ч</a:t>
            </a:r>
            <a:r>
              <a:rPr lang="ru-RU" dirty="0">
                <a:latin typeface="+mj-lt"/>
              </a:rPr>
              <a:t>. 4. Организация образовательной деятельности по образовательным программам начального общего, основного общего и среднего общего образования может быть основана </a:t>
            </a:r>
            <a:r>
              <a:rPr lang="ru-RU" b="1" dirty="0">
                <a:latin typeface="+mj-lt"/>
              </a:rPr>
              <a:t>на дифференциации содержания с учетом образовательных потребностей и интересов обучающихся, обеспечивающих углубленное изучение отдельных учебных предметов, предметных областей</a:t>
            </a:r>
            <a:r>
              <a:rPr lang="ru-RU" dirty="0">
                <a:latin typeface="+mj-lt"/>
              </a:rPr>
              <a:t> соответствующей образовательной программы </a:t>
            </a:r>
            <a:r>
              <a:rPr lang="ru-RU" b="1" dirty="0">
                <a:latin typeface="+mj-lt"/>
              </a:rPr>
              <a:t>(профильное обучение).</a:t>
            </a:r>
          </a:p>
          <a:p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032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Федеральный закон от 29.12.2012 №</a:t>
            </a:r>
            <a:r>
              <a:rPr lang="ru-RU" sz="2400" dirty="0" smtClean="0">
                <a:solidFill>
                  <a:srgbClr val="C00000"/>
                </a:solidFill>
              </a:rPr>
              <a:t>273-ФЗ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«Об образовании в Российской Федерации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latin typeface="+mj-lt"/>
              </a:rPr>
              <a:t>Статья 66. Начальное общее, основное общее и среднее общее образование </a:t>
            </a:r>
            <a:endParaRPr lang="ru-RU" sz="1600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1900" dirty="0" smtClean="0">
                <a:latin typeface="+mj-lt"/>
              </a:rPr>
              <a:t>3. Среднее </a:t>
            </a:r>
            <a:r>
              <a:rPr lang="ru-RU" sz="1900" dirty="0">
                <a:latin typeface="+mj-lt"/>
              </a:rPr>
              <a:t>общее образование направлено на дальнейшее становление и формирование личности обучающегося, развитие интереса к познанию и творческих способностей обучающегося, формирование навыков самостоятельной учебной деятельности </a:t>
            </a:r>
            <a:r>
              <a:rPr lang="ru-RU" sz="1900" b="1" dirty="0">
                <a:latin typeface="+mj-lt"/>
              </a:rPr>
              <a:t>на основе индивидуализации и профессиональной ориентации содержания среднего общего образования, подготовку обучающегося к жизни в обществе, самостоятельному жизненному выбору, продолжению образования и началу профессиональной </a:t>
            </a:r>
            <a:r>
              <a:rPr lang="ru-RU" sz="1900" b="1" dirty="0" smtClean="0">
                <a:latin typeface="+mj-lt"/>
              </a:rPr>
              <a:t>деятельности.</a:t>
            </a:r>
          </a:p>
          <a:p>
            <a:pPr>
              <a:lnSpc>
                <a:spcPct val="100000"/>
              </a:lnSpc>
            </a:pPr>
            <a:endParaRPr lang="ru-RU" sz="1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452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Целями </a:t>
            </a:r>
            <a:r>
              <a:rPr lang="ru-RU" dirty="0">
                <a:solidFill>
                  <a:srgbClr val="C00000"/>
                </a:solidFill>
              </a:rPr>
              <a:t>реализации ФОП </a:t>
            </a:r>
            <a:r>
              <a:rPr lang="ru-RU" dirty="0" smtClean="0">
                <a:solidFill>
                  <a:srgbClr val="C00000"/>
                </a:solidFill>
              </a:rPr>
              <a:t>СОО </a:t>
            </a:r>
            <a:r>
              <a:rPr lang="ru-RU" dirty="0">
                <a:solidFill>
                  <a:srgbClr val="C00000"/>
                </a:solidFill>
              </a:rPr>
              <a:t>являются: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+mj-lt"/>
              </a:rPr>
              <a:t>16.2. формирование навыков самостоятельной учебной деятельности обучающихся на основе индивидуализации и профессиональной ориентации содержания среднего общего </a:t>
            </a:r>
            <a:r>
              <a:rPr lang="ru-RU" dirty="0" smtClean="0">
                <a:latin typeface="+mj-lt"/>
              </a:rPr>
              <a:t>образования.</a:t>
            </a:r>
          </a:p>
          <a:p>
            <a:pPr algn="just"/>
            <a:endParaRPr lang="ru-RU" dirty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pPr algn="ctr"/>
            <a:r>
              <a:rPr lang="ru-RU" sz="2000" b="1" dirty="0">
                <a:latin typeface="+mj-lt"/>
              </a:rPr>
              <a:t>Приказ </a:t>
            </a:r>
            <a:r>
              <a:rPr lang="ru-RU" sz="2000" b="1" dirty="0" err="1">
                <a:latin typeface="+mj-lt"/>
              </a:rPr>
              <a:t>Минпросвещения</a:t>
            </a:r>
            <a:r>
              <a:rPr lang="ru-RU" sz="2000" b="1" dirty="0">
                <a:latin typeface="+mj-lt"/>
              </a:rPr>
              <a:t> России от 23.11.2022 N 1014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"Об утверждении федеральной образовательной программы среднего общего образования"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(Зарегистрировано в Минюсте России 22.12.2022 N 71763)</a:t>
            </a:r>
          </a:p>
          <a:p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3232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ФОП  СОО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55" y="1648178"/>
            <a:ext cx="11300177" cy="49521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latin typeface="+mj-lt"/>
              </a:rPr>
              <a:t>Стандарт </a:t>
            </a:r>
            <a:r>
              <a:rPr lang="ru-RU" sz="1600" dirty="0">
                <a:latin typeface="+mj-lt"/>
              </a:rPr>
              <a:t>ориентирован на становление </a:t>
            </a:r>
            <a:r>
              <a:rPr lang="ru-RU" sz="1600" b="1" dirty="0">
                <a:latin typeface="+mj-lt"/>
              </a:rPr>
              <a:t>личностных характеристик выпускника ("портрет выпускника школы"): </a:t>
            </a:r>
            <a:endParaRPr lang="ru-RU" sz="1600" b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+mj-lt"/>
              </a:rPr>
              <a:t>• </a:t>
            </a:r>
            <a:r>
              <a:rPr lang="ru-RU" sz="1600" i="1" dirty="0">
                <a:latin typeface="+mj-lt"/>
              </a:rPr>
              <a:t>подготовленный к осознанному выбору профессии, понимающий значение профессиональной деятельности для человека и общества; </a:t>
            </a:r>
            <a:endParaRPr lang="ru-RU" sz="1600" i="1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+mj-lt"/>
              </a:rPr>
              <a:t>• </a:t>
            </a:r>
            <a:r>
              <a:rPr lang="ru-RU" sz="1600" dirty="0">
                <a:latin typeface="+mj-lt"/>
              </a:rPr>
              <a:t>мотивированный на образование и самообразование в течение всей своей </a:t>
            </a:r>
            <a:r>
              <a:rPr lang="ru-RU" sz="1600" dirty="0" smtClean="0">
                <a:latin typeface="+mj-lt"/>
              </a:rPr>
              <a:t>жизни.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latin typeface="+mj-lt"/>
              </a:rPr>
              <a:t>17.6 </a:t>
            </a:r>
            <a:r>
              <a:rPr lang="ru-RU" sz="1600" b="1" dirty="0" smtClean="0">
                <a:latin typeface="+mj-lt"/>
              </a:rPr>
              <a:t>Предметные результаты освоения основной образовательной программы устанавливаются для учебных предметов на базовом и углубленном уровнях. 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+mj-lt"/>
              </a:rPr>
              <a:t>• </a:t>
            </a:r>
            <a:r>
              <a:rPr lang="ru-RU" sz="1600" dirty="0">
                <a:latin typeface="+mj-lt"/>
              </a:rPr>
              <a:t>Предметные результаты освоения основной образовательной программы для учебных предметов на </a:t>
            </a:r>
            <a:r>
              <a:rPr lang="ru-RU" sz="1600" b="1" dirty="0">
                <a:latin typeface="+mj-lt"/>
              </a:rPr>
              <a:t>углубленном уровне ориентированы преимущественно на подготовку к последующему профессиональному образованию</a:t>
            </a:r>
            <a:r>
              <a:rPr lang="ru-RU" sz="1600" dirty="0">
                <a:latin typeface="+mj-lt"/>
              </a:rPr>
              <a:t>, развитие индивидуальных способностей обучающихся путем более глубокого, чем это предусматривается базовым курсом, освоением основ наук, систематических знаний и способов действий, присущих данному учебному предмету. </a:t>
            </a:r>
            <a:endParaRPr lang="ru-RU" sz="1600" dirty="0" smtClean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+mj-lt"/>
              </a:rPr>
              <a:t>17.7. Предметные </a:t>
            </a:r>
            <a:r>
              <a:rPr lang="ru-RU" sz="1600" dirty="0">
                <a:latin typeface="+mj-lt"/>
              </a:rPr>
              <a:t>результаты освоения основной образовательной программы </a:t>
            </a:r>
            <a:r>
              <a:rPr lang="ru-RU" sz="1600" b="1" dirty="0">
                <a:latin typeface="+mj-lt"/>
              </a:rPr>
              <a:t>должны обеспечивать возможность дальнейшего успешного профессионального обучения или профессиональной </a:t>
            </a:r>
            <a:r>
              <a:rPr lang="ru-RU" sz="1600" b="1" dirty="0" smtClean="0">
                <a:latin typeface="+mj-lt"/>
              </a:rPr>
              <a:t>деятельности.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8741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4"/>
          <p:cNvSpPr>
            <a:spLocks noGrp="1"/>
          </p:cNvSpPr>
          <p:nvPr>
            <p:ph type="title"/>
          </p:nvPr>
        </p:nvSpPr>
        <p:spPr>
          <a:xfrm>
            <a:off x="2275116" y="363255"/>
            <a:ext cx="9557657" cy="95482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ОСНОВНЫЕ ЦЕЛИ ПРОФИЛЬНОГО ОБУЧЕНИЯ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8610" name="Содержимое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Обеспечить углубленное изучение отдельных предметов программы общего образования в соответствии с профилем классов;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создать условия для существенной  дифференциации содержания обучения старшеклассников с широкими и гибкими возможностями построения школьниками индивидуальных образовательных программ;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сформировать у учащихся навыки самостоятельной и научно-исследовательской деятельности;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расширить возможность социализации учащихся;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обеспечить непрерывность среднего общего, профессионального  и высшего образования.</a:t>
            </a:r>
          </a:p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19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Модели формирования ИОТ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4698" r="20301"/>
          <a:stretch/>
        </p:blipFill>
        <p:spPr>
          <a:xfrm>
            <a:off x="1230605" y="1674274"/>
            <a:ext cx="9301620" cy="47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401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Цель и задачи дополнительных учебных предметов, курсов по выбору </a:t>
            </a:r>
            <a:r>
              <a:rPr lang="ru-RU" sz="2400" dirty="0" smtClean="0">
                <a:solidFill>
                  <a:srgbClr val="C00000"/>
                </a:solidFill>
              </a:rPr>
              <a:t>обучающихся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84994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>
              <a:lnSpc>
                <a:spcPct val="100000"/>
              </a:lnSpc>
              <a:buFontTx/>
              <a:buNone/>
            </a:pPr>
            <a:r>
              <a:rPr lang="ru-RU" sz="1800" b="1" dirty="0" smtClean="0">
                <a:latin typeface="+mj-lt"/>
              </a:rPr>
              <a:t>Цель :</a:t>
            </a:r>
            <a:r>
              <a:rPr lang="ru-RU" sz="1800" dirty="0" smtClean="0">
                <a:latin typeface="+mj-lt"/>
              </a:rPr>
              <a:t> удовлетворение</a:t>
            </a:r>
            <a:r>
              <a:rPr lang="ru-RU" sz="1800" dirty="0">
                <a:latin typeface="+mj-lt"/>
              </a:rPr>
              <a:t> индивидуальных  образовательных склонностей каждого школьника. </a:t>
            </a:r>
          </a:p>
          <a:p>
            <a:pPr marL="0" lvl="1">
              <a:lnSpc>
                <a:spcPct val="100000"/>
              </a:lnSpc>
              <a:buFontTx/>
              <a:buNone/>
            </a:pPr>
            <a:r>
              <a:rPr lang="ru-RU" sz="1800" b="1" dirty="0" smtClean="0">
                <a:latin typeface="+mj-lt"/>
              </a:rPr>
              <a:t>Задачи:</a:t>
            </a:r>
            <a:r>
              <a:rPr lang="ru-RU" sz="1800" dirty="0" smtClean="0">
                <a:latin typeface="+mj-lt"/>
              </a:rPr>
              <a:t> </a:t>
            </a:r>
            <a:endParaRPr lang="ru-RU" sz="1800" dirty="0">
              <a:latin typeface="+mj-lt"/>
            </a:endParaRPr>
          </a:p>
          <a:p>
            <a:pPr marL="28575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повышение уровня индивидуализации обучения и социализации личности; </a:t>
            </a:r>
          </a:p>
          <a:p>
            <a:pPr marL="28575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подготовка к осознанному и ответственному выбору сферы будущей профессиональной деятельности; </a:t>
            </a:r>
          </a:p>
          <a:p>
            <a:pPr marL="28575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содействие развитию у школьников отношения к себе как к субъекту будущего профессионального образования и профессионального труда;</a:t>
            </a:r>
          </a:p>
          <a:p>
            <a:pPr marL="28575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выработка у обучающихся умений и способов деятельности, направленных на решение практических задач; </a:t>
            </a:r>
          </a:p>
          <a:p>
            <a:pPr marL="285750" lvl="1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+mj-lt"/>
              </a:rPr>
              <a:t>создание условий для самообразования, формирования у обучающихся умений и навыков самостоятельной работы и самоконтроля своих достижений.</a:t>
            </a:r>
          </a:p>
          <a:p>
            <a:pPr>
              <a:lnSpc>
                <a:spcPct val="100000"/>
              </a:lnSpc>
            </a:pPr>
            <a:endParaRPr 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27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КОИРО_ЦНППМ 4_3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КОИРО_ЦНППМ 4_3" id="{330D7E50-AF6B-4941-AEEF-9F7D36A7D8F4}" vid="{F26AF6DD-B0DB-4791-B7FD-0F32A4C7819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B920AD-06B2-41F0-AFCB-8048E666A0F6}"/>
</file>

<file path=customXml/itemProps2.xml><?xml version="1.0" encoding="utf-8"?>
<ds:datastoreItem xmlns:ds="http://schemas.openxmlformats.org/officeDocument/2006/customXml" ds:itemID="{40DF4BBA-2DE4-4C5B-9688-0BD1B078EAED}"/>
</file>

<file path=customXml/itemProps3.xml><?xml version="1.0" encoding="utf-8"?>
<ds:datastoreItem xmlns:ds="http://schemas.openxmlformats.org/officeDocument/2006/customXml" ds:itemID="{16BF8E07-33F8-4E2B-A4E0-F9D95B2D1F46}"/>
</file>

<file path=customXml/itemProps4.xml><?xml version="1.0" encoding="utf-8"?>
<ds:datastoreItem xmlns:ds="http://schemas.openxmlformats.org/officeDocument/2006/customXml" ds:itemID="{40DD9789-2DDB-415F-B3D8-30382089252D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КОИРО_ЦНППМ 4_3</Template>
  <TotalTime>922</TotalTime>
  <Words>893</Words>
  <Application>Microsoft Office PowerPoint</Application>
  <PresentationFormat>Широкоэкранный</PresentationFormat>
  <Paragraphs>134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Lucida Sans Unicode</vt:lpstr>
      <vt:lpstr>Times New Roman</vt:lpstr>
      <vt:lpstr>Wingdings</vt:lpstr>
      <vt:lpstr>Шаблон презентации КОИРО_ЦНППМ 4_3</vt:lpstr>
      <vt:lpstr>Стратегическая сессия   «Развитие сети профильных и предпрофессиональных классов  в Костромской области»</vt:lpstr>
      <vt:lpstr>Анализ текущей ситуации развития профильного обучения  в общеобразовательных организациях Костромской области</vt:lpstr>
      <vt:lpstr>Федеральный закон от 29.12.2012 №273-ФЗ  «Об образовании в Российской Федерации» </vt:lpstr>
      <vt:lpstr>Федеральный закон от 29.12.2012 №273-ФЗ  «Об образовании в Российской Федерации» </vt:lpstr>
      <vt:lpstr> Целями реализации ФОП СОО являются: </vt:lpstr>
      <vt:lpstr>ФОП  СОО</vt:lpstr>
      <vt:lpstr>ОСНОВНЫЕ ЦЕЛИ ПРОФИЛЬНОГО ОБУЧЕНИЯ </vt:lpstr>
      <vt:lpstr>Модели формирования ИОТ</vt:lpstr>
      <vt:lpstr>Цель и задачи дополнительных учебных предметов, курсов по выбору обучающихся</vt:lpstr>
      <vt:lpstr>Индивидуальная образовательная траектория</vt:lpstr>
      <vt:lpstr>Условия достижения целей профильного обучения </vt:lpstr>
      <vt:lpstr>Выбор профилей обучения  (прогнозный мониторинг)</vt:lpstr>
      <vt:lpstr>Выбор предметов: ОГЭ</vt:lpstr>
      <vt:lpstr>Предпрофессиональные классы</vt:lpstr>
      <vt:lpstr>Инженерные классы</vt:lpstr>
      <vt:lpstr>  План мероприятий «дорожной  карты» по ранней профессиональной ориентации обучающихся общеобразовательных организаций Костромской области на медицинские специальности и направления подготовки  (приказ ДОН и ДЗО от 25.11.22 г. №1905/844 к). </vt:lpstr>
      <vt:lpstr>Стратегия обеспечения условий для достижения цели и формирования профильных предпрофессиональных классов</vt:lpstr>
      <vt:lpstr>Мониторинг</vt:lpstr>
      <vt:lpstr>Муниципальная профориентационная модель формирования профильных предпрофессиональных классов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Профильное обучение  в системе профориентационной работы в образовательной организации</dc:title>
  <dc:creator>User</dc:creator>
  <cp:lastModifiedBy>User</cp:lastModifiedBy>
  <cp:revision>49</cp:revision>
  <cp:lastPrinted>2023-08-17T10:21:50Z</cp:lastPrinted>
  <dcterms:created xsi:type="dcterms:W3CDTF">2023-03-03T07:50:46Z</dcterms:created>
  <dcterms:modified xsi:type="dcterms:W3CDTF">2023-08-18T06:14:13Z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