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4.xml" ContentType="application/vnd.openxmlformats-officedocument.presentationml.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1.xml" ContentType="application/vnd.openxmlformats-officedocument.theme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20"/>
  </p:notesMasterIdLst>
  <p:handoutMasterIdLst>
    <p:handoutMasterId r:id="rId21"/>
  </p:handoutMasterIdLst>
  <p:sldIdLst>
    <p:sldId id="295" r:id="rId2"/>
    <p:sldId id="494" r:id="rId3"/>
    <p:sldId id="484" r:id="rId4"/>
    <p:sldId id="485" r:id="rId5"/>
    <p:sldId id="498" r:id="rId6"/>
    <p:sldId id="496" r:id="rId7"/>
    <p:sldId id="493" r:id="rId8"/>
    <p:sldId id="499" r:id="rId9"/>
    <p:sldId id="504" r:id="rId10"/>
    <p:sldId id="503" r:id="rId11"/>
    <p:sldId id="497" r:id="rId12"/>
    <p:sldId id="500" r:id="rId13"/>
    <p:sldId id="501" r:id="rId14"/>
    <p:sldId id="502" r:id="rId15"/>
    <p:sldId id="492" r:id="rId16"/>
    <p:sldId id="507" r:id="rId17"/>
    <p:sldId id="490" r:id="rId18"/>
    <p:sldId id="505" r:id="rId19"/>
  </p:sldIdLst>
  <p:sldSz cx="12192000" cy="6858000"/>
  <p:notesSz cx="6797675" cy="9926638"/>
  <p:custDataLst>
    <p:tags r:id="rId2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1741" autoAdjust="0"/>
  </p:normalViewPr>
  <p:slideViewPr>
    <p:cSldViewPr snapToGrid="0">
      <p:cViewPr varScale="1">
        <p:scale>
          <a:sx n="102" d="100"/>
          <a:sy n="102" d="100"/>
        </p:scale>
        <p:origin x="8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customXml" Target="../customXml/item1.xml"/><Relationship Id="rId30" Type="http://schemas.openxmlformats.org/officeDocument/2006/relationships/customXml" Target="../customXml/item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40;&#1076;&#1084;&#1080;&#1085;&#1080;&#1089;&#1090;&#1088;&#1072;&#1090;&#1086;&#1088;\Desktop\&#1040;&#1085;&#1072;&#1083;&#1080;&#1079;%20&#1040;&#1082;&#1072;&#1076;&#1077;&#1084;&#1080;&#1103;\&#1044;&#1080;&#1072;&#1075;&#1085;&#1086;&#1089;&#1090;&#1080;&#1082;&#1072;_&#1056;&#1060;_&#1050;&#1086;&#1089;&#1090;&#1088;&#1086;&#1084;&#1089;&#1082;&#1072;&#1103;%20&#1086;&#1073;&#1083;&#1072;&#1089;&#1090;&#1100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baseline="0" dirty="0" smtClean="0">
                <a:effectLst/>
              </a:rPr>
              <a:t>Распределение </a:t>
            </a:r>
            <a:r>
              <a:rPr lang="ru-RU" sz="1400" b="1" i="0" baseline="0" dirty="0">
                <a:effectLst/>
              </a:rPr>
              <a:t>управленческих кадров по уровням профессиональных дефицитов, %.</a:t>
            </a:r>
            <a:endParaRPr lang="ru-RU" sz="1400" b="1" dirty="0">
              <a:effectLst/>
            </a:endParaRPr>
          </a:p>
        </c:rich>
      </c:tx>
      <c:layout>
        <c:manualLayout>
          <c:xMode val="edge"/>
          <c:yMode val="edge"/>
          <c:x val="0.144176876195560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Лист1!$C$72</c:f>
              <c:strCache>
                <c:ptCount val="1"/>
                <c:pt idx="0">
                  <c:v>Управленцы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ACF-4DDD-A94F-DBA15217247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ACF-4DDD-A94F-DBA15217247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ACF-4DDD-A94F-DBA15217247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Лист1!$D$71:$F$71</c:f>
              <c:strCache>
                <c:ptCount val="3"/>
                <c:pt idx="0">
                  <c:v>Высокий </c:v>
                </c:pt>
                <c:pt idx="1">
                  <c:v>Средний</c:v>
                </c:pt>
                <c:pt idx="2">
                  <c:v>Минимальный</c:v>
                </c:pt>
              </c:strCache>
            </c:strRef>
          </c:cat>
          <c:val>
            <c:numRef>
              <c:f>Лист1!$D$72:$F$72</c:f>
              <c:numCache>
                <c:formatCode>General</c:formatCode>
                <c:ptCount val="3"/>
                <c:pt idx="0">
                  <c:v>66.7</c:v>
                </c:pt>
                <c:pt idx="1">
                  <c:v>33.299999999999997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ACF-4DDD-A94F-DBA15217247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16DBFB-6E27-4613-89DD-1D595F13EC9B}" type="doc">
      <dgm:prSet loTypeId="urn:microsoft.com/office/officeart/2005/8/layout/hProcess4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0FEEE-E8E4-48A6-959F-3383AE52D783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ru-RU" sz="1800" b="1" dirty="0" smtClean="0">
              <a:solidFill>
                <a:srgbClr val="FF0000"/>
              </a:solidFill>
              <a:effectLst>
                <a:glow rad="419100">
                  <a:schemeClr val="bg1">
                    <a:alpha val="79000"/>
                  </a:schemeClr>
                </a:glow>
              </a:effectLst>
              <a:latin typeface="Century Gothic" panose="020B0502020202020204" pitchFamily="34" charset="0"/>
            </a:rPr>
            <a:t>Школа</a:t>
          </a:r>
          <a:r>
            <a:rPr lang="ru-RU" sz="1800" b="1" dirty="0" smtClean="0">
              <a:solidFill>
                <a:schemeClr val="tx1"/>
              </a:solidFill>
              <a:effectLst>
                <a:glow rad="419100">
                  <a:schemeClr val="bg1">
                    <a:alpha val="79000"/>
                  </a:schemeClr>
                </a:glow>
              </a:effectLst>
              <a:latin typeface="Century Gothic" panose="020B0502020202020204" pitchFamily="34" charset="0"/>
            </a:rPr>
            <a:t> выбирает </a:t>
          </a:r>
          <a:r>
            <a:rPr lang="ru-RU" sz="1600" dirty="0" smtClean="0">
              <a:solidFill>
                <a:schemeClr val="tx1"/>
              </a:solidFill>
              <a:effectLst>
                <a:glow rad="419100">
                  <a:schemeClr val="bg1">
                    <a:alpha val="79000"/>
                  </a:schemeClr>
                </a:glow>
              </a:effectLst>
              <a:latin typeface="Century Gothic" panose="020B0502020202020204" pitchFamily="34" charset="0"/>
            </a:rPr>
            <a:t>ученика</a:t>
          </a:r>
          <a:endParaRPr lang="ru-RU" sz="1600" dirty="0">
            <a:solidFill>
              <a:schemeClr val="tx1"/>
            </a:solidFill>
            <a:effectLst>
              <a:glow rad="419100">
                <a:schemeClr val="bg1">
                  <a:alpha val="79000"/>
                </a:schemeClr>
              </a:glow>
            </a:effectLst>
            <a:latin typeface="Century Gothic" panose="020B0502020202020204" pitchFamily="34" charset="0"/>
          </a:endParaRPr>
        </a:p>
      </dgm:t>
    </dgm:pt>
    <dgm:pt modelId="{9D8E4D5D-D63C-47C2-81BB-51CABD2928F9}" type="parTrans" cxnId="{2F53898A-C9EE-4622-B1DE-FA31F76A4C54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D48D9761-F696-437E-B53A-A88C0D7A2BDA}" type="sibTrans" cxnId="{2F53898A-C9EE-4622-B1DE-FA31F76A4C54}">
      <dgm:prSet/>
      <dgm:spPr>
        <a:solidFill>
          <a:srgbClr val="FF0000"/>
        </a:solidFill>
      </dgm:spPr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41397F25-DB8C-48C8-8DE7-FD3828BBC6E6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rgbClr val="FF0000"/>
              </a:solidFill>
              <a:effectLst>
                <a:glow rad="419100">
                  <a:schemeClr val="bg1">
                    <a:alpha val="79000"/>
                  </a:schemeClr>
                </a:glow>
              </a:effectLst>
              <a:latin typeface="Century Gothic" panose="020B0502020202020204" pitchFamily="34" charset="0"/>
            </a:rPr>
            <a:t>Семья</a:t>
          </a:r>
          <a:r>
            <a:rPr lang="ru-RU" sz="1800" b="1" dirty="0" smtClean="0">
              <a:solidFill>
                <a:schemeClr val="tx1"/>
              </a:solidFill>
              <a:effectLst>
                <a:glow rad="419100">
                  <a:schemeClr val="bg1">
                    <a:alpha val="79000"/>
                  </a:schemeClr>
                </a:glow>
              </a:effectLst>
              <a:latin typeface="Century Gothic" panose="020B0502020202020204" pitchFamily="34" charset="0"/>
            </a:rPr>
            <a:t> выбирает </a:t>
          </a:r>
          <a:r>
            <a:rPr lang="ru-RU" sz="1600" dirty="0" smtClean="0">
              <a:solidFill>
                <a:schemeClr val="tx1"/>
              </a:solidFill>
              <a:effectLst>
                <a:glow rad="419100">
                  <a:schemeClr val="bg1">
                    <a:alpha val="79000"/>
                  </a:schemeClr>
                </a:glow>
              </a:effectLst>
              <a:latin typeface="Century Gothic" panose="020B0502020202020204" pitchFamily="34" charset="0"/>
            </a:rPr>
            <a:t>школу</a:t>
          </a:r>
          <a:endParaRPr lang="ru-RU" sz="1600" dirty="0">
            <a:solidFill>
              <a:schemeClr val="tx1"/>
            </a:solidFill>
            <a:effectLst>
              <a:glow rad="419100">
                <a:schemeClr val="bg1">
                  <a:alpha val="79000"/>
                </a:schemeClr>
              </a:glow>
            </a:effectLst>
            <a:latin typeface="Century Gothic" panose="020B0502020202020204" pitchFamily="34" charset="0"/>
          </a:endParaRPr>
        </a:p>
      </dgm:t>
    </dgm:pt>
    <dgm:pt modelId="{F304B030-140E-406C-9B8E-E23515EBF634}" type="parTrans" cxnId="{41602B16-0F1C-4D0D-B826-0B98366ABABD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66EB40B7-A2FC-41D1-A6FC-6C700FC87AF7}" type="sibTrans" cxnId="{41602B16-0F1C-4D0D-B826-0B98366ABABD}">
      <dgm:prSet/>
      <dgm:spPr>
        <a:solidFill>
          <a:srgbClr val="FF0000"/>
        </a:solidFill>
      </dgm:spPr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7C3F76DC-1491-4966-8928-90698D0A1048}">
      <dgm:prSet phldrT="[Текст]" custT="1"/>
      <dgm:spPr>
        <a:solidFill>
          <a:schemeClr val="accent1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800" b="1" dirty="0" smtClean="0">
              <a:solidFill>
                <a:srgbClr val="FF0000"/>
              </a:solidFill>
              <a:effectLst>
                <a:glow rad="419100">
                  <a:schemeClr val="bg1">
                    <a:alpha val="79000"/>
                  </a:schemeClr>
                </a:glow>
              </a:effectLst>
              <a:latin typeface="Century Gothic" panose="020B0502020202020204" pitchFamily="34" charset="0"/>
            </a:rPr>
            <a:t>В каждой школе </a:t>
          </a:r>
        </a:p>
        <a:p>
          <a:pPr>
            <a:spcAft>
              <a:spcPts val="0"/>
            </a:spcAft>
          </a:pPr>
          <a:r>
            <a:rPr lang="ru-RU" sz="1600" dirty="0" smtClean="0">
              <a:solidFill>
                <a:schemeClr val="tx1"/>
              </a:solidFill>
              <a:effectLst>
                <a:glow rad="419100">
                  <a:schemeClr val="bg1">
                    <a:alpha val="79000"/>
                  </a:schemeClr>
                </a:glow>
              </a:effectLst>
              <a:latin typeface="Century Gothic" panose="020B0502020202020204" pitchFamily="34" charset="0"/>
            </a:rPr>
            <a:t>есть </a:t>
          </a:r>
          <a:r>
            <a:rPr lang="ru-RU" sz="1600" b="1" dirty="0" smtClean="0">
              <a:solidFill>
                <a:schemeClr val="tx1"/>
              </a:solidFill>
              <a:effectLst>
                <a:glow rad="419100">
                  <a:schemeClr val="bg1">
                    <a:alpha val="79000"/>
                  </a:schemeClr>
                </a:glow>
              </a:effectLst>
              <a:latin typeface="Century Gothic" panose="020B0502020202020204" pitchFamily="34" charset="0"/>
            </a:rPr>
            <a:t>возможность выбора </a:t>
          </a:r>
          <a:r>
            <a:rPr lang="ru-RU" sz="1600" dirty="0" smtClean="0">
              <a:solidFill>
                <a:schemeClr val="tx1"/>
              </a:solidFill>
              <a:effectLst>
                <a:glow rad="419100">
                  <a:schemeClr val="bg1">
                    <a:alpha val="79000"/>
                  </a:schemeClr>
                </a:glow>
              </a:effectLst>
              <a:latin typeface="Century Gothic" panose="020B0502020202020204" pitchFamily="34" charset="0"/>
            </a:rPr>
            <a:t>профилей обучения</a:t>
          </a:r>
          <a:endParaRPr lang="ru-RU" sz="1600" dirty="0">
            <a:solidFill>
              <a:schemeClr val="tx1"/>
            </a:solidFill>
            <a:effectLst>
              <a:glow rad="419100">
                <a:schemeClr val="bg1">
                  <a:alpha val="79000"/>
                </a:schemeClr>
              </a:glow>
            </a:effectLst>
            <a:latin typeface="Century Gothic" panose="020B0502020202020204" pitchFamily="34" charset="0"/>
          </a:endParaRPr>
        </a:p>
      </dgm:t>
    </dgm:pt>
    <dgm:pt modelId="{0E17CE0A-4B72-4AD9-A7AA-F38B817F6463}" type="parTrans" cxnId="{38D27676-0C01-48E6-863A-398FA59DAD6B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7A44B588-C189-4EE9-8A2F-BE15481BA9D3}" type="sibTrans" cxnId="{38D27676-0C01-48E6-863A-398FA59DAD6B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BCCC5849-1464-4E7D-AD52-88DFF0139C20}">
      <dgm:prSet phldrT="[Текст]" phldr="1"/>
      <dgm:spPr>
        <a:ln>
          <a:noFill/>
        </a:ln>
      </dgm:spPr>
      <dgm:t>
        <a:bodyPr/>
        <a:lstStyle/>
        <a:p>
          <a:endParaRPr lang="ru-RU" dirty="0">
            <a:latin typeface="Century Gothic" panose="020B0502020202020204" pitchFamily="34" charset="0"/>
          </a:endParaRPr>
        </a:p>
      </dgm:t>
    </dgm:pt>
    <dgm:pt modelId="{033C9462-914F-421E-926D-9106BF61B333}" type="parTrans" cxnId="{6FD8F80D-4851-4BE7-A31D-0A9DD74A404F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378C9040-3D74-47FA-AFE3-0BD404262617}" type="sibTrans" cxnId="{6FD8F80D-4851-4BE7-A31D-0A9DD74A404F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14509F2A-4B31-4201-A222-4BAA1208D1CE}">
      <dgm:prSet custT="1"/>
      <dgm:spPr>
        <a:ln>
          <a:noFill/>
        </a:ln>
      </dgm:spPr>
      <dgm:t>
        <a:bodyPr/>
        <a:lstStyle/>
        <a:p>
          <a:pPr algn="l"/>
          <a:endParaRPr lang="ru-RU" sz="1400" dirty="0">
            <a:latin typeface="Century Gothic" panose="020B0502020202020204" pitchFamily="34" charset="0"/>
          </a:endParaRPr>
        </a:p>
      </dgm:t>
    </dgm:pt>
    <dgm:pt modelId="{28E3D773-585B-4BD1-9629-722010109ADF}" type="parTrans" cxnId="{EEB850E6-F75B-46ED-8B39-5B01E30F6C43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8B591C0A-8729-44F6-8DA4-E0A26053C11E}" type="sibTrans" cxnId="{EEB850E6-F75B-46ED-8B39-5B01E30F6C43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910A8EA9-8BE4-45C6-AFA0-D38561D969E6}" type="pres">
      <dgm:prSet presAssocID="{2016DBFB-6E27-4613-89DD-1D595F13EC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0C1726-1531-4349-817F-A02AFA8A3F1A}" type="pres">
      <dgm:prSet presAssocID="{2016DBFB-6E27-4613-89DD-1D595F13EC9B}" presName="tSp" presStyleCnt="0"/>
      <dgm:spPr/>
    </dgm:pt>
    <dgm:pt modelId="{E5C96C88-DFBF-4590-BF25-4B78BDEE4DB8}" type="pres">
      <dgm:prSet presAssocID="{2016DBFB-6E27-4613-89DD-1D595F13EC9B}" presName="bSp" presStyleCnt="0"/>
      <dgm:spPr/>
    </dgm:pt>
    <dgm:pt modelId="{68ED84E8-AD9C-43F4-86CE-A374E0314A1C}" type="pres">
      <dgm:prSet presAssocID="{2016DBFB-6E27-4613-89DD-1D595F13EC9B}" presName="process" presStyleCnt="0"/>
      <dgm:spPr/>
    </dgm:pt>
    <dgm:pt modelId="{44D79C40-83CA-40C8-9450-7915E7C92C9B}" type="pres">
      <dgm:prSet presAssocID="{ECB0FEEE-E8E4-48A6-959F-3383AE52D783}" presName="composite1" presStyleCnt="0"/>
      <dgm:spPr/>
    </dgm:pt>
    <dgm:pt modelId="{C4433EC5-CE94-40B2-84BD-D4D70543066E}" type="pres">
      <dgm:prSet presAssocID="{ECB0FEEE-E8E4-48A6-959F-3383AE52D783}" presName="dummyNode1" presStyleLbl="node1" presStyleIdx="0" presStyleCnt="3"/>
      <dgm:spPr/>
    </dgm:pt>
    <dgm:pt modelId="{841B7839-42BC-4E9D-91B4-73D2D0C34B64}" type="pres">
      <dgm:prSet presAssocID="{ECB0FEEE-E8E4-48A6-959F-3383AE52D783}" presName="childNode1" presStyleLbl="bgAcc1" presStyleIdx="0" presStyleCnt="3" custScaleX="63802" custScaleY="25813" custLinFactNeighborX="5907" custLinFactNeighborY="522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0418D9-7EEE-427F-A70E-368C40C839D5}" type="pres">
      <dgm:prSet presAssocID="{ECB0FEEE-E8E4-48A6-959F-3383AE52D783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B9D106-21C8-4C6D-B332-C7D27233B95A}" type="pres">
      <dgm:prSet presAssocID="{ECB0FEEE-E8E4-48A6-959F-3383AE52D783}" presName="parentNode1" presStyleLbl="node1" presStyleIdx="0" presStyleCnt="3" custScaleX="114274" custScaleY="151301" custLinFactNeighborX="-12104" custLinFactNeighborY="600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B2D6CC-4585-40FB-83A4-40F1EB289E21}" type="pres">
      <dgm:prSet presAssocID="{ECB0FEEE-E8E4-48A6-959F-3383AE52D783}" presName="connSite1" presStyleCnt="0"/>
      <dgm:spPr/>
    </dgm:pt>
    <dgm:pt modelId="{E5246DD7-3584-4F43-A5E1-5A15E0227E49}" type="pres">
      <dgm:prSet presAssocID="{D48D9761-F696-437E-B53A-A88C0D7A2BDA}" presName="Name9" presStyleLbl="sibTrans2D1" presStyleIdx="0" presStyleCnt="2" custAng="7920674" custFlipHor="1" custScaleX="67357" custScaleY="73836" custLinFactNeighborX="3069" custLinFactNeighborY="-6235"/>
      <dgm:spPr/>
      <dgm:t>
        <a:bodyPr/>
        <a:lstStyle/>
        <a:p>
          <a:endParaRPr lang="ru-RU"/>
        </a:p>
      </dgm:t>
    </dgm:pt>
    <dgm:pt modelId="{3DCFC0A4-3947-4080-9599-ED5D055C64FC}" type="pres">
      <dgm:prSet presAssocID="{41397F25-DB8C-48C8-8DE7-FD3828BBC6E6}" presName="composite2" presStyleCnt="0"/>
      <dgm:spPr/>
    </dgm:pt>
    <dgm:pt modelId="{A247FC14-E588-4AD4-AA71-ED8895560E71}" type="pres">
      <dgm:prSet presAssocID="{41397F25-DB8C-48C8-8DE7-FD3828BBC6E6}" presName="dummyNode2" presStyleLbl="node1" presStyleIdx="0" presStyleCnt="3"/>
      <dgm:spPr/>
    </dgm:pt>
    <dgm:pt modelId="{A3BFA5B5-407E-4F63-9E92-973910AD722D}" type="pres">
      <dgm:prSet presAssocID="{41397F25-DB8C-48C8-8DE7-FD3828BBC6E6}" presName="childNode2" presStyleLbl="bgAcc1" presStyleIdx="1" presStyleCnt="3" custScaleX="90177" custScaleY="61026" custLinFactNeighborX="500" custLinFactNeighborY="8466">
        <dgm:presLayoutVars>
          <dgm:bulletEnabled val="1"/>
        </dgm:presLayoutVars>
      </dgm:prSet>
      <dgm:spPr>
        <a:ln>
          <a:noFill/>
        </a:ln>
      </dgm:spPr>
      <dgm:t>
        <a:bodyPr/>
        <a:lstStyle/>
        <a:p>
          <a:endParaRPr lang="ru-RU"/>
        </a:p>
      </dgm:t>
    </dgm:pt>
    <dgm:pt modelId="{EAD88176-232B-4A7F-9EC8-69A46E0A8162}" type="pres">
      <dgm:prSet presAssocID="{41397F25-DB8C-48C8-8DE7-FD3828BBC6E6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FCAF27-52F6-46EA-BCF0-1EF1C5FA4F47}" type="pres">
      <dgm:prSet presAssocID="{41397F25-DB8C-48C8-8DE7-FD3828BBC6E6}" presName="parentNode2" presStyleLbl="node1" presStyleIdx="1" presStyleCnt="3" custScaleX="121268" custScaleY="161016" custLinFactY="60123" custLinFactNeighborX="-1437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1EE25C-DC80-48E9-9A06-148C0E7AEC48}" type="pres">
      <dgm:prSet presAssocID="{41397F25-DB8C-48C8-8DE7-FD3828BBC6E6}" presName="connSite2" presStyleCnt="0"/>
      <dgm:spPr/>
    </dgm:pt>
    <dgm:pt modelId="{FCB0A460-F9D1-4510-B050-808BA9F21D39}" type="pres">
      <dgm:prSet presAssocID="{66EB40B7-A2FC-41D1-A6FC-6C700FC87AF7}" presName="Name18" presStyleLbl="sibTrans2D1" presStyleIdx="1" presStyleCnt="2" custAng="225272" custScaleX="64391" custScaleY="83354" custLinFactNeighborX="16316" custLinFactNeighborY="-4674"/>
      <dgm:spPr/>
      <dgm:t>
        <a:bodyPr/>
        <a:lstStyle/>
        <a:p>
          <a:endParaRPr lang="ru-RU"/>
        </a:p>
      </dgm:t>
    </dgm:pt>
    <dgm:pt modelId="{3CDF254B-FF0D-4A07-9ACF-31D86FBE893E}" type="pres">
      <dgm:prSet presAssocID="{7C3F76DC-1491-4966-8928-90698D0A1048}" presName="composite1" presStyleCnt="0"/>
      <dgm:spPr/>
    </dgm:pt>
    <dgm:pt modelId="{EF773648-291A-4C75-BBAF-80C07FE5D7F4}" type="pres">
      <dgm:prSet presAssocID="{7C3F76DC-1491-4966-8928-90698D0A1048}" presName="dummyNode1" presStyleLbl="node1" presStyleIdx="1" presStyleCnt="3"/>
      <dgm:spPr/>
    </dgm:pt>
    <dgm:pt modelId="{F5A530CC-31C7-4DA0-AB5C-A9834E224F8E}" type="pres">
      <dgm:prSet presAssocID="{7C3F76DC-1491-4966-8928-90698D0A1048}" presName="childNode1" presStyleLbl="bgAcc1" presStyleIdx="2" presStyleCnt="3" custScaleX="77785" custScaleY="84226" custLinFactNeighborX="-12115" custLinFactNeighborY="19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711923-FFAC-43D4-A2EC-B9D829D143C7}" type="pres">
      <dgm:prSet presAssocID="{7C3F76DC-1491-4966-8928-90698D0A1048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C98270-7997-4EC6-A7A5-F8AD8F430F9A}" type="pres">
      <dgm:prSet presAssocID="{7C3F76DC-1491-4966-8928-90698D0A1048}" presName="parentNode1" presStyleLbl="node1" presStyleIdx="2" presStyleCnt="3" custScaleX="125008" custScaleY="173045" custLinFactY="-21741" custLinFactNeighborX="-4193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72CE24-3FE4-4814-A251-3314910696F3}" type="pres">
      <dgm:prSet presAssocID="{7C3F76DC-1491-4966-8928-90698D0A1048}" presName="connSite1" presStyleCnt="0"/>
      <dgm:spPr/>
    </dgm:pt>
  </dgm:ptLst>
  <dgm:cxnLst>
    <dgm:cxn modelId="{AF1AC0B3-2F76-4C13-B6D4-0BF45D45C6FD}" type="presOf" srcId="{ECB0FEEE-E8E4-48A6-959F-3383AE52D783}" destId="{C4B9D106-21C8-4C6D-B332-C7D27233B95A}" srcOrd="0" destOrd="0" presId="urn:microsoft.com/office/officeart/2005/8/layout/hProcess4"/>
    <dgm:cxn modelId="{E1C67807-9CE1-40C8-892A-61234710B5A4}" type="presOf" srcId="{7C3F76DC-1491-4966-8928-90698D0A1048}" destId="{39C98270-7997-4EC6-A7A5-F8AD8F430F9A}" srcOrd="0" destOrd="0" presId="urn:microsoft.com/office/officeart/2005/8/layout/hProcess4"/>
    <dgm:cxn modelId="{15263FEB-F545-4A62-B98E-646D5EED1DCB}" type="presOf" srcId="{14509F2A-4B31-4201-A222-4BAA1208D1CE}" destId="{400418D9-7EEE-427F-A70E-368C40C839D5}" srcOrd="1" destOrd="0" presId="urn:microsoft.com/office/officeart/2005/8/layout/hProcess4"/>
    <dgm:cxn modelId="{8F1E6AA9-94C2-45D4-ACC1-3EDD7C9FFAC3}" type="presOf" srcId="{14509F2A-4B31-4201-A222-4BAA1208D1CE}" destId="{841B7839-42BC-4E9D-91B4-73D2D0C34B64}" srcOrd="0" destOrd="0" presId="urn:microsoft.com/office/officeart/2005/8/layout/hProcess4"/>
    <dgm:cxn modelId="{6FD8F80D-4851-4BE7-A31D-0A9DD74A404F}" srcId="{7C3F76DC-1491-4966-8928-90698D0A1048}" destId="{BCCC5849-1464-4E7D-AD52-88DFF0139C20}" srcOrd="0" destOrd="0" parTransId="{033C9462-914F-421E-926D-9106BF61B333}" sibTransId="{378C9040-3D74-47FA-AFE3-0BD404262617}"/>
    <dgm:cxn modelId="{DB7611A3-D81C-484D-9F05-AF06D51A0969}" type="presOf" srcId="{BCCC5849-1464-4E7D-AD52-88DFF0139C20}" destId="{83711923-FFAC-43D4-A2EC-B9D829D143C7}" srcOrd="1" destOrd="0" presId="urn:microsoft.com/office/officeart/2005/8/layout/hProcess4"/>
    <dgm:cxn modelId="{373AE0F1-0628-4166-8199-58DD89517040}" type="presOf" srcId="{BCCC5849-1464-4E7D-AD52-88DFF0139C20}" destId="{F5A530CC-31C7-4DA0-AB5C-A9834E224F8E}" srcOrd="0" destOrd="0" presId="urn:microsoft.com/office/officeart/2005/8/layout/hProcess4"/>
    <dgm:cxn modelId="{41602B16-0F1C-4D0D-B826-0B98366ABABD}" srcId="{2016DBFB-6E27-4613-89DD-1D595F13EC9B}" destId="{41397F25-DB8C-48C8-8DE7-FD3828BBC6E6}" srcOrd="1" destOrd="0" parTransId="{F304B030-140E-406C-9B8E-E23515EBF634}" sibTransId="{66EB40B7-A2FC-41D1-A6FC-6C700FC87AF7}"/>
    <dgm:cxn modelId="{38D27676-0C01-48E6-863A-398FA59DAD6B}" srcId="{2016DBFB-6E27-4613-89DD-1D595F13EC9B}" destId="{7C3F76DC-1491-4966-8928-90698D0A1048}" srcOrd="2" destOrd="0" parTransId="{0E17CE0A-4B72-4AD9-A7AA-F38B817F6463}" sibTransId="{7A44B588-C189-4EE9-8A2F-BE15481BA9D3}"/>
    <dgm:cxn modelId="{C3C429BC-347C-4440-B138-C19ABA3730F9}" type="presOf" srcId="{2016DBFB-6E27-4613-89DD-1D595F13EC9B}" destId="{910A8EA9-8BE4-45C6-AFA0-D38561D969E6}" srcOrd="0" destOrd="0" presId="urn:microsoft.com/office/officeart/2005/8/layout/hProcess4"/>
    <dgm:cxn modelId="{EEB850E6-F75B-46ED-8B39-5B01E30F6C43}" srcId="{ECB0FEEE-E8E4-48A6-959F-3383AE52D783}" destId="{14509F2A-4B31-4201-A222-4BAA1208D1CE}" srcOrd="0" destOrd="0" parTransId="{28E3D773-585B-4BD1-9629-722010109ADF}" sibTransId="{8B591C0A-8729-44F6-8DA4-E0A26053C11E}"/>
    <dgm:cxn modelId="{F811A1EF-D7E4-4C90-880C-0048A1A9191E}" type="presOf" srcId="{D48D9761-F696-437E-B53A-A88C0D7A2BDA}" destId="{E5246DD7-3584-4F43-A5E1-5A15E0227E49}" srcOrd="0" destOrd="0" presId="urn:microsoft.com/office/officeart/2005/8/layout/hProcess4"/>
    <dgm:cxn modelId="{C51E6D14-4BAC-4C46-A822-AEA81560245D}" type="presOf" srcId="{41397F25-DB8C-48C8-8DE7-FD3828BBC6E6}" destId="{94FCAF27-52F6-46EA-BCF0-1EF1C5FA4F47}" srcOrd="0" destOrd="0" presId="urn:microsoft.com/office/officeart/2005/8/layout/hProcess4"/>
    <dgm:cxn modelId="{2F53898A-C9EE-4622-B1DE-FA31F76A4C54}" srcId="{2016DBFB-6E27-4613-89DD-1D595F13EC9B}" destId="{ECB0FEEE-E8E4-48A6-959F-3383AE52D783}" srcOrd="0" destOrd="0" parTransId="{9D8E4D5D-D63C-47C2-81BB-51CABD2928F9}" sibTransId="{D48D9761-F696-437E-B53A-A88C0D7A2BDA}"/>
    <dgm:cxn modelId="{1EB8255C-BB5F-4F5B-BCC4-986BB06D0C74}" type="presOf" srcId="{66EB40B7-A2FC-41D1-A6FC-6C700FC87AF7}" destId="{FCB0A460-F9D1-4510-B050-808BA9F21D39}" srcOrd="0" destOrd="0" presId="urn:microsoft.com/office/officeart/2005/8/layout/hProcess4"/>
    <dgm:cxn modelId="{84605D47-55EF-4C0F-A7D2-5E68ED4DCB9F}" type="presParOf" srcId="{910A8EA9-8BE4-45C6-AFA0-D38561D969E6}" destId="{C30C1726-1531-4349-817F-A02AFA8A3F1A}" srcOrd="0" destOrd="0" presId="urn:microsoft.com/office/officeart/2005/8/layout/hProcess4"/>
    <dgm:cxn modelId="{0777B7F5-D821-4FDB-BE3B-604D02E5192E}" type="presParOf" srcId="{910A8EA9-8BE4-45C6-AFA0-D38561D969E6}" destId="{E5C96C88-DFBF-4590-BF25-4B78BDEE4DB8}" srcOrd="1" destOrd="0" presId="urn:microsoft.com/office/officeart/2005/8/layout/hProcess4"/>
    <dgm:cxn modelId="{459F6ECA-02F9-4B5D-A9E5-E0522EB6FFC7}" type="presParOf" srcId="{910A8EA9-8BE4-45C6-AFA0-D38561D969E6}" destId="{68ED84E8-AD9C-43F4-86CE-A374E0314A1C}" srcOrd="2" destOrd="0" presId="urn:microsoft.com/office/officeart/2005/8/layout/hProcess4"/>
    <dgm:cxn modelId="{3D014119-F307-4451-9EB4-FC0C60729C9E}" type="presParOf" srcId="{68ED84E8-AD9C-43F4-86CE-A374E0314A1C}" destId="{44D79C40-83CA-40C8-9450-7915E7C92C9B}" srcOrd="0" destOrd="0" presId="urn:microsoft.com/office/officeart/2005/8/layout/hProcess4"/>
    <dgm:cxn modelId="{208A0204-F051-492E-9ED8-706FB0F97822}" type="presParOf" srcId="{44D79C40-83CA-40C8-9450-7915E7C92C9B}" destId="{C4433EC5-CE94-40B2-84BD-D4D70543066E}" srcOrd="0" destOrd="0" presId="urn:microsoft.com/office/officeart/2005/8/layout/hProcess4"/>
    <dgm:cxn modelId="{3B452BC3-7135-4410-B3E8-962AE7BE9267}" type="presParOf" srcId="{44D79C40-83CA-40C8-9450-7915E7C92C9B}" destId="{841B7839-42BC-4E9D-91B4-73D2D0C34B64}" srcOrd="1" destOrd="0" presId="urn:microsoft.com/office/officeart/2005/8/layout/hProcess4"/>
    <dgm:cxn modelId="{163FE6BD-CD4C-49C2-8391-A54FC7EC0B56}" type="presParOf" srcId="{44D79C40-83CA-40C8-9450-7915E7C92C9B}" destId="{400418D9-7EEE-427F-A70E-368C40C839D5}" srcOrd="2" destOrd="0" presId="urn:microsoft.com/office/officeart/2005/8/layout/hProcess4"/>
    <dgm:cxn modelId="{B1961083-92E2-4068-97D3-F465EC7E4808}" type="presParOf" srcId="{44D79C40-83CA-40C8-9450-7915E7C92C9B}" destId="{C4B9D106-21C8-4C6D-B332-C7D27233B95A}" srcOrd="3" destOrd="0" presId="urn:microsoft.com/office/officeart/2005/8/layout/hProcess4"/>
    <dgm:cxn modelId="{3BD61889-DA66-4D1C-881A-63EDD834026B}" type="presParOf" srcId="{44D79C40-83CA-40C8-9450-7915E7C92C9B}" destId="{8DB2D6CC-4585-40FB-83A4-40F1EB289E21}" srcOrd="4" destOrd="0" presId="urn:microsoft.com/office/officeart/2005/8/layout/hProcess4"/>
    <dgm:cxn modelId="{5BB93AEE-BE79-40D3-A3E3-FE6EC4E6FE95}" type="presParOf" srcId="{68ED84E8-AD9C-43F4-86CE-A374E0314A1C}" destId="{E5246DD7-3584-4F43-A5E1-5A15E0227E49}" srcOrd="1" destOrd="0" presId="urn:microsoft.com/office/officeart/2005/8/layout/hProcess4"/>
    <dgm:cxn modelId="{1B428A0C-C626-427E-AE6F-AD2886CCAB78}" type="presParOf" srcId="{68ED84E8-AD9C-43F4-86CE-A374E0314A1C}" destId="{3DCFC0A4-3947-4080-9599-ED5D055C64FC}" srcOrd="2" destOrd="0" presId="urn:microsoft.com/office/officeart/2005/8/layout/hProcess4"/>
    <dgm:cxn modelId="{14BA2EA2-C64B-4AE2-B421-1E0B37F86ABA}" type="presParOf" srcId="{3DCFC0A4-3947-4080-9599-ED5D055C64FC}" destId="{A247FC14-E588-4AD4-AA71-ED8895560E71}" srcOrd="0" destOrd="0" presId="urn:microsoft.com/office/officeart/2005/8/layout/hProcess4"/>
    <dgm:cxn modelId="{1EC745DC-94AE-4DE1-BE01-E4B283A1DCF4}" type="presParOf" srcId="{3DCFC0A4-3947-4080-9599-ED5D055C64FC}" destId="{A3BFA5B5-407E-4F63-9E92-973910AD722D}" srcOrd="1" destOrd="0" presId="urn:microsoft.com/office/officeart/2005/8/layout/hProcess4"/>
    <dgm:cxn modelId="{8B239430-4FD8-43CE-AE58-F646368B837A}" type="presParOf" srcId="{3DCFC0A4-3947-4080-9599-ED5D055C64FC}" destId="{EAD88176-232B-4A7F-9EC8-69A46E0A8162}" srcOrd="2" destOrd="0" presId="urn:microsoft.com/office/officeart/2005/8/layout/hProcess4"/>
    <dgm:cxn modelId="{96A6B0B5-C81C-400F-8E64-2A94D828155A}" type="presParOf" srcId="{3DCFC0A4-3947-4080-9599-ED5D055C64FC}" destId="{94FCAF27-52F6-46EA-BCF0-1EF1C5FA4F47}" srcOrd="3" destOrd="0" presId="urn:microsoft.com/office/officeart/2005/8/layout/hProcess4"/>
    <dgm:cxn modelId="{152AABB0-6394-4700-9649-285CE990CE3A}" type="presParOf" srcId="{3DCFC0A4-3947-4080-9599-ED5D055C64FC}" destId="{4C1EE25C-DC80-48E9-9A06-148C0E7AEC48}" srcOrd="4" destOrd="0" presId="urn:microsoft.com/office/officeart/2005/8/layout/hProcess4"/>
    <dgm:cxn modelId="{EE7809C4-6C1C-4833-AACD-329989A56B6A}" type="presParOf" srcId="{68ED84E8-AD9C-43F4-86CE-A374E0314A1C}" destId="{FCB0A460-F9D1-4510-B050-808BA9F21D39}" srcOrd="3" destOrd="0" presId="urn:microsoft.com/office/officeart/2005/8/layout/hProcess4"/>
    <dgm:cxn modelId="{D1258748-B965-48EC-8FEB-F6EE612141CC}" type="presParOf" srcId="{68ED84E8-AD9C-43F4-86CE-A374E0314A1C}" destId="{3CDF254B-FF0D-4A07-9ACF-31D86FBE893E}" srcOrd="4" destOrd="0" presId="urn:microsoft.com/office/officeart/2005/8/layout/hProcess4"/>
    <dgm:cxn modelId="{24A52FC9-C1CC-4F5C-AC0D-5A521505B407}" type="presParOf" srcId="{3CDF254B-FF0D-4A07-9ACF-31D86FBE893E}" destId="{EF773648-291A-4C75-BBAF-80C07FE5D7F4}" srcOrd="0" destOrd="0" presId="urn:microsoft.com/office/officeart/2005/8/layout/hProcess4"/>
    <dgm:cxn modelId="{B2FD394E-3AFA-4286-9E70-A6B6D4976987}" type="presParOf" srcId="{3CDF254B-FF0D-4A07-9ACF-31D86FBE893E}" destId="{F5A530CC-31C7-4DA0-AB5C-A9834E224F8E}" srcOrd="1" destOrd="0" presId="urn:microsoft.com/office/officeart/2005/8/layout/hProcess4"/>
    <dgm:cxn modelId="{D9560894-AC65-4100-9D63-4264C42F2F4A}" type="presParOf" srcId="{3CDF254B-FF0D-4A07-9ACF-31D86FBE893E}" destId="{83711923-FFAC-43D4-A2EC-B9D829D143C7}" srcOrd="2" destOrd="0" presId="urn:microsoft.com/office/officeart/2005/8/layout/hProcess4"/>
    <dgm:cxn modelId="{C574C5F4-0840-472B-BF8C-2EA4607B71FB}" type="presParOf" srcId="{3CDF254B-FF0D-4A07-9ACF-31D86FBE893E}" destId="{39C98270-7997-4EC6-A7A5-F8AD8F430F9A}" srcOrd="3" destOrd="0" presId="urn:microsoft.com/office/officeart/2005/8/layout/hProcess4"/>
    <dgm:cxn modelId="{0197B4DE-7BFA-4280-B49C-3E1E01332797}" type="presParOf" srcId="{3CDF254B-FF0D-4A07-9ACF-31D86FBE893E}" destId="{0372CE24-3FE4-4814-A251-3314910696F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B7839-42BC-4E9D-91B4-73D2D0C34B64}">
      <dsp:nvSpPr>
        <dsp:cNvPr id="0" name=""/>
        <dsp:cNvSpPr/>
      </dsp:nvSpPr>
      <dsp:spPr>
        <a:xfrm>
          <a:off x="715671" y="3580909"/>
          <a:ext cx="1887839" cy="6299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25" tIns="85725" rIns="85725" bIns="857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Century Gothic" panose="020B0502020202020204" pitchFamily="34" charset="0"/>
          </a:endParaRPr>
        </a:p>
      </dsp:txBody>
      <dsp:txXfrm>
        <a:off x="730168" y="3595406"/>
        <a:ext cx="1858845" cy="465974"/>
      </dsp:txXfrm>
    </dsp:sp>
    <dsp:sp modelId="{E5246DD7-3584-4F43-A5E1-5A15E0227E49}">
      <dsp:nvSpPr>
        <dsp:cNvPr id="0" name=""/>
        <dsp:cNvSpPr/>
      </dsp:nvSpPr>
      <dsp:spPr>
        <a:xfrm rot="13679326" flipH="1">
          <a:off x="1936702" y="2440884"/>
          <a:ext cx="2664472" cy="2920765"/>
        </a:xfrm>
        <a:prstGeom prst="circularArrow">
          <a:avLst>
            <a:gd name="adj1" fmla="val 2816"/>
            <a:gd name="adj2" fmla="val 343773"/>
            <a:gd name="adj3" fmla="val 1689288"/>
            <a:gd name="adj4" fmla="val 8594493"/>
            <a:gd name="adj5" fmla="val 3285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B9D106-21C8-4C6D-B332-C7D27233B95A}">
      <dsp:nvSpPr>
        <dsp:cNvPr id="0" name=""/>
        <dsp:cNvSpPr/>
      </dsp:nvSpPr>
      <dsp:spPr>
        <a:xfrm>
          <a:off x="156826" y="3676854"/>
          <a:ext cx="3005562" cy="1582485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  <a:effectLst>
                <a:glow rad="419100">
                  <a:schemeClr val="bg1">
                    <a:alpha val="79000"/>
                  </a:schemeClr>
                </a:glow>
              </a:effectLst>
              <a:latin typeface="Century Gothic" panose="020B0502020202020204" pitchFamily="34" charset="0"/>
            </a:rPr>
            <a:t>Школа</a:t>
          </a:r>
          <a:r>
            <a:rPr lang="ru-RU" sz="1800" b="1" kern="1200" dirty="0" smtClean="0">
              <a:solidFill>
                <a:schemeClr val="tx1"/>
              </a:solidFill>
              <a:effectLst>
                <a:glow rad="419100">
                  <a:schemeClr val="bg1">
                    <a:alpha val="79000"/>
                  </a:schemeClr>
                </a:glow>
              </a:effectLst>
              <a:latin typeface="Century Gothic" panose="020B0502020202020204" pitchFamily="34" charset="0"/>
            </a:rPr>
            <a:t> выбирает </a:t>
          </a:r>
          <a:r>
            <a:rPr lang="ru-RU" sz="1600" kern="1200" dirty="0" smtClean="0">
              <a:solidFill>
                <a:schemeClr val="tx1"/>
              </a:solidFill>
              <a:effectLst>
                <a:glow rad="419100">
                  <a:schemeClr val="bg1">
                    <a:alpha val="79000"/>
                  </a:schemeClr>
                </a:glow>
              </a:effectLst>
              <a:latin typeface="Century Gothic" panose="020B0502020202020204" pitchFamily="34" charset="0"/>
            </a:rPr>
            <a:t>ученика</a:t>
          </a:r>
          <a:endParaRPr lang="ru-RU" sz="1600" kern="1200" dirty="0">
            <a:solidFill>
              <a:schemeClr val="tx1"/>
            </a:solidFill>
            <a:effectLst>
              <a:glow rad="419100">
                <a:schemeClr val="bg1">
                  <a:alpha val="79000"/>
                </a:schemeClr>
              </a:glow>
            </a:effectLst>
            <a:latin typeface="Century Gothic" panose="020B0502020202020204" pitchFamily="34" charset="0"/>
          </a:endParaRPr>
        </a:p>
      </dsp:txBody>
      <dsp:txXfrm>
        <a:off x="203175" y="3723203"/>
        <a:ext cx="2912864" cy="1489787"/>
      </dsp:txXfrm>
    </dsp:sp>
    <dsp:sp modelId="{A3BFA5B5-407E-4F63-9E92-973910AD722D}">
      <dsp:nvSpPr>
        <dsp:cNvPr id="0" name=""/>
        <dsp:cNvSpPr/>
      </dsp:nvSpPr>
      <dsp:spPr>
        <a:xfrm>
          <a:off x="4171268" y="2375325"/>
          <a:ext cx="2668250" cy="1489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B0A460-F9D1-4510-B050-808BA9F21D39}">
      <dsp:nvSpPr>
        <dsp:cNvPr id="0" name=""/>
        <dsp:cNvSpPr/>
      </dsp:nvSpPr>
      <dsp:spPr>
        <a:xfrm rot="225272">
          <a:off x="7017099" y="553357"/>
          <a:ext cx="2897027" cy="3750195"/>
        </a:xfrm>
        <a:prstGeom prst="circularArrow">
          <a:avLst>
            <a:gd name="adj1" fmla="val 2476"/>
            <a:gd name="adj2" fmla="val 299871"/>
            <a:gd name="adj3" fmla="val 17931500"/>
            <a:gd name="adj4" fmla="val 10982393"/>
            <a:gd name="adj5" fmla="val 2888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FCAF27-52F6-46EA-BCF0-1EF1C5FA4F47}">
      <dsp:nvSpPr>
        <dsp:cNvPr id="0" name=""/>
        <dsp:cNvSpPr/>
      </dsp:nvSpPr>
      <dsp:spPr>
        <a:xfrm>
          <a:off x="4010884" y="2525846"/>
          <a:ext cx="3189513" cy="1684096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  <a:effectLst>
                <a:glow rad="419100">
                  <a:schemeClr val="bg1">
                    <a:alpha val="79000"/>
                  </a:schemeClr>
                </a:glow>
              </a:effectLst>
              <a:latin typeface="Century Gothic" panose="020B0502020202020204" pitchFamily="34" charset="0"/>
            </a:rPr>
            <a:t>Семья</a:t>
          </a:r>
          <a:r>
            <a:rPr lang="ru-RU" sz="1800" b="1" kern="1200" dirty="0" smtClean="0">
              <a:solidFill>
                <a:schemeClr val="tx1"/>
              </a:solidFill>
              <a:effectLst>
                <a:glow rad="419100">
                  <a:schemeClr val="bg1">
                    <a:alpha val="79000"/>
                  </a:schemeClr>
                </a:glow>
              </a:effectLst>
              <a:latin typeface="Century Gothic" panose="020B0502020202020204" pitchFamily="34" charset="0"/>
            </a:rPr>
            <a:t> выбирает </a:t>
          </a:r>
          <a:r>
            <a:rPr lang="ru-RU" sz="1600" kern="1200" dirty="0" smtClean="0">
              <a:solidFill>
                <a:schemeClr val="tx1"/>
              </a:solidFill>
              <a:effectLst>
                <a:glow rad="419100">
                  <a:schemeClr val="bg1">
                    <a:alpha val="79000"/>
                  </a:schemeClr>
                </a:glow>
              </a:effectLst>
              <a:latin typeface="Century Gothic" panose="020B0502020202020204" pitchFamily="34" charset="0"/>
            </a:rPr>
            <a:t>школу</a:t>
          </a:r>
          <a:endParaRPr lang="ru-RU" sz="1600" kern="1200" dirty="0">
            <a:solidFill>
              <a:schemeClr val="tx1"/>
            </a:solidFill>
            <a:effectLst>
              <a:glow rad="419100">
                <a:schemeClr val="bg1">
                  <a:alpha val="79000"/>
                </a:schemeClr>
              </a:glow>
            </a:effectLst>
            <a:latin typeface="Century Gothic" panose="020B0502020202020204" pitchFamily="34" charset="0"/>
          </a:endParaRPr>
        </a:p>
      </dsp:txBody>
      <dsp:txXfrm>
        <a:off x="4060209" y="2575171"/>
        <a:ext cx="3090863" cy="1585446"/>
      </dsp:txXfrm>
    </dsp:sp>
    <dsp:sp modelId="{F5A530CC-31C7-4DA0-AB5C-A9834E224F8E}">
      <dsp:nvSpPr>
        <dsp:cNvPr id="0" name=""/>
        <dsp:cNvSpPr/>
      </dsp:nvSpPr>
      <dsp:spPr>
        <a:xfrm>
          <a:off x="8079102" y="1583520"/>
          <a:ext cx="2301583" cy="20555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05" tIns="78105" rIns="78105" bIns="78105" numCol="1" spcCol="1270" anchor="t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100" kern="1200" dirty="0">
            <a:latin typeface="Century Gothic" panose="020B0502020202020204" pitchFamily="34" charset="0"/>
          </a:endParaRPr>
        </a:p>
      </dsp:txBody>
      <dsp:txXfrm>
        <a:off x="8126405" y="1630823"/>
        <a:ext cx="2206977" cy="1520442"/>
      </dsp:txXfrm>
    </dsp:sp>
    <dsp:sp modelId="{39C98270-7997-4EC6-A7A5-F8AD8F430F9A}">
      <dsp:nvSpPr>
        <dsp:cNvPr id="0" name=""/>
        <dsp:cNvSpPr/>
      </dsp:nvSpPr>
      <dsp:spPr>
        <a:xfrm>
          <a:off x="8327293" y="1604806"/>
          <a:ext cx="3287880" cy="1809909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rgbClr val="FF0000"/>
              </a:solidFill>
              <a:effectLst>
                <a:glow rad="419100">
                  <a:schemeClr val="bg1">
                    <a:alpha val="79000"/>
                  </a:schemeClr>
                </a:glow>
              </a:effectLst>
              <a:latin typeface="Century Gothic" panose="020B0502020202020204" pitchFamily="34" charset="0"/>
            </a:rPr>
            <a:t>В каждой школе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chemeClr val="tx1"/>
              </a:solidFill>
              <a:effectLst>
                <a:glow rad="419100">
                  <a:schemeClr val="bg1">
                    <a:alpha val="79000"/>
                  </a:schemeClr>
                </a:glow>
              </a:effectLst>
              <a:latin typeface="Century Gothic" panose="020B0502020202020204" pitchFamily="34" charset="0"/>
            </a:rPr>
            <a:t>есть </a:t>
          </a:r>
          <a:r>
            <a:rPr lang="ru-RU" sz="1600" b="1" kern="1200" dirty="0" smtClean="0">
              <a:solidFill>
                <a:schemeClr val="tx1"/>
              </a:solidFill>
              <a:effectLst>
                <a:glow rad="419100">
                  <a:schemeClr val="bg1">
                    <a:alpha val="79000"/>
                  </a:schemeClr>
                </a:glow>
              </a:effectLst>
              <a:latin typeface="Century Gothic" panose="020B0502020202020204" pitchFamily="34" charset="0"/>
            </a:rPr>
            <a:t>возможность выбора </a:t>
          </a:r>
          <a:r>
            <a:rPr lang="ru-RU" sz="1600" kern="1200" dirty="0" smtClean="0">
              <a:solidFill>
                <a:schemeClr val="tx1"/>
              </a:solidFill>
              <a:effectLst>
                <a:glow rad="419100">
                  <a:schemeClr val="bg1">
                    <a:alpha val="79000"/>
                  </a:schemeClr>
                </a:glow>
              </a:effectLst>
              <a:latin typeface="Century Gothic" panose="020B0502020202020204" pitchFamily="34" charset="0"/>
            </a:rPr>
            <a:t>профилей обучения</a:t>
          </a:r>
          <a:endParaRPr lang="ru-RU" sz="1600" kern="1200" dirty="0">
            <a:solidFill>
              <a:schemeClr val="tx1"/>
            </a:solidFill>
            <a:effectLst>
              <a:glow rad="419100">
                <a:schemeClr val="bg1">
                  <a:alpha val="79000"/>
                </a:schemeClr>
              </a:glow>
            </a:effectLst>
            <a:latin typeface="Century Gothic" panose="020B0502020202020204" pitchFamily="34" charset="0"/>
          </a:endParaRPr>
        </a:p>
      </dsp:txBody>
      <dsp:txXfrm>
        <a:off x="8380303" y="1657816"/>
        <a:ext cx="3181860" cy="17038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0.42734</cdr:x>
      <cdr:y>0</cdr:y>
    </cdr:from>
    <cdr:to>
      <cdr:x>1</cdr:x>
      <cdr:y>0.95443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5010009" y="-1355054"/>
          <a:ext cx="6713698" cy="5252177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3">
            <a:lumMod val="60000"/>
            <a:lumOff val="40000"/>
          </a:schemeClr>
        </a:solidFill>
        <a:ln xmlns:a="http://schemas.openxmlformats.org/drawingml/2006/main">
          <a:noFill/>
        </a:ln>
        <a:effectLst xmlns:a="http://schemas.openxmlformats.org/drawingml/2006/main">
          <a:outerShdw blurRad="50800" dist="38100" dir="5400000" algn="t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79FAE-F3EF-4857-989E-C8B8DF4FF0A0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4E883-8AFC-4301-9D71-DC7171D32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472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B0B3C-31E5-478B-A3AC-7B2F0D64090F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5713A-12AB-4347-BDDB-B2E5F8AAA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714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ln/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>
              <a:latin typeface="Arial" panose="020B0604020202020204" pitchFamily="34" charset="0"/>
            </a:endParaRPr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FE7F5E-F731-401C-867C-B22BCFCC6798}" type="slidenum">
              <a:rPr lang="ru-RU" altLang="ru-RU" smtClean="0"/>
              <a:pPr>
                <a:spcBef>
                  <a:spcPct val="0"/>
                </a:spcBef>
              </a:pPr>
              <a:t>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972479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Преимущества предпрофессиональных классов очевидны: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0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учеников это возможность во время практикумов и мастер-классов вникнуть в основы конкретной профессии и снизить риски от неверно выбранной траектории обучения в ВУЗе;</a:t>
            </a:r>
          </a:p>
          <a:p>
            <a:pPr latinLnBrk="0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школ – повысить эффективность обучения и замотивировать учащихся;</a:t>
            </a:r>
          </a:p>
          <a:p>
            <a:pPr latinLnBrk="0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работодателей – шанс получить максимально заинтересованные в профессии квалифицированные кадры.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5713A-12AB-4347-BDDB-B2E5F8AAA02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226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5713A-12AB-4347-BDDB-B2E5F8AAA02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000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Создание единого непрерывного образовательного процесса на смежных этапах становления и развития личности обучающегося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5713A-12AB-4347-BDDB-B2E5F8AAA02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511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4124-C989-406E-8C3D-7DEB0D33861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578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4124-C989-406E-8C3D-7DEB0D33861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276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4124-C989-406E-8C3D-7DEB0D33861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768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4124-C989-406E-8C3D-7DEB0D33861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730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55095-AE79-4702-907A-68281D0FBA3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403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2457" y="1122363"/>
            <a:ext cx="96012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2456" y="3814309"/>
            <a:ext cx="96012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605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086" y="1"/>
            <a:ext cx="98624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418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086" y="1"/>
            <a:ext cx="98624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67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"/>
            <a:ext cx="110163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426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"/>
            <a:ext cx="110163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918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343" y="1"/>
            <a:ext cx="9960429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875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14" y="1"/>
            <a:ext cx="98624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424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7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906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2457" y="1122363"/>
            <a:ext cx="96012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2457" y="4467452"/>
            <a:ext cx="96012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60714" y="6356351"/>
            <a:ext cx="2601684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3058885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73687" y="6356352"/>
            <a:ext cx="2362199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066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116" y="-7482"/>
            <a:ext cx="95576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728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116" y="-7482"/>
            <a:ext cx="95576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424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86" y="-7482"/>
            <a:ext cx="1052648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9457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533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-7482"/>
            <a:ext cx="1099457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9457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282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342" y="1236212"/>
            <a:ext cx="1038497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1341" y="447255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91341" y="6011015"/>
            <a:ext cx="2743200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20343" y="6011014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63741" y="6011015"/>
            <a:ext cx="27432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856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342" y="1236212"/>
            <a:ext cx="1038497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1341" y="470115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6170" y="6376139"/>
            <a:ext cx="2275116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43940" y="6376139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13164" y="6376138"/>
            <a:ext cx="2209808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896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342" y="1236212"/>
            <a:ext cx="1038497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1341" y="470115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6170" y="6376139"/>
            <a:ext cx="2275116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43940" y="6376139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13164" y="6376138"/>
            <a:ext cx="2209808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12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0D787-D32D-4E92-B227-0E52D5AD77D3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084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10" r:id="rId2"/>
    <p:sldLayoutId id="2147483700" r:id="rId3"/>
    <p:sldLayoutId id="2147483711" r:id="rId4"/>
    <p:sldLayoutId id="2147483712" r:id="rId5"/>
    <p:sldLayoutId id="2147483713" r:id="rId6"/>
    <p:sldLayoutId id="2147483701" r:id="rId7"/>
    <p:sldLayoutId id="2147483714" r:id="rId8"/>
    <p:sldLayoutId id="2147483715" r:id="rId9"/>
    <p:sldLayoutId id="2147483702" r:id="rId10"/>
    <p:sldLayoutId id="2147483716" r:id="rId11"/>
    <p:sldLayoutId id="2147483717" r:id="rId12"/>
    <p:sldLayoutId id="2147483718" r:id="rId13"/>
    <p:sldLayoutId id="2147483704" r:id="rId14"/>
    <p:sldLayoutId id="2147483719" r:id="rId15"/>
    <p:sldLayoutId id="2147483705" r:id="rId16"/>
    <p:sldLayoutId id="2147483720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pn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05843" y="2093495"/>
            <a:ext cx="7200901" cy="1416468"/>
          </a:xfrm>
        </p:spPr>
        <p:txBody>
          <a:bodyPr rtlCol="0">
            <a:noAutofit/>
          </a:bodyPr>
          <a:lstStyle/>
          <a:p>
            <a:pPr marL="342900" indent="-342900">
              <a:defRPr/>
            </a:pPr>
            <a:r>
              <a:rPr lang="ru-RU" sz="2800" dirty="0" smtClean="0"/>
              <a:t>Развитие профильного </a:t>
            </a:r>
            <a:r>
              <a:rPr lang="ru-RU" sz="2800" dirty="0"/>
              <a:t>обучения </a:t>
            </a:r>
            <a:r>
              <a:rPr lang="ru-RU" sz="2800" dirty="0" smtClean="0"/>
              <a:t>и предпрофессиональных классов </a:t>
            </a:r>
            <a:br>
              <a:rPr lang="ru-RU" sz="2800" dirty="0" smtClean="0"/>
            </a:br>
            <a:r>
              <a:rPr lang="ru-RU" sz="2800" dirty="0" smtClean="0"/>
              <a:t>в </a:t>
            </a:r>
            <a:r>
              <a:rPr lang="ru-RU" sz="2800" dirty="0"/>
              <a:t>общеобразовательных организациях Костромской области</a:t>
            </a:r>
            <a:endParaRPr lang="ru-RU" sz="1400" dirty="0">
              <a:solidFill>
                <a:schemeClr val="accent1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ru-RU" sz="2000" b="1" dirty="0"/>
              <a:t>Осипова Л.Г.</a:t>
            </a:r>
          </a:p>
          <a:p>
            <a:pPr>
              <a:defRPr/>
            </a:pP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3432175" y="4292601"/>
            <a:ext cx="67691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ru-RU" altLang="ru-RU" sz="1200"/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" name="TextBox 6"/>
          <p:cNvSpPr txBox="1"/>
          <p:nvPr/>
        </p:nvSpPr>
        <p:spPr>
          <a:xfrm>
            <a:off x="4148061" y="5948362"/>
            <a:ext cx="446405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 smtClean="0"/>
              <a:t>2023 г</a:t>
            </a:r>
            <a:r>
              <a:rPr lang="ru-RU" b="1" dirty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38808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Проект «Школа </a:t>
            </a:r>
            <a:r>
              <a:rPr lang="ru-RU" b="1" dirty="0" err="1" smtClean="0">
                <a:solidFill>
                  <a:schemeClr val="accent1"/>
                </a:solidFill>
              </a:rPr>
              <a:t>Минпросвещения</a:t>
            </a:r>
            <a:r>
              <a:rPr lang="ru-RU" b="1" dirty="0" smtClean="0">
                <a:solidFill>
                  <a:schemeClr val="accent1"/>
                </a:solidFill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</a:rPr>
              <a:t>Росии</a:t>
            </a:r>
            <a:r>
              <a:rPr lang="ru-RU" b="1" dirty="0" smtClean="0">
                <a:solidFill>
                  <a:schemeClr val="accent1"/>
                </a:solidFill>
              </a:rPr>
              <a:t>»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1630" y="1743983"/>
            <a:ext cx="4501241" cy="4351338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Концепция проекта «Школа </a:t>
            </a:r>
            <a:r>
              <a:rPr lang="ru-RU" sz="2400" dirty="0" err="1" smtClean="0"/>
              <a:t>Минпрсвещения</a:t>
            </a:r>
            <a:r>
              <a:rPr lang="ru-RU" sz="2400" dirty="0" smtClean="0"/>
              <a:t> России» (Поддержана Коллегией  Министерства </a:t>
            </a:r>
            <a:r>
              <a:rPr lang="ru-RU" sz="2400" dirty="0"/>
              <a:t>просвещения Российской Федерации, </a:t>
            </a:r>
            <a:r>
              <a:rPr lang="ru-RU" sz="2400" dirty="0" smtClean="0"/>
              <a:t>протокол </a:t>
            </a:r>
            <a:r>
              <a:rPr lang="ru-RU" sz="2400" dirty="0"/>
              <a:t>от 8 апреля 2022 г. </a:t>
            </a:r>
            <a:r>
              <a:rPr lang="ru-RU" sz="2400" dirty="0" smtClean="0"/>
              <a:t>№ ПК-1вн)</a:t>
            </a:r>
          </a:p>
          <a:p>
            <a:r>
              <a:rPr lang="ru-RU" sz="2400" dirty="0" smtClean="0"/>
              <a:t>Одно из оптимальных условий: </a:t>
            </a:r>
            <a:r>
              <a:rPr lang="ru-RU" sz="2400" dirty="0"/>
              <a:t>создание </a:t>
            </a:r>
            <a:r>
              <a:rPr lang="ru-RU" sz="2400" dirty="0">
                <a:solidFill>
                  <a:schemeClr val="accent1"/>
                </a:solidFill>
              </a:rPr>
              <a:t>единого непрерывного образовательного процесса </a:t>
            </a:r>
            <a:r>
              <a:rPr lang="ru-RU" sz="2400" dirty="0"/>
              <a:t>на смежных этапах становления и развития личности обучающегося </a:t>
            </a:r>
            <a:endParaRPr lang="ru-RU" sz="2400" dirty="0" smtClean="0"/>
          </a:p>
          <a:p>
            <a:r>
              <a:rPr lang="ru-RU" sz="2400" dirty="0" smtClean="0"/>
              <a:t>Цель: </a:t>
            </a:r>
            <a:r>
              <a:rPr lang="ru-RU" sz="2400" dirty="0"/>
              <a:t>содействие обеспечению </a:t>
            </a:r>
            <a:r>
              <a:rPr lang="ru-RU" sz="2400" dirty="0">
                <a:solidFill>
                  <a:schemeClr val="accent1"/>
                </a:solidFill>
              </a:rPr>
              <a:t>единого образовательного пространства </a:t>
            </a:r>
            <a:r>
              <a:rPr lang="ru-RU" sz="2400" dirty="0"/>
              <a:t>Российской Федерации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57800" y="2040279"/>
            <a:ext cx="6711043" cy="3758746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943599" y="6095321"/>
            <a:ext cx="527412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/>
              <a:t>Критерии и показатели </a:t>
            </a:r>
            <a:r>
              <a:rPr lang="ru-RU" b="1" dirty="0" smtClean="0"/>
              <a:t>самодиагностики. К 2024 – не ниже базового уровня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956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tk.mag.eduru.ru/media/2022/12/17/1288709622/M_v_kru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093" y="2527077"/>
            <a:ext cx="705379" cy="70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107" y="305782"/>
            <a:ext cx="9878888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Инфраструктура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1028" name="Picture 4" descr="http://koctt44.narod.ru/static/logo_1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73" y="2493693"/>
            <a:ext cx="496616" cy="56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ГБУ ДО КО ЦНТТИДЮТ &quot;Истоки&quot; - Домашня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29" y="4471416"/>
            <a:ext cx="314561" cy="36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Центр «Одаренные школьники» 44 | ВКонтакт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50" y="3912708"/>
            <a:ext cx="342857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335851" y="1637878"/>
            <a:ext cx="5159896" cy="648072"/>
            <a:chOff x="622194" y="1546323"/>
            <a:chExt cx="5256584" cy="461698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622194" y="1546323"/>
              <a:ext cx="5256584" cy="461698"/>
            </a:xfrm>
            <a:prstGeom prst="rect">
              <a:avLst/>
            </a:prstGeom>
            <a:gradFill flip="none" rotWithShape="1">
              <a:gsLst>
                <a:gs pos="99333">
                  <a:schemeClr val="accent1">
                    <a:lumMod val="40000"/>
                    <a:lumOff val="60000"/>
                  </a:schemeClr>
                </a:gs>
                <a:gs pos="12000">
                  <a:schemeClr val="bg1"/>
                </a:gs>
                <a:gs pos="24000">
                  <a:schemeClr val="accent1">
                    <a:lumMod val="5000"/>
                    <a:lumOff val="95000"/>
                  </a:schemeClr>
                </a:gs>
                <a:gs pos="76000">
                  <a:schemeClr val="accent1">
                    <a:lumMod val="40000"/>
                    <a:lumOff val="60000"/>
                  </a:schemeClr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50215" algn="just">
                <a:lnSpc>
                  <a:spcPct val="150000"/>
                </a:lnSpc>
                <a:spcAft>
                  <a:spcPts val="0"/>
                </a:spcAft>
              </a:pPr>
              <a:endParaRPr lang="ru-RU" sz="1400" b="1" dirty="0">
                <a:solidFill>
                  <a:srgbClr val="003366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11127" y="1592507"/>
              <a:ext cx="3800698" cy="2631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latin typeface="Arial Narrow" panose="020B0606020202030204" pitchFamily="34" charset="0"/>
                </a:rPr>
                <a:t>Региональный уровень</a:t>
              </a:r>
              <a:endParaRPr lang="ru-RU" b="1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240016" y="1842341"/>
            <a:ext cx="6480718" cy="648072"/>
            <a:chOff x="622194" y="1546323"/>
            <a:chExt cx="6107821" cy="461698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622194" y="1546323"/>
              <a:ext cx="5256584" cy="461698"/>
            </a:xfrm>
            <a:prstGeom prst="rect">
              <a:avLst/>
            </a:prstGeom>
            <a:gradFill flip="none" rotWithShape="1">
              <a:gsLst>
                <a:gs pos="99333">
                  <a:srgbClr val="FFFF99"/>
                </a:gs>
                <a:gs pos="12000">
                  <a:schemeClr val="bg1"/>
                </a:gs>
                <a:gs pos="24000">
                  <a:schemeClr val="accent1">
                    <a:lumMod val="5000"/>
                    <a:lumOff val="95000"/>
                  </a:schemeClr>
                </a:gs>
                <a:gs pos="76000">
                  <a:srgbClr val="FFFF99"/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50215" algn="just">
                <a:lnSpc>
                  <a:spcPct val="150000"/>
                </a:lnSpc>
                <a:spcAft>
                  <a:spcPts val="0"/>
                </a:spcAft>
              </a:pPr>
              <a:endParaRPr lang="ru-RU" sz="1400" b="1" dirty="0">
                <a:solidFill>
                  <a:srgbClr val="003366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711126" y="1549333"/>
              <a:ext cx="6018889" cy="2631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latin typeface="Arial Narrow" panose="020B0606020202030204" pitchFamily="34" charset="0"/>
                </a:rPr>
                <a:t>Муниципальный и институциональный уровень</a:t>
              </a:r>
              <a:endParaRPr lang="ru-RU" b="1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278539" y="2218512"/>
            <a:ext cx="2637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сеть ресурсных </a:t>
            </a:r>
            <a:r>
              <a:rPr lang="ru-RU" b="1" dirty="0" smtClean="0">
                <a:latin typeface="Arial Narrow" panose="020B0606020202030204" pitchFamily="34" charset="0"/>
              </a:rPr>
              <a:t>центров \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1428" y="2617091"/>
            <a:ext cx="351216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Центр технического </a:t>
            </a:r>
            <a:r>
              <a:rPr lang="ru-RU" dirty="0" smtClean="0"/>
              <a:t>творчества</a:t>
            </a:r>
          </a:p>
          <a:p>
            <a:endParaRPr lang="ru-RU" sz="1200" dirty="0" smtClean="0"/>
          </a:p>
          <a:p>
            <a:r>
              <a:rPr lang="ru-RU" dirty="0" smtClean="0"/>
              <a:t>Детский </a:t>
            </a:r>
            <a:r>
              <a:rPr lang="ru-RU" dirty="0"/>
              <a:t>технопарк «</a:t>
            </a:r>
            <a:r>
              <a:rPr lang="ru-RU" dirty="0" err="1"/>
              <a:t>Кванториум</a:t>
            </a:r>
            <a:r>
              <a:rPr lang="ru-RU" dirty="0" smtClean="0"/>
              <a:t>»,</a:t>
            </a:r>
          </a:p>
          <a:p>
            <a:r>
              <a:rPr lang="ru-RU" dirty="0" smtClean="0"/>
              <a:t>мобильный </a:t>
            </a:r>
            <a:r>
              <a:rPr lang="ru-RU" dirty="0" smtClean="0"/>
              <a:t>«</a:t>
            </a:r>
            <a:r>
              <a:rPr lang="ru-RU" dirty="0" err="1" smtClean="0"/>
              <a:t>Кванториум</a:t>
            </a:r>
            <a:r>
              <a:rPr lang="ru-RU" dirty="0" smtClean="0"/>
              <a:t>»</a:t>
            </a:r>
            <a:endParaRPr lang="ru-RU" dirty="0"/>
          </a:p>
          <a:p>
            <a:endParaRPr lang="ru-RU" sz="1000" dirty="0" smtClean="0"/>
          </a:p>
          <a:p>
            <a:r>
              <a:rPr lang="ru-RU" dirty="0" smtClean="0"/>
              <a:t>Центр </a:t>
            </a:r>
            <a:r>
              <a:rPr lang="ru-RU" dirty="0"/>
              <a:t>«Одаренные школьники</a:t>
            </a:r>
            <a:r>
              <a:rPr lang="ru-RU" dirty="0" smtClean="0"/>
              <a:t>»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Центр </a:t>
            </a:r>
            <a:r>
              <a:rPr lang="ru-RU" dirty="0"/>
              <a:t>«Истоки</a:t>
            </a:r>
            <a:r>
              <a:rPr lang="ru-RU" dirty="0" smtClean="0"/>
              <a:t>»</a:t>
            </a:r>
          </a:p>
          <a:p>
            <a:endParaRPr lang="ru-RU" sz="1200" dirty="0"/>
          </a:p>
          <a:p>
            <a:r>
              <a:rPr lang="ru-RU" dirty="0" smtClean="0"/>
              <a:t>Дворец творчества</a:t>
            </a:r>
          </a:p>
          <a:p>
            <a:endParaRPr lang="ru-RU" sz="1400" dirty="0" smtClean="0"/>
          </a:p>
          <a:p>
            <a:r>
              <a:rPr lang="ru-RU" dirty="0" smtClean="0"/>
              <a:t>Планетарий</a:t>
            </a:r>
          </a:p>
          <a:p>
            <a:endParaRPr lang="ru-RU" sz="1400" dirty="0" smtClean="0"/>
          </a:p>
          <a:p>
            <a:r>
              <a:rPr lang="ru-RU" dirty="0"/>
              <a:t> </a:t>
            </a:r>
            <a:r>
              <a:rPr lang="ru-RU" dirty="0" smtClean="0"/>
              <a:t>Центр «</a:t>
            </a:r>
            <a:r>
              <a:rPr lang="ru-RU" dirty="0" err="1" smtClean="0"/>
              <a:t>Следово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2050" name="Picture 2" descr="Кванториум лого - фото и картинки abrakadabra.fun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03"/>
          <a:stretch/>
        </p:blipFill>
        <p:spPr bwMode="auto">
          <a:xfrm>
            <a:off x="196612" y="3156896"/>
            <a:ext cx="916109" cy="50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Точка рост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137" y="2617091"/>
            <a:ext cx="2520280" cy="74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145098" y="2728582"/>
            <a:ext cx="110088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143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центра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40016" y="348917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202124"/>
                </a:solidFill>
              </a:rPr>
              <a:t>сеть центров образования цифрового, естественнонаучного, технического и гуманитарного </a:t>
            </a:r>
            <a:r>
              <a:rPr lang="ru-RU" dirty="0" smtClean="0">
                <a:solidFill>
                  <a:srgbClr val="202124"/>
                </a:solidFill>
              </a:rPr>
              <a:t>профилей</a:t>
            </a:r>
            <a:endParaRPr lang="ru-RU" dirty="0"/>
          </a:p>
        </p:txBody>
      </p:sp>
      <p:pic>
        <p:nvPicPr>
          <p:cNvPr id="2054" name="Picture 6" descr="IT-КУБ.САТКА – Центр цифрового образования детей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61"/>
          <a:stretch/>
        </p:blipFill>
        <p:spPr bwMode="auto">
          <a:xfrm>
            <a:off x="10521471" y="3814684"/>
            <a:ext cx="1152128" cy="109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9420589" y="4060905"/>
            <a:ext cx="110088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центра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12726" y="4896105"/>
            <a:ext cx="60232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rgbClr val="202124"/>
                </a:solidFill>
              </a:rPr>
              <a:t>сеть центров образования детей по программам, направленным на ускоренное освоение актуальных и востребованных знаний, навыков и компетенций в сфере информационных технологий</a:t>
            </a:r>
          </a:p>
        </p:txBody>
      </p:sp>
      <p:pic>
        <p:nvPicPr>
          <p:cNvPr id="23" name="Picture 2" descr="http://www.kodtdim.ru/local/templates/new/assets/img/logo%202.png"/>
          <p:cNvPicPr>
            <a:picLocks noGrp="1" noChangeAspect="1" noChangeArrowheads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73" y="4929210"/>
            <a:ext cx="495046" cy="48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Планетарий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71" y="5547455"/>
            <a:ext cx="477238" cy="29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7212" y="5992461"/>
            <a:ext cx="358793" cy="37491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590533" y="5964585"/>
            <a:ext cx="387851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Школьный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К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ванториум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7" name="Picture 2" descr="Кванториум лого - фото и картинки abrakadabra.fun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03"/>
          <a:stretch/>
        </p:blipFill>
        <p:spPr bwMode="auto">
          <a:xfrm>
            <a:off x="7321040" y="5770734"/>
            <a:ext cx="1297497" cy="72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33590" y="3219485"/>
            <a:ext cx="16082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26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мастерских в колледжах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394" y="4627844"/>
            <a:ext cx="1987215" cy="102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0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20763" y="350987"/>
            <a:ext cx="41296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4000" b="1" dirty="0" smtClean="0">
                <a:solidFill>
                  <a:schemeClr val="accent1"/>
                </a:solidFill>
              </a:rPr>
              <a:t>Инфраструктура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89" name="Группа 88"/>
          <p:cNvGrpSpPr/>
          <p:nvPr/>
        </p:nvGrpSpPr>
        <p:grpSpPr>
          <a:xfrm>
            <a:off x="-653456" y="1268760"/>
            <a:ext cx="12845457" cy="2016224"/>
            <a:chOff x="-653456" y="1268760"/>
            <a:chExt cx="12845457" cy="2016224"/>
          </a:xfrm>
        </p:grpSpPr>
        <p:sp>
          <p:nvSpPr>
            <p:cNvPr id="90" name="Прямоугольник 89"/>
            <p:cNvSpPr/>
            <p:nvPr/>
          </p:nvSpPr>
          <p:spPr>
            <a:xfrm>
              <a:off x="-14013" y="1278679"/>
              <a:ext cx="12206014" cy="2006305"/>
            </a:xfrm>
            <a:prstGeom prst="rect">
              <a:avLst/>
            </a:prstGeom>
            <a:gradFill>
              <a:gsLst>
                <a:gs pos="100000">
                  <a:schemeClr val="bg1">
                    <a:alpha val="37000"/>
                  </a:schemeClr>
                </a:gs>
                <a:gs pos="12000">
                  <a:schemeClr val="bg1"/>
                </a:gs>
                <a:gs pos="24000">
                  <a:schemeClr val="bg1"/>
                </a:gs>
                <a:gs pos="58000">
                  <a:srgbClr val="D6E4F2">
                    <a:alpha val="57255"/>
                  </a:srgbClr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50215" algn="just">
                <a:lnSpc>
                  <a:spcPct val="150000"/>
                </a:lnSpc>
                <a:spcAft>
                  <a:spcPts val="0"/>
                </a:spcAft>
              </a:pPr>
              <a:endParaRPr lang="ru-RU" sz="1400" b="1" dirty="0">
                <a:solidFill>
                  <a:srgbClr val="00336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-653456" y="1268760"/>
              <a:ext cx="670089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2000" b="1" kern="50" dirty="0" smtClean="0">
                  <a:solidFill>
                    <a:srgbClr val="C00000"/>
                  </a:solidFill>
                  <a:latin typeface="Arial Narrow" panose="020B0606020202030204" pitchFamily="34" charset="0"/>
                  <a:ea typeface="Arial" panose="020B0604020202020204" pitchFamily="34" charset="0"/>
                </a:rPr>
                <a:t>Навигатор</a:t>
              </a:r>
              <a:r>
                <a:rPr lang="ru-RU" sz="2000" b="1" kern="50" dirty="0" smtClean="0">
                  <a:solidFill>
                    <a:srgbClr val="C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</a:rPr>
                <a:t> дополнительного образования </a:t>
              </a:r>
              <a:endParaRPr lang="ru-RU" b="1" kern="50" dirty="0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92" name="Группа 91"/>
            <p:cNvGrpSpPr/>
            <p:nvPr/>
          </p:nvGrpSpPr>
          <p:grpSpPr>
            <a:xfrm>
              <a:off x="-7103" y="1759051"/>
              <a:ext cx="2897505" cy="1077218"/>
              <a:chOff x="2052593" y="1836836"/>
              <a:chExt cx="2897505" cy="1077218"/>
            </a:xfrm>
          </p:grpSpPr>
          <p:sp>
            <p:nvSpPr>
              <p:cNvPr id="109" name="Прямоугольник 108"/>
              <p:cNvSpPr/>
              <p:nvPr/>
            </p:nvSpPr>
            <p:spPr>
              <a:xfrm>
                <a:off x="3055074" y="1836836"/>
                <a:ext cx="1895024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sz="1600" kern="50" dirty="0">
                    <a:solidFill>
                      <a:srgbClr val="000000"/>
                    </a:solidFill>
                    <a:latin typeface="Arial Narrow" panose="020B0606020202030204" pitchFamily="34" charset="0"/>
                    <a:ea typeface="Times New Roman" panose="02020603050405020304" pitchFamily="18" charset="0"/>
                  </a:rPr>
                  <a:t>п</a:t>
                </a:r>
                <a:r>
                  <a:rPr lang="ru-RU" sz="1600" kern="50" dirty="0" smtClean="0">
                    <a:solidFill>
                      <a:srgbClr val="000000"/>
                    </a:solidFill>
                    <a:latin typeface="Arial Narrow" panose="020B0606020202030204" pitchFamily="34" charset="0"/>
                    <a:ea typeface="Times New Roman" panose="02020603050405020304" pitchFamily="18" charset="0"/>
                  </a:rPr>
                  <a:t>рограмм естественно-научной и технической направленностей </a:t>
                </a:r>
                <a:endParaRPr lang="ru-RU" sz="1600" kern="50" dirty="0">
                  <a:latin typeface="Arial Narrow" panose="020B060602020203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2052593" y="1845293"/>
                <a:ext cx="11881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b="1" dirty="0" smtClean="0">
                    <a:solidFill>
                      <a:schemeClr val="tx2">
                        <a:lumMod val="75000"/>
                      </a:schemeClr>
                    </a:solidFill>
                    <a:latin typeface="Century Gothic" panose="020B0502020202020204" pitchFamily="34" charset="0"/>
                  </a:rPr>
                  <a:t>1130</a:t>
                </a:r>
                <a:endParaRPr lang="ru-RU" sz="2800" b="1" dirty="0">
                  <a:solidFill>
                    <a:schemeClr val="tx2">
                      <a:lumMod val="7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93" name="Группа 92"/>
            <p:cNvGrpSpPr/>
            <p:nvPr/>
          </p:nvGrpSpPr>
          <p:grpSpPr>
            <a:xfrm>
              <a:off x="2207338" y="1692249"/>
              <a:ext cx="2750357" cy="635353"/>
              <a:chOff x="2010374" y="2267365"/>
              <a:chExt cx="2750357" cy="635353"/>
            </a:xfrm>
          </p:grpSpPr>
          <p:sp>
            <p:nvSpPr>
              <p:cNvPr id="107" name="Прямоугольник 106"/>
              <p:cNvSpPr/>
              <p:nvPr/>
            </p:nvSpPr>
            <p:spPr>
              <a:xfrm>
                <a:off x="3282909" y="2317943"/>
                <a:ext cx="147782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kern="50" dirty="0" smtClean="0">
                    <a:solidFill>
                      <a:srgbClr val="000000"/>
                    </a:solidFill>
                    <a:latin typeface="Arial Narrow" panose="020B0606020202030204" pitchFamily="34" charset="0"/>
                    <a:ea typeface="Times New Roman" panose="02020603050405020304" pitchFamily="18" charset="0"/>
                  </a:rPr>
                  <a:t>обучающихся от 5 до 18 лет</a:t>
                </a:r>
                <a:endParaRPr lang="ru-RU" sz="1600" dirty="0"/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2010374" y="2267365"/>
                <a:ext cx="15600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b="1" dirty="0" smtClean="0">
                    <a:solidFill>
                      <a:schemeClr val="tx2">
                        <a:lumMod val="75000"/>
                      </a:schemeClr>
                    </a:solidFill>
                    <a:latin typeface="Century Gothic" panose="020B0502020202020204" pitchFamily="34" charset="0"/>
                  </a:rPr>
                  <a:t>21525</a:t>
                </a:r>
                <a:endParaRPr lang="ru-RU" sz="2800" b="1" dirty="0">
                  <a:solidFill>
                    <a:schemeClr val="tx2">
                      <a:lumMod val="7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96" name="Группа 95"/>
            <p:cNvGrpSpPr/>
            <p:nvPr/>
          </p:nvGrpSpPr>
          <p:grpSpPr>
            <a:xfrm>
              <a:off x="4764735" y="1712900"/>
              <a:ext cx="3060818" cy="1378047"/>
              <a:chOff x="1396848" y="4527969"/>
              <a:chExt cx="3060818" cy="1378047"/>
            </a:xfrm>
          </p:grpSpPr>
          <p:sp>
            <p:nvSpPr>
              <p:cNvPr id="101" name="Прямоугольник 100"/>
              <p:cNvSpPr/>
              <p:nvPr/>
            </p:nvSpPr>
            <p:spPr>
              <a:xfrm>
                <a:off x="2368073" y="4582577"/>
                <a:ext cx="2089593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kern="50" dirty="0" smtClean="0">
                    <a:latin typeface="Arial Narrow" panose="020B0606020202030204" pitchFamily="34" charset="0"/>
                    <a:ea typeface="Times New Roman" panose="02020603050405020304" pitchFamily="18" charset="0"/>
                  </a:rPr>
                  <a:t>создано  новых мест </a:t>
                </a:r>
                <a:r>
                  <a:rPr lang="ru-RU" sz="1600" kern="50" dirty="0">
                    <a:latin typeface="Arial Narrow" panose="020B0606020202030204" pitchFamily="34" charset="0"/>
                    <a:ea typeface="Times New Roman" panose="02020603050405020304" pitchFamily="18" charset="0"/>
                  </a:rPr>
                  <a:t>для реализации дополнительных общеразвивающих программ</a:t>
                </a: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1396848" y="4527969"/>
                <a:ext cx="12939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b="1" dirty="0" smtClean="0">
                    <a:solidFill>
                      <a:schemeClr val="tx2">
                        <a:lumMod val="75000"/>
                      </a:schemeClr>
                    </a:solidFill>
                    <a:latin typeface="Century Gothic" panose="020B0502020202020204" pitchFamily="34" charset="0"/>
                  </a:rPr>
                  <a:t>1729</a:t>
                </a:r>
                <a:endParaRPr lang="ru-RU" sz="2800" b="1" dirty="0">
                  <a:solidFill>
                    <a:schemeClr val="tx2">
                      <a:lumMod val="7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49" name="Прямоугольник 48"/>
          <p:cNvSpPr/>
          <p:nvPr/>
        </p:nvSpPr>
        <p:spPr>
          <a:xfrm>
            <a:off x="4151784" y="1215598"/>
            <a:ext cx="67008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kern="50" dirty="0">
                <a:solidFill>
                  <a:srgbClr val="C00000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к</a:t>
            </a:r>
            <a:r>
              <a:rPr lang="ru-RU" sz="2000" b="1" kern="50" dirty="0" smtClean="0">
                <a:solidFill>
                  <a:srgbClr val="C00000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 2022 году</a:t>
            </a:r>
            <a:endParaRPr lang="ru-RU" b="1" kern="50" dirty="0">
              <a:solidFill>
                <a:srgbClr val="C00000"/>
              </a:solidFill>
              <a:effectLst/>
              <a:latin typeface="Arial Narrow" panose="020B0606020202030204" pitchFamily="34" charset="0"/>
              <a:ea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034258" y="1675333"/>
            <a:ext cx="1293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19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918282" y="1651649"/>
            <a:ext cx="20895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kern="50" dirty="0">
                <a:latin typeface="Arial Narrow" panose="020B0606020202030204" pitchFamily="34" charset="0"/>
                <a:ea typeface="Times New Roman" panose="02020603050405020304" pitchFamily="18" charset="0"/>
              </a:rPr>
              <a:t>р</a:t>
            </a:r>
            <a:r>
              <a:rPr lang="ru-RU" sz="1600" kern="5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азработано новых программ, </a:t>
            </a:r>
            <a:r>
              <a:rPr lang="ru-RU" sz="1600" kern="50" dirty="0">
                <a:latin typeface="Arial Narrow" panose="020B0606020202030204" pitchFamily="34" charset="0"/>
                <a:ea typeface="Times New Roman" panose="02020603050405020304" pitchFamily="18" charset="0"/>
              </a:rPr>
              <a:t>для которых  закуплено современное оборудование</a:t>
            </a:r>
          </a:p>
        </p:txBody>
      </p:sp>
      <p:grpSp>
        <p:nvGrpSpPr>
          <p:cNvPr id="62" name="Группа 61"/>
          <p:cNvGrpSpPr/>
          <p:nvPr/>
        </p:nvGrpSpPr>
        <p:grpSpPr>
          <a:xfrm>
            <a:off x="10227538" y="1175683"/>
            <a:ext cx="2360021" cy="1989883"/>
            <a:chOff x="4944556" y="5007952"/>
            <a:chExt cx="3792984" cy="1989883"/>
          </a:xfrm>
        </p:grpSpPr>
        <p:sp>
          <p:nvSpPr>
            <p:cNvPr id="63" name="Прямоугольник 62"/>
            <p:cNvSpPr/>
            <p:nvPr/>
          </p:nvSpPr>
          <p:spPr>
            <a:xfrm>
              <a:off x="5050312" y="5007952"/>
              <a:ext cx="3687228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kern="50" dirty="0" smtClean="0">
                  <a:latin typeface="Arial Narrow" panose="020B0606020202030204" pitchFamily="34" charset="0"/>
                  <a:ea typeface="Times New Roman" panose="02020603050405020304" pitchFamily="18" charset="0"/>
                </a:rPr>
                <a:t>доля </a:t>
              </a:r>
              <a:r>
                <a:rPr lang="ru-RU" sz="1600" b="1" kern="50" dirty="0">
                  <a:latin typeface="Arial Narrow" panose="020B0606020202030204" pitchFamily="34" charset="0"/>
                  <a:ea typeface="Times New Roman" panose="02020603050405020304" pitchFamily="18" charset="0"/>
                </a:rPr>
                <a:t>детей, занимающихся </a:t>
              </a:r>
              <a:r>
                <a:rPr lang="ru-RU" sz="1600" b="1" kern="50" dirty="0" smtClean="0">
                  <a:latin typeface="Arial Narrow" panose="020B0606020202030204" pitchFamily="34" charset="0"/>
                  <a:ea typeface="Times New Roman" panose="02020603050405020304" pitchFamily="18" charset="0"/>
                </a:rPr>
                <a:t>в </a:t>
              </a:r>
              <a:r>
                <a:rPr lang="ru-RU" sz="1600" b="1" kern="50" dirty="0">
                  <a:latin typeface="Arial Narrow" panose="020B0606020202030204" pitchFamily="34" charset="0"/>
                  <a:ea typeface="Times New Roman" panose="02020603050405020304" pitchFamily="18" charset="0"/>
                </a:rPr>
                <a:t>объединениях технической и </a:t>
              </a:r>
              <a:r>
                <a:rPr lang="ru-RU" sz="1600" b="1" kern="50" dirty="0" smtClean="0">
                  <a:latin typeface="Arial Narrow" panose="020B0606020202030204" pitchFamily="34" charset="0"/>
                  <a:ea typeface="Times New Roman" panose="02020603050405020304" pitchFamily="18" charset="0"/>
                </a:rPr>
                <a:t>естественно-научной направленностей</a:t>
              </a:r>
              <a:endParaRPr lang="ru-RU" sz="1600" b="1" kern="50" dirty="0">
                <a:latin typeface="Arial Narrow" panose="020B060602020203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944556" y="6474615"/>
              <a:ext cx="27780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tx2">
                      <a:lumMod val="75000"/>
                    </a:schemeClr>
                  </a:solidFill>
                  <a:latin typeface="Century Gothic" panose="020B0502020202020204" pitchFamily="34" charset="0"/>
                </a:rPr>
                <a:t>↑до 22%</a:t>
              </a:r>
              <a:endParaRPr lang="ru-RU" sz="28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19" name="Штриховая стрелка вправо 118"/>
          <p:cNvSpPr/>
          <p:nvPr/>
        </p:nvSpPr>
        <p:spPr>
          <a:xfrm>
            <a:off x="9940544" y="1888258"/>
            <a:ext cx="288032" cy="432048"/>
          </a:xfrm>
          <a:prstGeom prst="stripedRightArrow">
            <a:avLst/>
          </a:prstGeom>
          <a:noFill/>
          <a:ln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 119"/>
          <p:cNvSpPr/>
          <p:nvPr/>
        </p:nvSpPr>
        <p:spPr>
          <a:xfrm>
            <a:off x="9107" y="3418240"/>
            <a:ext cx="47556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kern="50" dirty="0" smtClean="0">
                <a:solidFill>
                  <a:srgbClr val="C00000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Работа Центра технического творчества</a:t>
            </a:r>
            <a:endParaRPr lang="ru-RU" b="1" kern="50" dirty="0">
              <a:solidFill>
                <a:srgbClr val="C00000"/>
              </a:solidFill>
              <a:effectLst/>
              <a:latin typeface="Arial Narrow" panose="020B0606020202030204" pitchFamily="34" charset="0"/>
              <a:ea typeface="Arial" panose="020B0604020202020204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9107" y="3951606"/>
            <a:ext cx="1188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&gt;350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995378" y="3935335"/>
            <a:ext cx="18950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kern="50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обучающихся в объединениях  технической направленности </a:t>
            </a:r>
            <a:endParaRPr lang="ru-RU" sz="1600" kern="50" dirty="0">
              <a:latin typeface="Arial Narrow" panose="020B0606020202030204" pitchFamily="34" charset="0"/>
              <a:ea typeface="Arial" panose="020B0604020202020204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96418" y="4992678"/>
            <a:ext cx="1100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12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1007707" y="4989203"/>
            <a:ext cx="18950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kern="5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конкурсов межрегионального и регионального уровней</a:t>
            </a:r>
            <a:endParaRPr lang="ru-RU" sz="1600" kern="50" dirty="0">
              <a:latin typeface="Arial Narrow" panose="020B0606020202030204" pitchFamily="34" charset="0"/>
              <a:ea typeface="Arial" panose="020B0604020202020204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-14012" y="5967571"/>
            <a:ext cx="1100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1230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971307" y="6063328"/>
            <a:ext cx="18950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kern="50" dirty="0" smtClean="0">
                <a:solidFill>
                  <a:srgbClr val="000000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участников</a:t>
            </a:r>
            <a:endParaRPr lang="ru-RU" sz="1600" kern="50" dirty="0">
              <a:latin typeface="Arial Narrow" panose="020B0606020202030204" pitchFamily="34" charset="0"/>
              <a:ea typeface="Arial" panose="020B0604020202020204" pitchFamily="34" charset="0"/>
            </a:endParaRPr>
          </a:p>
        </p:txBody>
      </p:sp>
      <p:cxnSp>
        <p:nvCxnSpPr>
          <p:cNvPr id="3" name="Соединительная линия уступом 2"/>
          <p:cNvCxnSpPr/>
          <p:nvPr/>
        </p:nvCxnSpPr>
        <p:spPr>
          <a:xfrm rot="10800000" flipV="1">
            <a:off x="2145118" y="5733256"/>
            <a:ext cx="396000" cy="495925"/>
          </a:xfrm>
          <a:prstGeom prst="bentConnector3">
            <a:avLst>
              <a:gd name="adj1" fmla="val -41418"/>
            </a:avLst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8" name="Группа 127"/>
          <p:cNvGrpSpPr/>
          <p:nvPr/>
        </p:nvGrpSpPr>
        <p:grpSpPr>
          <a:xfrm flipH="1">
            <a:off x="3549297" y="3717032"/>
            <a:ext cx="1403365" cy="402108"/>
            <a:chOff x="622194" y="3021072"/>
            <a:chExt cx="1403365" cy="562413"/>
          </a:xfrm>
        </p:grpSpPr>
        <p:sp>
          <p:nvSpPr>
            <p:cNvPr id="129" name="Прямоугольник 128"/>
            <p:cNvSpPr/>
            <p:nvPr/>
          </p:nvSpPr>
          <p:spPr>
            <a:xfrm>
              <a:off x="622194" y="3121787"/>
              <a:ext cx="1403365" cy="461698"/>
            </a:xfrm>
            <a:prstGeom prst="rect">
              <a:avLst/>
            </a:prstGeom>
            <a:gradFill flip="none" rotWithShape="1">
              <a:gsLst>
                <a:gs pos="99333">
                  <a:schemeClr val="accent1">
                    <a:lumMod val="40000"/>
                    <a:lumOff val="60000"/>
                  </a:schemeClr>
                </a:gs>
                <a:gs pos="12000">
                  <a:schemeClr val="bg1"/>
                </a:gs>
                <a:gs pos="24000">
                  <a:schemeClr val="accent1">
                    <a:lumMod val="5000"/>
                    <a:lumOff val="95000"/>
                  </a:schemeClr>
                </a:gs>
                <a:gs pos="76000">
                  <a:schemeClr val="accent1">
                    <a:lumMod val="40000"/>
                    <a:lumOff val="60000"/>
                  </a:schemeClr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50215" algn="just">
                <a:lnSpc>
                  <a:spcPct val="150000"/>
                </a:lnSpc>
                <a:spcAft>
                  <a:spcPts val="0"/>
                </a:spcAft>
              </a:pPr>
              <a:endParaRPr lang="ru-RU" sz="1400" b="1" dirty="0">
                <a:solidFill>
                  <a:srgbClr val="00336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1" name="Прямоугольник 130"/>
            <p:cNvSpPr/>
            <p:nvPr/>
          </p:nvSpPr>
          <p:spPr>
            <a:xfrm>
              <a:off x="622194" y="3021072"/>
              <a:ext cx="140336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kern="50" dirty="0" smtClean="0">
                  <a:latin typeface="Arial Narrow" panose="020B0606020202030204" pitchFamily="34" charset="0"/>
                  <a:ea typeface="Arial" panose="020B0604020202020204" pitchFamily="34" charset="0"/>
                </a:rPr>
                <a:t>IT</a:t>
              </a:r>
              <a:r>
                <a:rPr lang="ru-RU" kern="50" dirty="0" smtClean="0">
                  <a:latin typeface="Arial Narrow" panose="020B0606020202030204" pitchFamily="34" charset="0"/>
                  <a:ea typeface="Arial" panose="020B0604020202020204" pitchFamily="34" charset="0"/>
                </a:rPr>
                <a:t>-</a:t>
              </a:r>
              <a:r>
                <a:rPr lang="ru-RU" kern="50" dirty="0" err="1" smtClean="0">
                  <a:latin typeface="Arial Narrow" panose="020B0606020202030204" pitchFamily="34" charset="0"/>
                  <a:ea typeface="Arial" panose="020B0604020202020204" pitchFamily="34" charset="0"/>
                </a:rPr>
                <a:t>квантум</a:t>
              </a:r>
              <a:endParaRPr lang="ru-RU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137" name="Группа 136"/>
          <p:cNvGrpSpPr/>
          <p:nvPr/>
        </p:nvGrpSpPr>
        <p:grpSpPr>
          <a:xfrm flipH="1">
            <a:off x="3549297" y="4118066"/>
            <a:ext cx="1403365" cy="402108"/>
            <a:chOff x="622194" y="3021072"/>
            <a:chExt cx="1403365" cy="562413"/>
          </a:xfrm>
        </p:grpSpPr>
        <p:sp>
          <p:nvSpPr>
            <p:cNvPr id="138" name="Прямоугольник 137"/>
            <p:cNvSpPr/>
            <p:nvPr/>
          </p:nvSpPr>
          <p:spPr>
            <a:xfrm>
              <a:off x="622194" y="3121787"/>
              <a:ext cx="1403365" cy="461698"/>
            </a:xfrm>
            <a:prstGeom prst="rect">
              <a:avLst/>
            </a:prstGeom>
            <a:gradFill flip="none" rotWithShape="1">
              <a:gsLst>
                <a:gs pos="99333">
                  <a:schemeClr val="accent1">
                    <a:lumMod val="40000"/>
                    <a:lumOff val="60000"/>
                  </a:schemeClr>
                </a:gs>
                <a:gs pos="12000">
                  <a:schemeClr val="bg1"/>
                </a:gs>
                <a:gs pos="24000">
                  <a:schemeClr val="accent1">
                    <a:lumMod val="5000"/>
                    <a:lumOff val="95000"/>
                  </a:schemeClr>
                </a:gs>
                <a:gs pos="76000">
                  <a:schemeClr val="accent1">
                    <a:lumMod val="40000"/>
                    <a:lumOff val="60000"/>
                  </a:schemeClr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50215" algn="just">
                <a:lnSpc>
                  <a:spcPct val="150000"/>
                </a:lnSpc>
                <a:spcAft>
                  <a:spcPts val="0"/>
                </a:spcAft>
              </a:pPr>
              <a:endParaRPr lang="ru-RU" sz="1400" b="1" dirty="0">
                <a:solidFill>
                  <a:srgbClr val="00336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622194" y="3021072"/>
              <a:ext cx="1403365" cy="5165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kern="50" dirty="0" err="1" smtClean="0">
                  <a:latin typeface="Arial Narrow" panose="020B0606020202030204" pitchFamily="34" charset="0"/>
                  <a:ea typeface="Arial" panose="020B0604020202020204" pitchFamily="34" charset="0"/>
                </a:rPr>
                <a:t>биоквантум</a:t>
              </a:r>
              <a:endParaRPr lang="ru-RU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140" name="Группа 139"/>
          <p:cNvGrpSpPr/>
          <p:nvPr/>
        </p:nvGrpSpPr>
        <p:grpSpPr>
          <a:xfrm flipH="1">
            <a:off x="2999656" y="4519100"/>
            <a:ext cx="1953006" cy="402108"/>
            <a:chOff x="622194" y="3021072"/>
            <a:chExt cx="1953006" cy="562413"/>
          </a:xfrm>
        </p:grpSpPr>
        <p:sp>
          <p:nvSpPr>
            <p:cNvPr id="141" name="Прямоугольник 140"/>
            <p:cNvSpPr/>
            <p:nvPr/>
          </p:nvSpPr>
          <p:spPr>
            <a:xfrm>
              <a:off x="622194" y="3121787"/>
              <a:ext cx="1403365" cy="461698"/>
            </a:xfrm>
            <a:prstGeom prst="rect">
              <a:avLst/>
            </a:prstGeom>
            <a:gradFill flip="none" rotWithShape="1">
              <a:gsLst>
                <a:gs pos="99333">
                  <a:schemeClr val="accent1">
                    <a:lumMod val="40000"/>
                    <a:lumOff val="60000"/>
                  </a:schemeClr>
                </a:gs>
                <a:gs pos="12000">
                  <a:schemeClr val="bg1"/>
                </a:gs>
                <a:gs pos="24000">
                  <a:schemeClr val="accent1">
                    <a:lumMod val="5000"/>
                    <a:lumOff val="95000"/>
                  </a:schemeClr>
                </a:gs>
                <a:gs pos="76000">
                  <a:schemeClr val="accent1">
                    <a:lumMod val="40000"/>
                    <a:lumOff val="60000"/>
                  </a:schemeClr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50215" algn="just">
                <a:lnSpc>
                  <a:spcPct val="150000"/>
                </a:lnSpc>
                <a:spcAft>
                  <a:spcPts val="0"/>
                </a:spcAft>
              </a:pPr>
              <a:endParaRPr lang="ru-RU" sz="1400" b="1" dirty="0">
                <a:solidFill>
                  <a:srgbClr val="00336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2" name="Прямоугольник 141"/>
            <p:cNvSpPr/>
            <p:nvPr/>
          </p:nvSpPr>
          <p:spPr>
            <a:xfrm>
              <a:off x="622194" y="3021072"/>
              <a:ext cx="1953006" cy="5165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kern="50" dirty="0" err="1" smtClean="0">
                  <a:latin typeface="Arial Narrow" panose="020B0606020202030204" pitchFamily="34" charset="0"/>
                  <a:ea typeface="Arial" panose="020B0604020202020204" pitchFamily="34" charset="0"/>
                </a:rPr>
                <a:t>промробоквантум</a:t>
              </a:r>
              <a:endParaRPr lang="ru-RU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143" name="Группа 142"/>
          <p:cNvGrpSpPr/>
          <p:nvPr/>
        </p:nvGrpSpPr>
        <p:grpSpPr>
          <a:xfrm flipH="1">
            <a:off x="2855640" y="4920134"/>
            <a:ext cx="2097022" cy="402108"/>
            <a:chOff x="622194" y="3021072"/>
            <a:chExt cx="2097022" cy="562413"/>
          </a:xfrm>
        </p:grpSpPr>
        <p:sp>
          <p:nvSpPr>
            <p:cNvPr id="144" name="Прямоугольник 143"/>
            <p:cNvSpPr/>
            <p:nvPr/>
          </p:nvSpPr>
          <p:spPr>
            <a:xfrm>
              <a:off x="622194" y="3121787"/>
              <a:ext cx="1403365" cy="461698"/>
            </a:xfrm>
            <a:prstGeom prst="rect">
              <a:avLst/>
            </a:prstGeom>
            <a:gradFill flip="none" rotWithShape="1">
              <a:gsLst>
                <a:gs pos="99333">
                  <a:schemeClr val="accent1">
                    <a:lumMod val="40000"/>
                    <a:lumOff val="60000"/>
                  </a:schemeClr>
                </a:gs>
                <a:gs pos="12000">
                  <a:schemeClr val="bg1"/>
                </a:gs>
                <a:gs pos="24000">
                  <a:schemeClr val="accent1">
                    <a:lumMod val="5000"/>
                    <a:lumOff val="95000"/>
                  </a:schemeClr>
                </a:gs>
                <a:gs pos="76000">
                  <a:schemeClr val="accent1">
                    <a:lumMod val="40000"/>
                    <a:lumOff val="60000"/>
                  </a:schemeClr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50215" algn="just">
                <a:lnSpc>
                  <a:spcPct val="150000"/>
                </a:lnSpc>
                <a:spcAft>
                  <a:spcPts val="0"/>
                </a:spcAft>
              </a:pPr>
              <a:endParaRPr lang="ru-RU" sz="1400" b="1" dirty="0">
                <a:solidFill>
                  <a:srgbClr val="00336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622194" y="3021072"/>
              <a:ext cx="2097022" cy="5165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kern="50" dirty="0" err="1" smtClean="0">
                  <a:latin typeface="Arial Narrow" panose="020B0606020202030204" pitchFamily="34" charset="0"/>
                  <a:ea typeface="Arial" panose="020B0604020202020204" pitchFamily="34" charset="0"/>
                </a:rPr>
                <a:t>промдизайнквантум</a:t>
              </a:r>
              <a:endParaRPr lang="ru-RU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146" name="Группа 145"/>
          <p:cNvGrpSpPr/>
          <p:nvPr/>
        </p:nvGrpSpPr>
        <p:grpSpPr>
          <a:xfrm flipH="1">
            <a:off x="3549297" y="5321168"/>
            <a:ext cx="1403365" cy="402108"/>
            <a:chOff x="622194" y="3021072"/>
            <a:chExt cx="1403365" cy="562413"/>
          </a:xfrm>
        </p:grpSpPr>
        <p:sp>
          <p:nvSpPr>
            <p:cNvPr id="147" name="Прямоугольник 146"/>
            <p:cNvSpPr/>
            <p:nvPr/>
          </p:nvSpPr>
          <p:spPr>
            <a:xfrm>
              <a:off x="622194" y="3121787"/>
              <a:ext cx="1403365" cy="461698"/>
            </a:xfrm>
            <a:prstGeom prst="rect">
              <a:avLst/>
            </a:prstGeom>
            <a:gradFill flip="none" rotWithShape="1">
              <a:gsLst>
                <a:gs pos="99333">
                  <a:schemeClr val="accent1">
                    <a:lumMod val="40000"/>
                    <a:lumOff val="60000"/>
                  </a:schemeClr>
                </a:gs>
                <a:gs pos="12000">
                  <a:schemeClr val="bg1"/>
                </a:gs>
                <a:gs pos="24000">
                  <a:schemeClr val="accent1">
                    <a:lumMod val="5000"/>
                    <a:lumOff val="95000"/>
                  </a:schemeClr>
                </a:gs>
                <a:gs pos="76000">
                  <a:schemeClr val="accent1">
                    <a:lumMod val="40000"/>
                    <a:lumOff val="60000"/>
                  </a:schemeClr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50215" algn="just">
                <a:lnSpc>
                  <a:spcPct val="150000"/>
                </a:lnSpc>
                <a:spcAft>
                  <a:spcPts val="0"/>
                </a:spcAft>
              </a:pPr>
              <a:endParaRPr lang="ru-RU" sz="1400" b="1" dirty="0">
                <a:solidFill>
                  <a:srgbClr val="00336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8" name="Прямоугольник 147"/>
            <p:cNvSpPr/>
            <p:nvPr/>
          </p:nvSpPr>
          <p:spPr>
            <a:xfrm>
              <a:off x="622194" y="3021072"/>
              <a:ext cx="1403365" cy="5165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kern="50" dirty="0" err="1" smtClean="0">
                  <a:latin typeface="Arial Narrow" panose="020B0606020202030204" pitchFamily="34" charset="0"/>
                  <a:ea typeface="Arial" panose="020B0604020202020204" pitchFamily="34" charset="0"/>
                </a:rPr>
                <a:t>аэроквантум</a:t>
              </a:r>
              <a:endParaRPr lang="ru-RU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149" name="Группа 148"/>
          <p:cNvGrpSpPr/>
          <p:nvPr/>
        </p:nvGrpSpPr>
        <p:grpSpPr>
          <a:xfrm flipH="1">
            <a:off x="3549297" y="5722202"/>
            <a:ext cx="1403365" cy="402108"/>
            <a:chOff x="622194" y="3021072"/>
            <a:chExt cx="1403365" cy="562413"/>
          </a:xfrm>
        </p:grpSpPr>
        <p:sp>
          <p:nvSpPr>
            <p:cNvPr id="150" name="Прямоугольник 149"/>
            <p:cNvSpPr/>
            <p:nvPr/>
          </p:nvSpPr>
          <p:spPr>
            <a:xfrm>
              <a:off x="622194" y="3121787"/>
              <a:ext cx="1403365" cy="461698"/>
            </a:xfrm>
            <a:prstGeom prst="rect">
              <a:avLst/>
            </a:prstGeom>
            <a:gradFill flip="none" rotWithShape="1">
              <a:gsLst>
                <a:gs pos="99333">
                  <a:schemeClr val="accent1">
                    <a:lumMod val="40000"/>
                    <a:lumOff val="60000"/>
                  </a:schemeClr>
                </a:gs>
                <a:gs pos="12000">
                  <a:schemeClr val="bg1"/>
                </a:gs>
                <a:gs pos="24000">
                  <a:schemeClr val="accent1">
                    <a:lumMod val="5000"/>
                    <a:lumOff val="95000"/>
                  </a:schemeClr>
                </a:gs>
                <a:gs pos="76000">
                  <a:schemeClr val="accent1">
                    <a:lumMod val="40000"/>
                    <a:lumOff val="60000"/>
                  </a:schemeClr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50215" algn="just">
                <a:lnSpc>
                  <a:spcPct val="150000"/>
                </a:lnSpc>
                <a:spcAft>
                  <a:spcPts val="0"/>
                </a:spcAft>
              </a:pPr>
              <a:endParaRPr lang="ru-RU" sz="1400" b="1" dirty="0">
                <a:solidFill>
                  <a:srgbClr val="00336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1" name="Прямоугольник 150"/>
            <p:cNvSpPr/>
            <p:nvPr/>
          </p:nvSpPr>
          <p:spPr>
            <a:xfrm>
              <a:off x="622194" y="3021072"/>
              <a:ext cx="1403365" cy="5165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err="1" smtClean="0">
                  <a:latin typeface="Arial Narrow" panose="020B0606020202030204" pitchFamily="34" charset="0"/>
                </a:rPr>
                <a:t>хайтек</a:t>
              </a:r>
              <a:endParaRPr lang="ru-RU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152" name="Группа 151"/>
          <p:cNvGrpSpPr/>
          <p:nvPr/>
        </p:nvGrpSpPr>
        <p:grpSpPr>
          <a:xfrm flipH="1">
            <a:off x="2999656" y="6123236"/>
            <a:ext cx="1953006" cy="402108"/>
            <a:chOff x="622194" y="3021072"/>
            <a:chExt cx="1953006" cy="562413"/>
          </a:xfrm>
        </p:grpSpPr>
        <p:sp>
          <p:nvSpPr>
            <p:cNvPr id="153" name="Прямоугольник 152"/>
            <p:cNvSpPr/>
            <p:nvPr/>
          </p:nvSpPr>
          <p:spPr>
            <a:xfrm>
              <a:off x="622194" y="3121787"/>
              <a:ext cx="1403365" cy="461698"/>
            </a:xfrm>
            <a:prstGeom prst="rect">
              <a:avLst/>
            </a:prstGeom>
            <a:gradFill flip="none" rotWithShape="1">
              <a:gsLst>
                <a:gs pos="99333">
                  <a:schemeClr val="accent1">
                    <a:lumMod val="40000"/>
                    <a:lumOff val="60000"/>
                  </a:schemeClr>
                </a:gs>
                <a:gs pos="12000">
                  <a:schemeClr val="bg1"/>
                </a:gs>
                <a:gs pos="24000">
                  <a:schemeClr val="accent1">
                    <a:lumMod val="5000"/>
                    <a:lumOff val="95000"/>
                  </a:schemeClr>
                </a:gs>
                <a:gs pos="76000">
                  <a:schemeClr val="accent1">
                    <a:lumMod val="40000"/>
                    <a:lumOff val="60000"/>
                  </a:schemeClr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50215" algn="just">
                <a:lnSpc>
                  <a:spcPct val="150000"/>
                </a:lnSpc>
                <a:spcAft>
                  <a:spcPts val="0"/>
                </a:spcAft>
              </a:pPr>
              <a:endParaRPr lang="ru-RU" sz="1400" b="1" dirty="0">
                <a:solidFill>
                  <a:srgbClr val="00336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4" name="Прямоугольник 153"/>
            <p:cNvSpPr/>
            <p:nvPr/>
          </p:nvSpPr>
          <p:spPr>
            <a:xfrm>
              <a:off x="622194" y="3021072"/>
              <a:ext cx="1953006" cy="5165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kern="50" dirty="0" smtClean="0">
                  <a:latin typeface="Arial Narrow" panose="020B0606020202030204" pitchFamily="34" charset="0"/>
                  <a:ea typeface="Arial" panose="020B0604020202020204" pitchFamily="34" charset="0"/>
                </a:rPr>
                <a:t>VR\AR</a:t>
              </a:r>
              <a:r>
                <a:rPr lang="ru-RU" kern="50" dirty="0" smtClean="0">
                  <a:latin typeface="Arial Narrow" panose="020B0606020202030204" pitchFamily="34" charset="0"/>
                  <a:ea typeface="Arial" panose="020B0604020202020204" pitchFamily="34" charset="0"/>
                </a:rPr>
                <a:t> -</a:t>
              </a:r>
              <a:r>
                <a:rPr lang="ru-RU" kern="50" dirty="0" err="1" smtClean="0">
                  <a:latin typeface="Arial Narrow" panose="020B0606020202030204" pitchFamily="34" charset="0"/>
                  <a:ea typeface="Arial" panose="020B0604020202020204" pitchFamily="34" charset="0"/>
                </a:rPr>
                <a:t>квантум</a:t>
              </a:r>
              <a:endParaRPr lang="ru-RU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155" name="TextBox 154"/>
          <p:cNvSpPr txBox="1"/>
          <p:nvPr/>
        </p:nvSpPr>
        <p:spPr>
          <a:xfrm>
            <a:off x="9366154" y="3614634"/>
            <a:ext cx="2107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&gt;13 000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7" name="Группа 156"/>
          <p:cNvGrpSpPr/>
          <p:nvPr/>
        </p:nvGrpSpPr>
        <p:grpSpPr>
          <a:xfrm>
            <a:off x="6608846" y="4155295"/>
            <a:ext cx="3011944" cy="402108"/>
            <a:chOff x="622194" y="3021072"/>
            <a:chExt cx="3011944" cy="562413"/>
          </a:xfrm>
        </p:grpSpPr>
        <p:sp>
          <p:nvSpPr>
            <p:cNvPr id="158" name="Прямоугольник 157"/>
            <p:cNvSpPr/>
            <p:nvPr/>
          </p:nvSpPr>
          <p:spPr>
            <a:xfrm>
              <a:off x="622194" y="3121787"/>
              <a:ext cx="1403365" cy="461698"/>
            </a:xfrm>
            <a:prstGeom prst="rect">
              <a:avLst/>
            </a:prstGeom>
            <a:gradFill flip="none" rotWithShape="1">
              <a:gsLst>
                <a:gs pos="99333">
                  <a:schemeClr val="accent1">
                    <a:lumMod val="40000"/>
                    <a:lumOff val="60000"/>
                  </a:schemeClr>
                </a:gs>
                <a:gs pos="12000">
                  <a:schemeClr val="bg1"/>
                </a:gs>
                <a:gs pos="24000">
                  <a:schemeClr val="accent1">
                    <a:lumMod val="5000"/>
                    <a:lumOff val="95000"/>
                  </a:schemeClr>
                </a:gs>
                <a:gs pos="76000">
                  <a:schemeClr val="accent1">
                    <a:lumMod val="40000"/>
                    <a:lumOff val="60000"/>
                  </a:schemeClr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50215" algn="just">
                <a:lnSpc>
                  <a:spcPct val="150000"/>
                </a:lnSpc>
                <a:spcAft>
                  <a:spcPts val="0"/>
                </a:spcAft>
              </a:pPr>
              <a:endParaRPr lang="ru-RU" sz="1400" b="1" dirty="0">
                <a:solidFill>
                  <a:srgbClr val="00336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9" name="Прямоугольник 158"/>
            <p:cNvSpPr/>
            <p:nvPr/>
          </p:nvSpPr>
          <p:spPr>
            <a:xfrm>
              <a:off x="622194" y="3021072"/>
              <a:ext cx="3011944" cy="5165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kern="50" dirty="0" smtClean="0">
                  <a:latin typeface="Arial Narrow" panose="020B0606020202030204" pitchFamily="34" charset="0"/>
                  <a:ea typeface="Arial" panose="020B0604020202020204" pitchFamily="34" charset="0"/>
                </a:rPr>
                <a:t>Технология в </a:t>
              </a:r>
              <a:r>
                <a:rPr lang="ru-RU" kern="50" dirty="0" err="1" smtClean="0">
                  <a:latin typeface="Arial Narrow" panose="020B0606020202030204" pitchFamily="34" charset="0"/>
                  <a:ea typeface="Arial" panose="020B0604020202020204" pitchFamily="34" charset="0"/>
                </a:rPr>
                <a:t>Кванториум</a:t>
              </a:r>
              <a:endParaRPr lang="ru-RU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160" name="Группа 159"/>
          <p:cNvGrpSpPr/>
          <p:nvPr/>
        </p:nvGrpSpPr>
        <p:grpSpPr>
          <a:xfrm>
            <a:off x="6608846" y="4613367"/>
            <a:ext cx="3011944" cy="402108"/>
            <a:chOff x="622194" y="3021072"/>
            <a:chExt cx="3011944" cy="562413"/>
          </a:xfrm>
        </p:grpSpPr>
        <p:sp>
          <p:nvSpPr>
            <p:cNvPr id="161" name="Прямоугольник 160"/>
            <p:cNvSpPr/>
            <p:nvPr/>
          </p:nvSpPr>
          <p:spPr>
            <a:xfrm>
              <a:off x="622194" y="3121787"/>
              <a:ext cx="1403365" cy="461698"/>
            </a:xfrm>
            <a:prstGeom prst="rect">
              <a:avLst/>
            </a:prstGeom>
            <a:gradFill flip="none" rotWithShape="1">
              <a:gsLst>
                <a:gs pos="99333">
                  <a:schemeClr val="accent1">
                    <a:lumMod val="40000"/>
                    <a:lumOff val="60000"/>
                  </a:schemeClr>
                </a:gs>
                <a:gs pos="12000">
                  <a:schemeClr val="bg1"/>
                </a:gs>
                <a:gs pos="24000">
                  <a:schemeClr val="accent1">
                    <a:lumMod val="5000"/>
                    <a:lumOff val="95000"/>
                  </a:schemeClr>
                </a:gs>
                <a:gs pos="76000">
                  <a:schemeClr val="accent1">
                    <a:lumMod val="40000"/>
                    <a:lumOff val="60000"/>
                  </a:schemeClr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50215" algn="just">
                <a:lnSpc>
                  <a:spcPct val="150000"/>
                </a:lnSpc>
                <a:spcAft>
                  <a:spcPts val="0"/>
                </a:spcAft>
              </a:pPr>
              <a:endParaRPr lang="ru-RU" sz="1400" b="1" dirty="0">
                <a:solidFill>
                  <a:srgbClr val="00336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2" name="Прямоугольник 161"/>
            <p:cNvSpPr/>
            <p:nvPr/>
          </p:nvSpPr>
          <p:spPr>
            <a:xfrm>
              <a:off x="622194" y="3021072"/>
              <a:ext cx="3011944" cy="5165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kern="50" dirty="0" smtClean="0">
                  <a:latin typeface="Arial Narrow" panose="020B0606020202030204" pitchFamily="34" charset="0"/>
                  <a:ea typeface="Arial" panose="020B0604020202020204" pitchFamily="34" charset="0"/>
                </a:rPr>
                <a:t>Технологии будущего</a:t>
              </a:r>
              <a:endParaRPr lang="ru-RU" dirty="0">
                <a:latin typeface="Arial Narrow" panose="020B0606020202030204" pitchFamily="34" charset="0"/>
              </a:endParaRPr>
            </a:p>
          </p:txBody>
        </p:sp>
      </p:grpSp>
      <p:pic>
        <p:nvPicPr>
          <p:cNvPr id="163" name="Picture 10" descr="Кванториум Кострома | ВКонтакт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19" y="3655808"/>
            <a:ext cx="1167703" cy="116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450420" y="3789040"/>
            <a:ext cx="2794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комплексные программы</a:t>
            </a:r>
          </a:p>
        </p:txBody>
      </p:sp>
      <p:grpSp>
        <p:nvGrpSpPr>
          <p:cNvPr id="164" name="Группа 163"/>
          <p:cNvGrpSpPr/>
          <p:nvPr/>
        </p:nvGrpSpPr>
        <p:grpSpPr>
          <a:xfrm>
            <a:off x="5050084" y="5103423"/>
            <a:ext cx="5802598" cy="601945"/>
            <a:chOff x="508776" y="1988840"/>
            <a:chExt cx="5370002" cy="601945"/>
          </a:xfrm>
        </p:grpSpPr>
        <p:sp>
          <p:nvSpPr>
            <p:cNvPr id="165" name="Прямоугольник 164"/>
            <p:cNvSpPr/>
            <p:nvPr/>
          </p:nvSpPr>
          <p:spPr>
            <a:xfrm>
              <a:off x="622194" y="2050378"/>
              <a:ext cx="5256584" cy="461698"/>
            </a:xfrm>
            <a:prstGeom prst="rect">
              <a:avLst/>
            </a:prstGeom>
            <a:gradFill flip="none" rotWithShape="1">
              <a:gsLst>
                <a:gs pos="99333">
                  <a:schemeClr val="accent1">
                    <a:lumMod val="40000"/>
                    <a:lumOff val="60000"/>
                  </a:schemeClr>
                </a:gs>
                <a:gs pos="12000">
                  <a:schemeClr val="bg1"/>
                </a:gs>
                <a:gs pos="24000">
                  <a:schemeClr val="accent1">
                    <a:lumMod val="5000"/>
                    <a:lumOff val="95000"/>
                  </a:schemeClr>
                </a:gs>
                <a:gs pos="76000">
                  <a:schemeClr val="accent1">
                    <a:lumMod val="40000"/>
                    <a:lumOff val="60000"/>
                  </a:schemeClr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50215" algn="just">
                <a:lnSpc>
                  <a:spcPct val="150000"/>
                </a:lnSpc>
                <a:spcAft>
                  <a:spcPts val="0"/>
                </a:spcAft>
              </a:pPr>
              <a:endParaRPr lang="ru-RU" sz="1400" b="1" dirty="0">
                <a:solidFill>
                  <a:srgbClr val="00336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6" name="Прямоугольник 165"/>
            <p:cNvSpPr/>
            <p:nvPr/>
          </p:nvSpPr>
          <p:spPr>
            <a:xfrm>
              <a:off x="508776" y="2006010"/>
              <a:ext cx="98777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chemeClr val="tx2">
                      <a:lumMod val="75000"/>
                    </a:schemeClr>
                  </a:solidFill>
                  <a:latin typeface="Century Gothic" panose="020B0502020202020204" pitchFamily="34" charset="0"/>
                </a:rPr>
                <a:t>122 </a:t>
              </a:r>
              <a:endParaRPr lang="ru-RU" sz="3200" dirty="0"/>
            </a:p>
          </p:txBody>
        </p:sp>
        <p:sp>
          <p:nvSpPr>
            <p:cNvPr id="167" name="Прямоугольник 166"/>
            <p:cNvSpPr/>
            <p:nvPr/>
          </p:nvSpPr>
          <p:spPr>
            <a:xfrm>
              <a:off x="1216080" y="2096561"/>
              <a:ext cx="374040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kern="50" dirty="0">
                  <a:latin typeface="Arial Narrow" panose="020B0606020202030204" pitchFamily="34" charset="0"/>
                  <a:ea typeface="Arial" panose="020B0604020202020204" pitchFamily="34" charset="0"/>
                </a:rPr>
                <a:t>у</a:t>
              </a:r>
              <a:r>
                <a:rPr lang="ru-RU" kern="50" dirty="0" smtClean="0">
                  <a:latin typeface="Arial Narrow" panose="020B0606020202030204" pitchFamily="34" charset="0"/>
                  <a:ea typeface="Arial" panose="020B0604020202020204" pitchFamily="34" charset="0"/>
                </a:rPr>
                <a:t>частия в конкурсах</a:t>
              </a:r>
              <a:endParaRPr lang="ru-RU" dirty="0">
                <a:latin typeface="Arial Narrow" panose="020B0606020202030204" pitchFamily="34" charset="0"/>
              </a:endParaRPr>
            </a:p>
          </p:txBody>
        </p:sp>
        <p:sp>
          <p:nvSpPr>
            <p:cNvPr id="168" name="Прямоугольник 167"/>
            <p:cNvSpPr/>
            <p:nvPr/>
          </p:nvSpPr>
          <p:spPr>
            <a:xfrm>
              <a:off x="1809915" y="1988840"/>
              <a:ext cx="174691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3200" b="1" dirty="0" smtClean="0">
                  <a:solidFill>
                    <a:schemeClr val="tx2">
                      <a:lumMod val="75000"/>
                    </a:schemeClr>
                  </a:solidFill>
                  <a:latin typeface="Century Gothic" panose="020B0502020202020204" pitchFamily="34" charset="0"/>
                </a:rPr>
                <a:t>61 </a:t>
              </a:r>
              <a:endParaRPr lang="ru-RU" sz="3200" dirty="0"/>
            </a:p>
          </p:txBody>
        </p:sp>
        <p:sp>
          <p:nvSpPr>
            <p:cNvPr id="169" name="Прямоугольник 168"/>
            <p:cNvSpPr/>
            <p:nvPr/>
          </p:nvSpPr>
          <p:spPr>
            <a:xfrm>
              <a:off x="3409267" y="2096561"/>
              <a:ext cx="160420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>
                  <a:latin typeface="Arial Narrow" panose="020B0606020202030204" pitchFamily="34" charset="0"/>
                </a:rPr>
                <a:t>призовое место</a:t>
              </a:r>
              <a:endParaRPr lang="ru-RU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170" name="Прямоугольник 169"/>
          <p:cNvSpPr/>
          <p:nvPr/>
        </p:nvSpPr>
        <p:spPr>
          <a:xfrm>
            <a:off x="4986881" y="5634867"/>
            <a:ext cx="31782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мобильный «</a:t>
            </a:r>
            <a:r>
              <a:rPr lang="ru-RU" b="1" dirty="0" err="1" smtClean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Кванториум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</p:txBody>
      </p:sp>
      <p:grpSp>
        <p:nvGrpSpPr>
          <p:cNvPr id="171" name="Группа 170"/>
          <p:cNvGrpSpPr/>
          <p:nvPr/>
        </p:nvGrpSpPr>
        <p:grpSpPr>
          <a:xfrm>
            <a:off x="5160462" y="5935029"/>
            <a:ext cx="9720514" cy="601945"/>
            <a:chOff x="605526" y="1988840"/>
            <a:chExt cx="9720514" cy="601945"/>
          </a:xfrm>
        </p:grpSpPr>
        <p:sp>
          <p:nvSpPr>
            <p:cNvPr id="172" name="Прямоугольник 171"/>
            <p:cNvSpPr/>
            <p:nvPr/>
          </p:nvSpPr>
          <p:spPr>
            <a:xfrm>
              <a:off x="622194" y="2050378"/>
              <a:ext cx="5256584" cy="461698"/>
            </a:xfrm>
            <a:prstGeom prst="rect">
              <a:avLst/>
            </a:prstGeom>
            <a:gradFill flip="none" rotWithShape="1">
              <a:gsLst>
                <a:gs pos="99333">
                  <a:schemeClr val="accent1">
                    <a:lumMod val="40000"/>
                    <a:lumOff val="60000"/>
                  </a:schemeClr>
                </a:gs>
                <a:gs pos="12000">
                  <a:schemeClr val="bg1"/>
                </a:gs>
                <a:gs pos="24000">
                  <a:schemeClr val="accent1">
                    <a:lumMod val="5000"/>
                    <a:lumOff val="95000"/>
                  </a:schemeClr>
                </a:gs>
                <a:gs pos="76000">
                  <a:schemeClr val="accent1">
                    <a:lumMod val="40000"/>
                    <a:lumOff val="60000"/>
                  </a:schemeClr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50215" algn="just">
                <a:lnSpc>
                  <a:spcPct val="150000"/>
                </a:lnSpc>
                <a:spcAft>
                  <a:spcPts val="0"/>
                </a:spcAft>
              </a:pPr>
              <a:endParaRPr lang="ru-RU" sz="1400" b="1" dirty="0">
                <a:solidFill>
                  <a:srgbClr val="00336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3" name="Прямоугольник 172"/>
            <p:cNvSpPr/>
            <p:nvPr/>
          </p:nvSpPr>
          <p:spPr>
            <a:xfrm>
              <a:off x="605526" y="2006010"/>
              <a:ext cx="7585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chemeClr val="tx2">
                      <a:lumMod val="75000"/>
                    </a:schemeClr>
                  </a:solidFill>
                  <a:latin typeface="Century Gothic" panose="020B0502020202020204" pitchFamily="34" charset="0"/>
                </a:rPr>
                <a:t>45 </a:t>
              </a:r>
              <a:endParaRPr lang="ru-RU" sz="3200" dirty="0"/>
            </a:p>
          </p:txBody>
        </p:sp>
        <p:sp>
          <p:nvSpPr>
            <p:cNvPr id="174" name="Прямоугольник 173"/>
            <p:cNvSpPr/>
            <p:nvPr/>
          </p:nvSpPr>
          <p:spPr>
            <a:xfrm>
              <a:off x="1216080" y="2096561"/>
              <a:ext cx="374040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kern="50" dirty="0" smtClean="0">
                  <a:latin typeface="Arial Narrow" panose="020B0606020202030204" pitchFamily="34" charset="0"/>
                  <a:ea typeface="Arial" panose="020B0604020202020204" pitchFamily="34" charset="0"/>
                </a:rPr>
                <a:t>мероприятий</a:t>
              </a:r>
              <a:endParaRPr lang="ru-RU" dirty="0">
                <a:latin typeface="Arial Narrow" panose="020B0606020202030204" pitchFamily="34" charset="0"/>
              </a:endParaRPr>
            </a:p>
          </p:txBody>
        </p:sp>
        <p:sp>
          <p:nvSpPr>
            <p:cNvPr id="175" name="Прямоугольник 174"/>
            <p:cNvSpPr/>
            <p:nvPr/>
          </p:nvSpPr>
          <p:spPr>
            <a:xfrm>
              <a:off x="1950243" y="1988840"/>
              <a:ext cx="174691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3200" b="1" dirty="0" smtClean="0">
                  <a:solidFill>
                    <a:schemeClr val="tx2">
                      <a:lumMod val="75000"/>
                    </a:schemeClr>
                  </a:solidFill>
                  <a:latin typeface="Century Gothic" panose="020B0502020202020204" pitchFamily="34" charset="0"/>
                </a:rPr>
                <a:t>1287 </a:t>
              </a:r>
              <a:endParaRPr lang="ru-RU" sz="3200" dirty="0"/>
            </a:p>
          </p:txBody>
        </p:sp>
        <p:sp>
          <p:nvSpPr>
            <p:cNvPr id="176" name="Прямоугольник 175"/>
            <p:cNvSpPr/>
            <p:nvPr/>
          </p:nvSpPr>
          <p:spPr>
            <a:xfrm>
              <a:off x="3534419" y="2096561"/>
              <a:ext cx="679162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kern="50" dirty="0" smtClean="0">
                  <a:latin typeface="Arial Narrow" panose="020B0606020202030204" pitchFamily="34" charset="0"/>
                </a:rPr>
                <a:t>участников</a:t>
              </a:r>
              <a:endParaRPr lang="ru-RU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177" name="Прямоугольник 176"/>
          <p:cNvSpPr/>
          <p:nvPr/>
        </p:nvSpPr>
        <p:spPr>
          <a:xfrm>
            <a:off x="5050084" y="4770771"/>
            <a:ext cx="31782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Кванториум</a:t>
            </a:r>
            <a:endParaRPr lang="ru-RU" b="1" dirty="0" smtClean="0">
              <a:solidFill>
                <a:srgbClr val="C0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Двойные круглые скобки 6"/>
          <p:cNvSpPr/>
          <p:nvPr/>
        </p:nvSpPr>
        <p:spPr>
          <a:xfrm>
            <a:off x="2902731" y="3789040"/>
            <a:ext cx="6865677" cy="2701751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Прямоугольник 155"/>
          <p:cNvSpPr/>
          <p:nvPr/>
        </p:nvSpPr>
        <p:spPr>
          <a:xfrm>
            <a:off x="10216583" y="3998985"/>
            <a:ext cx="18950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kern="50" dirty="0">
                <a:solidFill>
                  <a:srgbClr val="000000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д</a:t>
            </a:r>
            <a:r>
              <a:rPr lang="ru-RU" sz="1600" kern="50" dirty="0" smtClean="0">
                <a:solidFill>
                  <a:srgbClr val="000000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етей принимают участие </a:t>
            </a:r>
            <a:r>
              <a:rPr lang="ru-RU" sz="1600" kern="50" dirty="0">
                <a:solidFill>
                  <a:srgbClr val="000000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в мероприятиях технической направленности на базе технопарка, в том числе ежегодной программе «Инженерные каникулы» </a:t>
            </a:r>
          </a:p>
        </p:txBody>
      </p:sp>
    </p:spTree>
    <p:extLst>
      <p:ext uri="{BB962C8B-B14F-4D97-AF65-F5344CB8AC3E}">
        <p14:creationId xmlns:p14="http://schemas.microsoft.com/office/powerpoint/2010/main" val="219716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Прямоугольник 79"/>
          <p:cNvSpPr/>
          <p:nvPr/>
        </p:nvSpPr>
        <p:spPr>
          <a:xfrm>
            <a:off x="2642054" y="264656"/>
            <a:ext cx="4262705" cy="6035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4000" b="1" dirty="0" smtClean="0">
                <a:solidFill>
                  <a:schemeClr val="accent1"/>
                </a:solidFill>
              </a:rPr>
              <a:t>Инфраструктура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Балтийский научно-инженерный конкур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9367" y="155742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Углубленные </a:t>
            </a:r>
            <a:r>
              <a:rPr lang="ru-RU" dirty="0">
                <a:latin typeface="Arial Narrow" panose="020B0606020202030204" pitchFamily="34" charset="0"/>
              </a:rPr>
              <a:t>занятия обучающихся по предметам физико-математического цикла проводятся на базе центра «Одаренные школьники</a:t>
            </a:r>
            <a:r>
              <a:rPr lang="ru-RU" dirty="0" smtClean="0">
                <a:latin typeface="Arial Narrow" panose="020B0606020202030204" pitchFamily="34" charset="0"/>
              </a:rPr>
              <a:t>» 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0144" y="303633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Совместно с Костромским государственным университетом Центр «Одаренные школьники» реализует проект «Старт в науку» по индивидуальному сопровождению одаренных детей, выпускников смен образовательного центра «Сириус</a:t>
            </a:r>
            <a:r>
              <a:rPr lang="ru-RU" dirty="0" smtClean="0">
                <a:latin typeface="Arial Narrow" panose="020B0606020202030204" pitchFamily="34" charset="0"/>
              </a:rPr>
              <a:t>»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0144" y="4777841"/>
            <a:ext cx="609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Центр </a:t>
            </a:r>
            <a:r>
              <a:rPr lang="ru-RU" dirty="0">
                <a:latin typeface="Arial Narrow" panose="020B0606020202030204" pitchFamily="34" charset="0"/>
              </a:rPr>
              <a:t>«Истоки» совместно с профильными департаментами </a:t>
            </a:r>
            <a:r>
              <a:rPr lang="ru-RU" dirty="0" smtClean="0">
                <a:latin typeface="Arial Narrow" panose="020B0606020202030204" pitchFamily="34" charset="0"/>
              </a:rPr>
              <a:t>отслеживает </a:t>
            </a:r>
            <a:r>
              <a:rPr lang="ru-RU" dirty="0">
                <a:latin typeface="Arial Narrow" panose="020B0606020202030204" pitchFamily="34" charset="0"/>
              </a:rPr>
              <a:t>внедрение инновационных разработок в экономику Костромской области, а также получение патентов на </a:t>
            </a:r>
            <a:r>
              <a:rPr lang="ru-RU" dirty="0" smtClean="0">
                <a:latin typeface="Arial Narrow" panose="020B0606020202030204" pitchFamily="34" charset="0"/>
              </a:rPr>
              <a:t>изобретения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8544272" y="1329821"/>
            <a:ext cx="31782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Участники проектов: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6779704" y="1801195"/>
            <a:ext cx="5225025" cy="4709554"/>
            <a:chOff x="6779704" y="1801195"/>
            <a:chExt cx="5225025" cy="4709554"/>
          </a:xfrm>
        </p:grpSpPr>
        <p:pic>
          <p:nvPicPr>
            <p:cNvPr id="82" name="Рисунок 8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178"/>
            <a:stretch/>
          </p:blipFill>
          <p:spPr>
            <a:xfrm>
              <a:off x="8709079" y="1801195"/>
              <a:ext cx="3295650" cy="623317"/>
            </a:xfrm>
            <a:prstGeom prst="rect">
              <a:avLst/>
            </a:prstGeom>
          </p:spPr>
        </p:pic>
        <p:pic>
          <p:nvPicPr>
            <p:cNvPr id="83" name="Picture 6" descr="Международный форум научной молодёжи «Шаг в будущее» — 2022 — СУНЦ МГУ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7038" y="2473999"/>
              <a:ext cx="3297691" cy="1175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8" descr="Ученые будущего среди нас!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9704" y="1801196"/>
              <a:ext cx="1860537" cy="1847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10" descr="Конкурс «Высший пилотаж» | ВКонтакте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9704" y="3672759"/>
              <a:ext cx="2574000" cy="840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12" descr="Большие вызовы | О конкурсе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57" t="33877" r="25664" b="38313"/>
            <a:stretch/>
          </p:blipFill>
          <p:spPr bwMode="auto">
            <a:xfrm>
              <a:off x="9418587" y="3669156"/>
              <a:ext cx="2586142" cy="844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 descr="https://static.tildacdn.com/tild3435-3030-4434-b663-636632366665/___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9704" y="4536855"/>
              <a:ext cx="2124001" cy="1287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Picture 12" descr="II Конгресс молодых ученых – Информационно-аналитическая система Росконгресс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866" b="11221"/>
            <a:stretch/>
          </p:blipFill>
          <p:spPr bwMode="auto">
            <a:xfrm>
              <a:off x="10710824" y="4581693"/>
              <a:ext cx="1293905" cy="1008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Picture 14" descr="Всероссийская Конференция «Юные техники и изобретатели» ⋆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974" b="28666"/>
            <a:stretch/>
          </p:blipFill>
          <p:spPr bwMode="auto">
            <a:xfrm>
              <a:off x="6779704" y="5855878"/>
              <a:ext cx="2340632" cy="654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8" name="Picture 16" descr="ПроеКТОриЯ | ВКонтакте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54" b="4667"/>
            <a:stretch/>
          </p:blipFill>
          <p:spPr bwMode="auto">
            <a:xfrm>
              <a:off x="9185778" y="5657839"/>
              <a:ext cx="2818951" cy="723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0" name="Picture 18" descr="Областной форум научной молодежи «Шаг в будущее-2022» - Костромской  Государственный Университет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1950" y="4570574"/>
              <a:ext cx="1260514" cy="1125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5091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29186" y="435107"/>
            <a:ext cx="48029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4000" b="1" dirty="0" smtClean="0">
                <a:solidFill>
                  <a:schemeClr val="accent1"/>
                </a:solidFill>
                <a:latin typeface="+mj-lt"/>
                <a:ea typeface="+mj-ea"/>
                <a:cs typeface="Arial" panose="020B0604020202020204" pitchFamily="34" charset="0"/>
              </a:rPr>
              <a:t>Инфраструктура</a:t>
            </a:r>
            <a:endParaRPr lang="ru-RU" sz="4000" b="1" dirty="0">
              <a:solidFill>
                <a:schemeClr val="accent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6451" y="3288304"/>
            <a:ext cx="17860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&gt;3000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92517" y="2934361"/>
            <a:ext cx="26673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50" dirty="0">
                <a:latin typeface="Arial Narrow" panose="020B0606020202030204" pitchFamily="34" charset="0"/>
                <a:ea typeface="Arial" panose="020B0604020202020204" pitchFamily="34" charset="0"/>
              </a:rPr>
              <a:t>ребят ежегодно участвуют в сезонных </a:t>
            </a:r>
            <a:r>
              <a:rPr lang="ru-RU" kern="50" dirty="0" smtClean="0">
                <a:latin typeface="Arial Narrow" panose="020B0606020202030204" pitchFamily="34" charset="0"/>
                <a:ea typeface="Arial" panose="020B0604020202020204" pitchFamily="34" charset="0"/>
              </a:rPr>
              <a:t>школах на базе</a:t>
            </a:r>
          </a:p>
          <a:p>
            <a:r>
              <a:rPr lang="ru-RU" kern="50" dirty="0" smtClean="0">
                <a:latin typeface="Arial Narrow" panose="020B0606020202030204" pitchFamily="34" charset="0"/>
                <a:ea typeface="Arial" panose="020B0604020202020204" pitchFamily="34" charset="0"/>
              </a:rPr>
              <a:t>профессиональных образовательных организаций </a:t>
            </a:r>
            <a:endParaRPr lang="ru-RU" kern="50" dirty="0">
              <a:latin typeface="Arial Narrow" panose="020B0606020202030204" pitchFamily="34" charset="0"/>
              <a:ea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9196" y="1906223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50" dirty="0">
                <a:latin typeface="Arial Narrow" panose="020B0606020202030204" pitchFamily="34" charset="0"/>
                <a:ea typeface="Arial" panose="020B0604020202020204" pitchFamily="34" charset="0"/>
              </a:rPr>
              <a:t>реализуются программы для подготовки школьников для участия в чемпионатах по </a:t>
            </a:r>
            <a:r>
              <a:rPr lang="ru-RU" kern="50" dirty="0" err="1">
                <a:latin typeface="Arial Narrow" panose="020B0606020202030204" pitchFamily="34" charset="0"/>
                <a:ea typeface="Arial" panose="020B0604020202020204" pitchFamily="34" charset="0"/>
              </a:rPr>
              <a:t>профмастерству</a:t>
            </a:r>
            <a:r>
              <a:rPr lang="ru-RU" kern="50" dirty="0">
                <a:latin typeface="Arial Narrow" panose="020B0606020202030204" pitchFamily="34" charset="0"/>
                <a:ea typeface="Arial" panose="020B0604020202020204" pitchFamily="34" charset="0"/>
              </a:rPr>
              <a:t>, программы </a:t>
            </a:r>
            <a:r>
              <a:rPr lang="ru-RU" kern="50" dirty="0" smtClean="0">
                <a:latin typeface="Arial Narrow" panose="020B0606020202030204" pitchFamily="34" charset="0"/>
                <a:ea typeface="Arial" panose="020B0604020202020204" pitchFamily="34" charset="0"/>
              </a:rPr>
              <a:t>различной </a:t>
            </a:r>
            <a:r>
              <a:rPr lang="ru-RU" kern="50" dirty="0">
                <a:latin typeface="Arial Narrow" panose="020B0606020202030204" pitchFamily="34" charset="0"/>
                <a:ea typeface="Arial" panose="020B0604020202020204" pitchFamily="34" charset="0"/>
              </a:rPr>
              <a:t>направленности, развиваемые в Костромской области по проекту «Билет в будущее</a:t>
            </a:r>
            <a:r>
              <a:rPr lang="ru-RU" kern="50" dirty="0" smtClean="0">
                <a:latin typeface="Arial Narrow" panose="020B0606020202030204" pitchFamily="34" charset="0"/>
                <a:ea typeface="Arial" panose="020B0604020202020204" pitchFamily="34" charset="0"/>
              </a:rPr>
              <a:t>»</a:t>
            </a:r>
            <a:endParaRPr lang="ru-RU" kern="50" dirty="0">
              <a:latin typeface="Arial Narrow" panose="020B0606020202030204" pitchFamily="34" charset="0"/>
              <a:ea typeface="Arial" panose="020B06040202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804203" y="4389632"/>
            <a:ext cx="14702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&gt;600</a:t>
            </a:r>
            <a:endParaRPr lang="ru-RU" sz="44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2529312" y="4543065"/>
            <a:ext cx="2667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50" dirty="0">
                <a:latin typeface="Arial Narrow" panose="020B0606020202030204" pitchFamily="34" charset="0"/>
                <a:ea typeface="Arial" panose="020B0604020202020204" pitchFamily="34" charset="0"/>
              </a:rPr>
              <a:t>ш</a:t>
            </a:r>
            <a:r>
              <a:rPr lang="ru-RU" kern="50" dirty="0" smtClean="0">
                <a:latin typeface="Arial Narrow" panose="020B0606020202030204" pitchFamily="34" charset="0"/>
                <a:ea typeface="Arial" panose="020B0604020202020204" pitchFamily="34" charset="0"/>
              </a:rPr>
              <a:t>кольников участвуют в профессиональных пробах</a:t>
            </a:r>
            <a:endParaRPr lang="ru-RU" kern="50" dirty="0">
              <a:latin typeface="Arial Narrow" panose="020B0606020202030204" pitchFamily="34" charset="0"/>
              <a:ea typeface="Arial" panose="020B060402020202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032104" y="2844386"/>
            <a:ext cx="14478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1329</a:t>
            </a:r>
            <a:endParaRPr lang="ru-RU" sz="44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8655331" y="2888311"/>
            <a:ext cx="26673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50" dirty="0">
                <a:latin typeface="Arial Narrow" panose="020B0606020202030204" pitchFamily="34" charset="0"/>
                <a:ea typeface="Arial" panose="020B0604020202020204" pitchFamily="34" charset="0"/>
              </a:rPr>
              <a:t>школьников прошли профессиональное обучение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7032104" y="3954244"/>
            <a:ext cx="11320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820</a:t>
            </a:r>
            <a:endParaRPr lang="ru-RU" sz="44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8608153" y="4028871"/>
            <a:ext cx="26673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50" dirty="0">
                <a:latin typeface="Arial Narrow" panose="020B0606020202030204" pitchFamily="34" charset="0"/>
                <a:ea typeface="Arial" panose="020B0604020202020204" pitchFamily="34" charset="0"/>
              </a:rPr>
              <a:t>человек обучились по программам </a:t>
            </a:r>
            <a:endParaRPr lang="ru-RU" kern="50" dirty="0" smtClean="0">
              <a:latin typeface="Arial Narrow" panose="020B0606020202030204" pitchFamily="34" charset="0"/>
              <a:ea typeface="Arial" panose="020B0604020202020204" pitchFamily="34" charset="0"/>
            </a:endParaRPr>
          </a:p>
          <a:p>
            <a:r>
              <a:rPr lang="ru-RU" kern="50" dirty="0" smtClean="0">
                <a:latin typeface="Arial Narrow" panose="020B0606020202030204" pitchFamily="34" charset="0"/>
                <a:ea typeface="Arial" panose="020B0604020202020204" pitchFamily="34" charset="0"/>
              </a:rPr>
              <a:t>технической </a:t>
            </a:r>
            <a:r>
              <a:rPr lang="ru-RU" kern="50" dirty="0">
                <a:latin typeface="Arial Narrow" panose="020B0606020202030204" pitchFamily="34" charset="0"/>
                <a:ea typeface="Arial" panose="020B0604020202020204" pitchFamily="34" charset="0"/>
              </a:rPr>
              <a:t>направленности</a:t>
            </a:r>
          </a:p>
        </p:txBody>
      </p:sp>
      <p:cxnSp>
        <p:nvCxnSpPr>
          <p:cNvPr id="64" name="Соединительная линия уступом 63"/>
          <p:cNvCxnSpPr/>
          <p:nvPr/>
        </p:nvCxnSpPr>
        <p:spPr>
          <a:xfrm rot="10800000" flipV="1">
            <a:off x="10752449" y="3717033"/>
            <a:ext cx="396000" cy="495925"/>
          </a:xfrm>
          <a:prstGeom prst="bentConnector3">
            <a:avLst>
              <a:gd name="adj1" fmla="val -41418"/>
            </a:avLst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/>
        </p:nvGrpSpPr>
        <p:grpSpPr>
          <a:xfrm>
            <a:off x="339196" y="1207296"/>
            <a:ext cx="6547379" cy="648072"/>
            <a:chOff x="622194" y="1546323"/>
            <a:chExt cx="5636646" cy="461698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22194" y="1546323"/>
              <a:ext cx="5256584" cy="46169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50215" algn="just">
                <a:lnSpc>
                  <a:spcPct val="150000"/>
                </a:lnSpc>
                <a:spcAft>
                  <a:spcPts val="0"/>
                </a:spcAft>
              </a:pPr>
              <a:endParaRPr lang="ru-RU" sz="1400" b="1" dirty="0">
                <a:solidFill>
                  <a:srgbClr val="003366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11127" y="1592507"/>
              <a:ext cx="5547713" cy="2631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/>
                <a:t>Профессиональные образовательные организации</a:t>
              </a:r>
              <a:endParaRPr lang="ru-RU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5662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Основные индикаторы </a:t>
            </a:r>
            <a:r>
              <a:rPr lang="ru-RU" sz="3600" dirty="0" smtClean="0"/>
              <a:t>эффективности профильного обучения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5767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Доля выпускников 9 класса, определившихся в выборе профиля  (предпрофессионального) обучения (предметы, которые сдавали на ГИА соответствуют выбранному профилю обучения на уровне среднего общего образования /СПО)</a:t>
            </a:r>
          </a:p>
          <a:p>
            <a:r>
              <a:rPr lang="ru-RU" dirty="0" smtClean="0"/>
              <a:t>Доля выпускников 11-х классов, </a:t>
            </a:r>
            <a:r>
              <a:rPr lang="ru-RU" dirty="0"/>
              <a:t>выбравших для </a:t>
            </a:r>
            <a:r>
              <a:rPr lang="ru-RU" dirty="0" smtClean="0"/>
              <a:t>сдачи ГИА предметы, </a:t>
            </a:r>
            <a:r>
              <a:rPr lang="ru-RU" dirty="0" err="1"/>
              <a:t>изучавшиеся</a:t>
            </a:r>
            <a:r>
              <a:rPr lang="ru-RU" dirty="0"/>
              <a:t> на углубленном уровне </a:t>
            </a:r>
          </a:p>
          <a:p>
            <a:r>
              <a:rPr lang="ru-RU" dirty="0" smtClean="0"/>
              <a:t>Доля </a:t>
            </a:r>
            <a:r>
              <a:rPr lang="ru-RU" dirty="0"/>
              <a:t>выпускников, </a:t>
            </a:r>
            <a:r>
              <a:rPr lang="ru-RU" dirty="0" smtClean="0">
                <a:solidFill>
                  <a:schemeClr val="accent2"/>
                </a:solidFill>
              </a:rPr>
              <a:t>успешно (</a:t>
            </a:r>
            <a:r>
              <a:rPr lang="en-US" dirty="0" smtClean="0">
                <a:solidFill>
                  <a:schemeClr val="accent2"/>
                </a:solidFill>
              </a:rPr>
              <a:t>&gt;=70)</a:t>
            </a:r>
            <a:r>
              <a:rPr lang="ru-RU" dirty="0" smtClean="0"/>
              <a:t> </a:t>
            </a:r>
            <a:r>
              <a:rPr lang="ru-RU" dirty="0"/>
              <a:t>прошедших государственную (итоговую) </a:t>
            </a:r>
            <a:r>
              <a:rPr lang="ru-RU" dirty="0" smtClean="0"/>
              <a:t>аттестацию по профильным предметам</a:t>
            </a:r>
          </a:p>
          <a:p>
            <a:r>
              <a:rPr lang="ru-RU" dirty="0" smtClean="0"/>
              <a:t>Наличие </a:t>
            </a:r>
            <a:r>
              <a:rPr lang="ru-RU" dirty="0"/>
              <a:t>обучающихся-победителей и призёров регионального и заключительного этапа Всероссийской олимпиады школьников, других Всероссийских и международных олимпиад </a:t>
            </a:r>
            <a:endParaRPr lang="ru-RU" dirty="0" smtClean="0"/>
          </a:p>
          <a:p>
            <a:r>
              <a:rPr lang="ru-RU" dirty="0" smtClean="0"/>
              <a:t>Наличие </a:t>
            </a:r>
            <a:r>
              <a:rPr lang="ru-RU" dirty="0"/>
              <a:t>обучающихся-победителей и призёров конкурсов различного </a:t>
            </a:r>
            <a:r>
              <a:rPr lang="ru-RU" dirty="0" smtClean="0"/>
              <a:t>уровня</a:t>
            </a:r>
          </a:p>
          <a:p>
            <a:r>
              <a:rPr lang="ru-RU" dirty="0" smtClean="0"/>
              <a:t>Доля выпускников 11-х классов, </a:t>
            </a:r>
            <a:r>
              <a:rPr lang="ru-RU" dirty="0"/>
              <a:t>поступивших в </a:t>
            </a:r>
            <a:r>
              <a:rPr lang="ru-RU" dirty="0" smtClean="0"/>
              <a:t>профессиональные образовательные организации, вузы по </a:t>
            </a:r>
            <a:r>
              <a:rPr lang="ru-RU" dirty="0"/>
              <a:t>соответствующему профилю, от общего числа </a:t>
            </a:r>
            <a:r>
              <a:rPr lang="ru-RU" dirty="0" smtClean="0"/>
              <a:t>выпускников</a:t>
            </a:r>
            <a:endParaRPr lang="en-US" dirty="0" smtClean="0"/>
          </a:p>
          <a:p>
            <a:r>
              <a:rPr lang="ru-RU" dirty="0" smtClean="0"/>
              <a:t>…….</a:t>
            </a:r>
          </a:p>
        </p:txBody>
      </p:sp>
    </p:spTree>
    <p:extLst>
      <p:ext uri="{BB962C8B-B14F-4D97-AF65-F5344CB8AC3E}">
        <p14:creationId xmlns:p14="http://schemas.microsoft.com/office/powerpoint/2010/main" val="222091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102286703"/>
              </p:ext>
            </p:extLst>
          </p:nvPr>
        </p:nvGraphicFramePr>
        <p:xfrm>
          <a:off x="326452" y="119798"/>
          <a:ext cx="3830769" cy="3189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 1" descr="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15579" y="405353"/>
            <a:ext cx="4996207" cy="2969443"/>
          </a:xfrm>
          <a:prstGeom prst="rect">
            <a:avLst/>
          </a:prstGeom>
          <a:ln>
            <a:prstDash val="solid"/>
          </a:ln>
        </p:spPr>
      </p:pic>
      <p:pic>
        <p:nvPicPr>
          <p:cNvPr id="6" name="Image 1" descr="Picture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73997" y="3970371"/>
            <a:ext cx="4904294" cy="25549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18235" y="3497344"/>
            <a:ext cx="4015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Популярность предметов по выбору </a:t>
            </a:r>
            <a:r>
              <a:rPr lang="ru-RU" sz="1200" b="1" dirty="0" smtClean="0"/>
              <a:t>выпускниками </a:t>
            </a:r>
          </a:p>
          <a:p>
            <a:r>
              <a:rPr lang="ru-RU" sz="1200" b="1" dirty="0" smtClean="0"/>
              <a:t>9-х классов </a:t>
            </a:r>
            <a:r>
              <a:rPr lang="ru-RU" sz="1200" b="1" dirty="0"/>
              <a:t>текущего года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71733" y="75540"/>
            <a:ext cx="3952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Популярность предметов по выбору </a:t>
            </a:r>
            <a:r>
              <a:rPr lang="ru-RU" sz="1200" b="1" dirty="0" smtClean="0"/>
              <a:t>выпускниками</a:t>
            </a:r>
          </a:p>
          <a:p>
            <a:pPr algn="ctr"/>
            <a:r>
              <a:rPr lang="ru-RU" sz="1200" b="1" dirty="0" smtClean="0"/>
              <a:t> 11-х классов </a:t>
            </a:r>
            <a:r>
              <a:rPr lang="ru-RU" sz="1200" b="1" dirty="0"/>
              <a:t>текущего года</a:t>
            </a:r>
          </a:p>
        </p:txBody>
      </p:sp>
    </p:spTree>
    <p:extLst>
      <p:ext uri="{BB962C8B-B14F-4D97-AF65-F5344CB8AC3E}">
        <p14:creationId xmlns:p14="http://schemas.microsoft.com/office/powerpoint/2010/main" val="1742764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Проблемы и риски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36019"/>
            <a:ext cx="10515600" cy="464094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b="1" dirty="0" smtClean="0">
                <a:solidFill>
                  <a:schemeClr val="accent2"/>
                </a:solidFill>
              </a:rPr>
              <a:t>Проблема \риск  </a:t>
            </a:r>
            <a:r>
              <a:rPr lang="ru-RU" b="1" dirty="0">
                <a:solidFill>
                  <a:schemeClr val="accent2"/>
                </a:solidFill>
              </a:rPr>
              <a:t>выбора профиля обучения без учета кадровой потребности </a:t>
            </a:r>
            <a:r>
              <a:rPr lang="ru-RU" b="1" dirty="0" smtClean="0">
                <a:solidFill>
                  <a:schemeClr val="accent2"/>
                </a:solidFill>
              </a:rPr>
              <a:t>региона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dirty="0" smtClean="0"/>
              <a:t>Отсутствие связи (вертикали) между основным образованием и профильным обучением на уровне среднего образования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dirty="0" smtClean="0"/>
              <a:t>Отсутствие регулирования, координации, организации профильного \ предпрофессионального обучения на уровне </a:t>
            </a:r>
            <a:r>
              <a:rPr lang="ru-RU" dirty="0" err="1" smtClean="0"/>
              <a:t>мунципалитета</a:t>
            </a:r>
            <a:endParaRPr lang="ru-RU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dirty="0" smtClean="0"/>
              <a:t>Недостаточное количество РИП, реализующих </a:t>
            </a:r>
            <a:r>
              <a:rPr lang="ru-RU" dirty="0"/>
              <a:t>инновационные проекты и </a:t>
            </a:r>
            <a:r>
              <a:rPr lang="ru-RU" dirty="0" smtClean="0"/>
              <a:t>программы</a:t>
            </a:r>
            <a:r>
              <a:rPr lang="ru-RU" dirty="0"/>
              <a:t> </a:t>
            </a:r>
            <a:r>
              <a:rPr lang="ru-RU" dirty="0" smtClean="0"/>
              <a:t>связанные с развитием предпрофессионального образования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dirty="0" smtClean="0"/>
              <a:t>Готовность кадров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dirty="0" smtClean="0"/>
              <a:t>Профильное обучение превратить в углубленное изучение </a:t>
            </a:r>
            <a:r>
              <a:rPr lang="ru-RU" dirty="0" err="1" smtClean="0"/>
              <a:t>учеюных</a:t>
            </a:r>
            <a:r>
              <a:rPr lang="ru-RU" dirty="0" smtClean="0"/>
              <a:t> предметов, подготовку к ЕГЭ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dirty="0" smtClean="0"/>
              <a:t>………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0387448" y="-136636"/>
            <a:ext cx="1628341" cy="1583869"/>
            <a:chOff x="4815322" y="1225877"/>
            <a:chExt cx="2459702" cy="2460289"/>
          </a:xfrm>
        </p:grpSpPr>
        <p:sp>
          <p:nvSpPr>
            <p:cNvPr id="5" name="Shape 6914"/>
            <p:cNvSpPr/>
            <p:nvPr/>
          </p:nvSpPr>
          <p:spPr>
            <a:xfrm>
              <a:off x="4827756" y="1225877"/>
              <a:ext cx="1330817" cy="1209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95" y="18391"/>
                  </a:moveTo>
                  <a:cubicBezTo>
                    <a:pt x="2131" y="18465"/>
                    <a:pt x="1144" y="18588"/>
                    <a:pt x="224" y="18761"/>
                  </a:cubicBezTo>
                  <a:cubicBezTo>
                    <a:pt x="90" y="19699"/>
                    <a:pt x="22" y="20637"/>
                    <a:pt x="0" y="21600"/>
                  </a:cubicBezTo>
                  <a:cubicBezTo>
                    <a:pt x="3701" y="21600"/>
                    <a:pt x="3701" y="21600"/>
                    <a:pt x="3701" y="21600"/>
                  </a:cubicBezTo>
                  <a:cubicBezTo>
                    <a:pt x="4060" y="20168"/>
                    <a:pt x="5249" y="19156"/>
                    <a:pt x="6639" y="19156"/>
                  </a:cubicBezTo>
                  <a:cubicBezTo>
                    <a:pt x="8030" y="19156"/>
                    <a:pt x="9219" y="20168"/>
                    <a:pt x="9600" y="21600"/>
                  </a:cubicBezTo>
                  <a:cubicBezTo>
                    <a:pt x="10273" y="21600"/>
                    <a:pt x="10273" y="21600"/>
                    <a:pt x="10273" y="21600"/>
                  </a:cubicBezTo>
                  <a:cubicBezTo>
                    <a:pt x="10295" y="20711"/>
                    <a:pt x="10430" y="19847"/>
                    <a:pt x="10654" y="18983"/>
                  </a:cubicBezTo>
                  <a:cubicBezTo>
                    <a:pt x="11125" y="17206"/>
                    <a:pt x="12045" y="15552"/>
                    <a:pt x="13279" y="14268"/>
                  </a:cubicBezTo>
                  <a:cubicBezTo>
                    <a:pt x="14467" y="12960"/>
                    <a:pt x="16015" y="12096"/>
                    <a:pt x="17675" y="11602"/>
                  </a:cubicBezTo>
                  <a:cubicBezTo>
                    <a:pt x="18258" y="11454"/>
                    <a:pt x="18841" y="11380"/>
                    <a:pt x="19447" y="11331"/>
                  </a:cubicBezTo>
                  <a:cubicBezTo>
                    <a:pt x="19447" y="9183"/>
                    <a:pt x="19447" y="9183"/>
                    <a:pt x="19447" y="9183"/>
                  </a:cubicBezTo>
                  <a:cubicBezTo>
                    <a:pt x="19828" y="9109"/>
                    <a:pt x="19828" y="9109"/>
                    <a:pt x="19828" y="9109"/>
                  </a:cubicBezTo>
                  <a:cubicBezTo>
                    <a:pt x="20860" y="8912"/>
                    <a:pt x="21600" y="7949"/>
                    <a:pt x="21600" y="6764"/>
                  </a:cubicBezTo>
                  <a:cubicBezTo>
                    <a:pt x="21600" y="5579"/>
                    <a:pt x="20860" y="4592"/>
                    <a:pt x="19828" y="4394"/>
                  </a:cubicBezTo>
                  <a:cubicBezTo>
                    <a:pt x="19447" y="4320"/>
                    <a:pt x="19447" y="4320"/>
                    <a:pt x="19447" y="4320"/>
                  </a:cubicBezTo>
                  <a:cubicBezTo>
                    <a:pt x="19447" y="0"/>
                    <a:pt x="19447" y="0"/>
                    <a:pt x="19447" y="0"/>
                  </a:cubicBezTo>
                  <a:cubicBezTo>
                    <a:pt x="18931" y="25"/>
                    <a:pt x="18437" y="49"/>
                    <a:pt x="17921" y="123"/>
                  </a:cubicBezTo>
                  <a:cubicBezTo>
                    <a:pt x="17720" y="1185"/>
                    <a:pt x="17563" y="2197"/>
                    <a:pt x="17450" y="3259"/>
                  </a:cubicBezTo>
                  <a:cubicBezTo>
                    <a:pt x="15880" y="3579"/>
                    <a:pt x="15880" y="3579"/>
                    <a:pt x="15880" y="3579"/>
                  </a:cubicBezTo>
                  <a:cubicBezTo>
                    <a:pt x="14355" y="4098"/>
                    <a:pt x="14355" y="4098"/>
                    <a:pt x="14355" y="4098"/>
                  </a:cubicBezTo>
                  <a:cubicBezTo>
                    <a:pt x="13817" y="3209"/>
                    <a:pt x="13234" y="2370"/>
                    <a:pt x="12628" y="1555"/>
                  </a:cubicBezTo>
                  <a:cubicBezTo>
                    <a:pt x="11080" y="2197"/>
                    <a:pt x="9622" y="3110"/>
                    <a:pt x="8277" y="4172"/>
                  </a:cubicBezTo>
                  <a:cubicBezTo>
                    <a:pt x="8568" y="5159"/>
                    <a:pt x="8905" y="6171"/>
                    <a:pt x="9286" y="7134"/>
                  </a:cubicBezTo>
                  <a:cubicBezTo>
                    <a:pt x="8882" y="7529"/>
                    <a:pt x="8456" y="7875"/>
                    <a:pt x="8075" y="8294"/>
                  </a:cubicBezTo>
                  <a:cubicBezTo>
                    <a:pt x="7716" y="8714"/>
                    <a:pt x="7312" y="9109"/>
                    <a:pt x="6976" y="9578"/>
                  </a:cubicBezTo>
                  <a:cubicBezTo>
                    <a:pt x="6123" y="9134"/>
                    <a:pt x="5226" y="8714"/>
                    <a:pt x="4329" y="8319"/>
                  </a:cubicBezTo>
                  <a:cubicBezTo>
                    <a:pt x="3297" y="9751"/>
                    <a:pt x="2422" y="11331"/>
                    <a:pt x="1750" y="12985"/>
                  </a:cubicBezTo>
                  <a:cubicBezTo>
                    <a:pt x="2490" y="13701"/>
                    <a:pt x="3230" y="14367"/>
                    <a:pt x="3993" y="15009"/>
                  </a:cubicBezTo>
                  <a:cubicBezTo>
                    <a:pt x="3746" y="15552"/>
                    <a:pt x="3634" y="16120"/>
                    <a:pt x="3454" y="16663"/>
                  </a:cubicBezTo>
                  <a:cubicBezTo>
                    <a:pt x="3275" y="17231"/>
                    <a:pt x="3207" y="17798"/>
                    <a:pt x="3095" y="18391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  <a:alpha val="24000"/>
              </a:schemeClr>
            </a:solidFill>
            <a:ln w="12700" cmpd="sng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sz="1350"/>
            </a:p>
          </p:txBody>
        </p:sp>
        <p:sp>
          <p:nvSpPr>
            <p:cNvPr id="6" name="Shape 6915"/>
            <p:cNvSpPr/>
            <p:nvPr/>
          </p:nvSpPr>
          <p:spPr>
            <a:xfrm>
              <a:off x="6068248" y="1225877"/>
              <a:ext cx="1206774" cy="1342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181"/>
                  </a:moveTo>
                  <a:cubicBezTo>
                    <a:pt x="1410" y="3559"/>
                    <a:pt x="2375" y="4738"/>
                    <a:pt x="2375" y="6095"/>
                  </a:cubicBezTo>
                  <a:cubicBezTo>
                    <a:pt x="2375" y="7452"/>
                    <a:pt x="1410" y="8609"/>
                    <a:pt x="0" y="9009"/>
                  </a:cubicBezTo>
                  <a:cubicBezTo>
                    <a:pt x="0" y="10188"/>
                    <a:pt x="0" y="10188"/>
                    <a:pt x="0" y="10188"/>
                  </a:cubicBezTo>
                  <a:cubicBezTo>
                    <a:pt x="866" y="10233"/>
                    <a:pt x="1732" y="10344"/>
                    <a:pt x="2573" y="10566"/>
                  </a:cubicBezTo>
                  <a:cubicBezTo>
                    <a:pt x="4379" y="11034"/>
                    <a:pt x="6037" y="11946"/>
                    <a:pt x="7324" y="13169"/>
                  </a:cubicBezTo>
                  <a:cubicBezTo>
                    <a:pt x="8635" y="14370"/>
                    <a:pt x="9501" y="15883"/>
                    <a:pt x="9971" y="17529"/>
                  </a:cubicBezTo>
                  <a:cubicBezTo>
                    <a:pt x="10120" y="18130"/>
                    <a:pt x="10219" y="18753"/>
                    <a:pt x="10268" y="19375"/>
                  </a:cubicBezTo>
                  <a:cubicBezTo>
                    <a:pt x="12767" y="19375"/>
                    <a:pt x="12767" y="19375"/>
                    <a:pt x="12767" y="19375"/>
                  </a:cubicBezTo>
                  <a:cubicBezTo>
                    <a:pt x="12841" y="19754"/>
                    <a:pt x="12841" y="19754"/>
                    <a:pt x="12841" y="19754"/>
                  </a:cubicBezTo>
                  <a:cubicBezTo>
                    <a:pt x="13014" y="20821"/>
                    <a:pt x="14029" y="21600"/>
                    <a:pt x="15216" y="21600"/>
                  </a:cubicBezTo>
                  <a:cubicBezTo>
                    <a:pt x="16404" y="21600"/>
                    <a:pt x="17394" y="20821"/>
                    <a:pt x="17592" y="19776"/>
                  </a:cubicBezTo>
                  <a:cubicBezTo>
                    <a:pt x="17641" y="19375"/>
                    <a:pt x="17641" y="19375"/>
                    <a:pt x="17641" y="19375"/>
                  </a:cubicBezTo>
                  <a:cubicBezTo>
                    <a:pt x="21600" y="19375"/>
                    <a:pt x="21600" y="19375"/>
                    <a:pt x="21600" y="19375"/>
                  </a:cubicBezTo>
                  <a:cubicBezTo>
                    <a:pt x="21600" y="18842"/>
                    <a:pt x="21551" y="18308"/>
                    <a:pt x="21476" y="17774"/>
                  </a:cubicBezTo>
                  <a:cubicBezTo>
                    <a:pt x="20437" y="17596"/>
                    <a:pt x="19423" y="17418"/>
                    <a:pt x="18359" y="17307"/>
                  </a:cubicBezTo>
                  <a:cubicBezTo>
                    <a:pt x="18012" y="15750"/>
                    <a:pt x="18012" y="15750"/>
                    <a:pt x="18012" y="15750"/>
                  </a:cubicBezTo>
                  <a:cubicBezTo>
                    <a:pt x="17518" y="14237"/>
                    <a:pt x="17518" y="14237"/>
                    <a:pt x="17518" y="14237"/>
                  </a:cubicBezTo>
                  <a:cubicBezTo>
                    <a:pt x="18408" y="13703"/>
                    <a:pt x="19225" y="13125"/>
                    <a:pt x="20066" y="12524"/>
                  </a:cubicBezTo>
                  <a:cubicBezTo>
                    <a:pt x="19423" y="10989"/>
                    <a:pt x="18482" y="9543"/>
                    <a:pt x="17443" y="8208"/>
                  </a:cubicBezTo>
                  <a:cubicBezTo>
                    <a:pt x="16429" y="8498"/>
                    <a:pt x="15414" y="8854"/>
                    <a:pt x="14449" y="9209"/>
                  </a:cubicBezTo>
                  <a:cubicBezTo>
                    <a:pt x="14078" y="8809"/>
                    <a:pt x="13732" y="8386"/>
                    <a:pt x="13287" y="8008"/>
                  </a:cubicBezTo>
                  <a:cubicBezTo>
                    <a:pt x="12866" y="7652"/>
                    <a:pt x="12470" y="7252"/>
                    <a:pt x="12000" y="6918"/>
                  </a:cubicBezTo>
                  <a:cubicBezTo>
                    <a:pt x="12470" y="6073"/>
                    <a:pt x="12891" y="5183"/>
                    <a:pt x="13262" y="4293"/>
                  </a:cubicBezTo>
                  <a:cubicBezTo>
                    <a:pt x="11827" y="3270"/>
                    <a:pt x="10268" y="2402"/>
                    <a:pt x="8586" y="1735"/>
                  </a:cubicBezTo>
                  <a:cubicBezTo>
                    <a:pt x="7868" y="2469"/>
                    <a:pt x="7200" y="3203"/>
                    <a:pt x="6581" y="3960"/>
                  </a:cubicBezTo>
                  <a:cubicBezTo>
                    <a:pt x="6037" y="3737"/>
                    <a:pt x="5468" y="3604"/>
                    <a:pt x="4899" y="3426"/>
                  </a:cubicBezTo>
                  <a:cubicBezTo>
                    <a:pt x="4355" y="3270"/>
                    <a:pt x="3761" y="3181"/>
                    <a:pt x="3192" y="3070"/>
                  </a:cubicBezTo>
                  <a:cubicBezTo>
                    <a:pt x="3093" y="2113"/>
                    <a:pt x="2994" y="1135"/>
                    <a:pt x="2796" y="200"/>
                  </a:cubicBezTo>
                  <a:cubicBezTo>
                    <a:pt x="1880" y="111"/>
                    <a:pt x="940" y="22"/>
                    <a:pt x="0" y="0"/>
                  </a:cubicBezTo>
                  <a:lnTo>
                    <a:pt x="0" y="3181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  <a:alpha val="24000"/>
              </a:schemeClr>
            </a:solidFill>
            <a:ln w="12700" cmpd="sng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sz="1350"/>
            </a:p>
          </p:txBody>
        </p:sp>
        <p:sp>
          <p:nvSpPr>
            <p:cNvPr id="7" name="Shape 6916"/>
            <p:cNvSpPr/>
            <p:nvPr/>
          </p:nvSpPr>
          <p:spPr>
            <a:xfrm>
              <a:off x="4815322" y="2354591"/>
              <a:ext cx="1198119" cy="1331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530"/>
                  </a:moveTo>
                  <a:cubicBezTo>
                    <a:pt x="20205" y="18127"/>
                    <a:pt x="19233" y="16984"/>
                    <a:pt x="19233" y="15595"/>
                  </a:cubicBezTo>
                  <a:cubicBezTo>
                    <a:pt x="19233" y="14228"/>
                    <a:pt x="20205" y="13063"/>
                    <a:pt x="21600" y="12682"/>
                  </a:cubicBezTo>
                  <a:cubicBezTo>
                    <a:pt x="21600" y="11338"/>
                    <a:pt x="21600" y="11338"/>
                    <a:pt x="21600" y="11338"/>
                  </a:cubicBezTo>
                  <a:cubicBezTo>
                    <a:pt x="20778" y="11293"/>
                    <a:pt x="19956" y="11181"/>
                    <a:pt x="19158" y="10957"/>
                  </a:cubicBezTo>
                  <a:cubicBezTo>
                    <a:pt x="17365" y="10486"/>
                    <a:pt x="15696" y="9590"/>
                    <a:pt x="14400" y="8358"/>
                  </a:cubicBezTo>
                  <a:cubicBezTo>
                    <a:pt x="13080" y="7148"/>
                    <a:pt x="12208" y="5602"/>
                    <a:pt x="11709" y="3966"/>
                  </a:cubicBezTo>
                  <a:cubicBezTo>
                    <a:pt x="11560" y="3383"/>
                    <a:pt x="11485" y="2801"/>
                    <a:pt x="11435" y="2218"/>
                  </a:cubicBezTo>
                  <a:cubicBezTo>
                    <a:pt x="9841" y="2218"/>
                    <a:pt x="9841" y="2218"/>
                    <a:pt x="9841" y="2218"/>
                  </a:cubicBezTo>
                  <a:cubicBezTo>
                    <a:pt x="9766" y="1837"/>
                    <a:pt x="9766" y="1837"/>
                    <a:pt x="9766" y="1837"/>
                  </a:cubicBezTo>
                  <a:cubicBezTo>
                    <a:pt x="9592" y="784"/>
                    <a:pt x="8570" y="0"/>
                    <a:pt x="7374" y="0"/>
                  </a:cubicBezTo>
                  <a:cubicBezTo>
                    <a:pt x="6179" y="0"/>
                    <a:pt x="5182" y="784"/>
                    <a:pt x="4983" y="1837"/>
                  </a:cubicBezTo>
                  <a:cubicBezTo>
                    <a:pt x="4933" y="2218"/>
                    <a:pt x="4933" y="2218"/>
                    <a:pt x="4933" y="2218"/>
                  </a:cubicBezTo>
                  <a:cubicBezTo>
                    <a:pt x="0" y="2218"/>
                    <a:pt x="0" y="2218"/>
                    <a:pt x="0" y="2218"/>
                  </a:cubicBezTo>
                  <a:cubicBezTo>
                    <a:pt x="25" y="2711"/>
                    <a:pt x="75" y="3204"/>
                    <a:pt x="125" y="3697"/>
                  </a:cubicBezTo>
                  <a:cubicBezTo>
                    <a:pt x="1196" y="3899"/>
                    <a:pt x="2217" y="4056"/>
                    <a:pt x="3289" y="4168"/>
                  </a:cubicBezTo>
                  <a:cubicBezTo>
                    <a:pt x="3612" y="5736"/>
                    <a:pt x="3612" y="5736"/>
                    <a:pt x="3612" y="5736"/>
                  </a:cubicBezTo>
                  <a:cubicBezTo>
                    <a:pt x="4111" y="7260"/>
                    <a:pt x="4111" y="7260"/>
                    <a:pt x="4111" y="7260"/>
                  </a:cubicBezTo>
                  <a:cubicBezTo>
                    <a:pt x="3239" y="7820"/>
                    <a:pt x="2392" y="8380"/>
                    <a:pt x="1570" y="8985"/>
                  </a:cubicBezTo>
                  <a:cubicBezTo>
                    <a:pt x="2217" y="10554"/>
                    <a:pt x="3139" y="11988"/>
                    <a:pt x="4210" y="13354"/>
                  </a:cubicBezTo>
                  <a:cubicBezTo>
                    <a:pt x="5207" y="13063"/>
                    <a:pt x="6228" y="12705"/>
                    <a:pt x="7200" y="12324"/>
                  </a:cubicBezTo>
                  <a:cubicBezTo>
                    <a:pt x="7599" y="12727"/>
                    <a:pt x="7947" y="13175"/>
                    <a:pt x="8371" y="13534"/>
                  </a:cubicBezTo>
                  <a:cubicBezTo>
                    <a:pt x="8794" y="13915"/>
                    <a:pt x="9193" y="14318"/>
                    <a:pt x="9666" y="14632"/>
                  </a:cubicBezTo>
                  <a:cubicBezTo>
                    <a:pt x="9218" y="15505"/>
                    <a:pt x="8794" y="16379"/>
                    <a:pt x="8421" y="17298"/>
                  </a:cubicBezTo>
                  <a:cubicBezTo>
                    <a:pt x="9841" y="18329"/>
                    <a:pt x="11435" y="19180"/>
                    <a:pt x="13104" y="19852"/>
                  </a:cubicBezTo>
                  <a:cubicBezTo>
                    <a:pt x="13827" y="19135"/>
                    <a:pt x="14500" y="18396"/>
                    <a:pt x="15147" y="17634"/>
                  </a:cubicBezTo>
                  <a:cubicBezTo>
                    <a:pt x="15671" y="17858"/>
                    <a:pt x="16269" y="17970"/>
                    <a:pt x="16817" y="18149"/>
                  </a:cubicBezTo>
                  <a:cubicBezTo>
                    <a:pt x="17390" y="18329"/>
                    <a:pt x="17963" y="18418"/>
                    <a:pt x="18561" y="18530"/>
                  </a:cubicBezTo>
                  <a:cubicBezTo>
                    <a:pt x="18635" y="19494"/>
                    <a:pt x="18760" y="20457"/>
                    <a:pt x="18934" y="21398"/>
                  </a:cubicBezTo>
                  <a:cubicBezTo>
                    <a:pt x="19806" y="21510"/>
                    <a:pt x="20703" y="21578"/>
                    <a:pt x="21600" y="21600"/>
                  </a:cubicBezTo>
                  <a:lnTo>
                    <a:pt x="21600" y="1853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  <a:alpha val="24000"/>
              </a:schemeClr>
            </a:solidFill>
            <a:ln w="12700" cmpd="sng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sz="1350"/>
            </a:p>
          </p:txBody>
        </p:sp>
        <p:sp>
          <p:nvSpPr>
            <p:cNvPr id="8" name="Shape 6917"/>
            <p:cNvSpPr/>
            <p:nvPr/>
          </p:nvSpPr>
          <p:spPr>
            <a:xfrm>
              <a:off x="5935553" y="2485345"/>
              <a:ext cx="1339471" cy="1200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46" y="3107"/>
                  </a:moveTo>
                  <a:cubicBezTo>
                    <a:pt x="19482" y="3008"/>
                    <a:pt x="20463" y="2908"/>
                    <a:pt x="21399" y="2734"/>
                  </a:cubicBezTo>
                  <a:cubicBezTo>
                    <a:pt x="21511" y="1814"/>
                    <a:pt x="21578" y="920"/>
                    <a:pt x="21600" y="0"/>
                  </a:cubicBezTo>
                  <a:cubicBezTo>
                    <a:pt x="18769" y="0"/>
                    <a:pt x="18769" y="0"/>
                    <a:pt x="18769" y="0"/>
                  </a:cubicBezTo>
                  <a:cubicBezTo>
                    <a:pt x="18412" y="1491"/>
                    <a:pt x="17231" y="2461"/>
                    <a:pt x="15849" y="2461"/>
                  </a:cubicBezTo>
                  <a:cubicBezTo>
                    <a:pt x="14467" y="2461"/>
                    <a:pt x="13285" y="1491"/>
                    <a:pt x="12907" y="0"/>
                  </a:cubicBezTo>
                  <a:cubicBezTo>
                    <a:pt x="11391" y="0"/>
                    <a:pt x="11391" y="0"/>
                    <a:pt x="11391" y="0"/>
                  </a:cubicBezTo>
                  <a:cubicBezTo>
                    <a:pt x="11346" y="845"/>
                    <a:pt x="11235" y="1665"/>
                    <a:pt x="11012" y="2486"/>
                  </a:cubicBezTo>
                  <a:cubicBezTo>
                    <a:pt x="10544" y="4300"/>
                    <a:pt x="9630" y="5941"/>
                    <a:pt x="8426" y="7258"/>
                  </a:cubicBezTo>
                  <a:cubicBezTo>
                    <a:pt x="7222" y="8575"/>
                    <a:pt x="5684" y="9445"/>
                    <a:pt x="4057" y="9942"/>
                  </a:cubicBezTo>
                  <a:cubicBezTo>
                    <a:pt x="3433" y="10092"/>
                    <a:pt x="2786" y="10191"/>
                    <a:pt x="2140" y="10216"/>
                  </a:cubicBezTo>
                  <a:cubicBezTo>
                    <a:pt x="2140" y="12503"/>
                    <a:pt x="2140" y="12503"/>
                    <a:pt x="2140" y="12503"/>
                  </a:cubicBezTo>
                  <a:cubicBezTo>
                    <a:pt x="1761" y="12577"/>
                    <a:pt x="1761" y="12577"/>
                    <a:pt x="1761" y="12577"/>
                  </a:cubicBezTo>
                  <a:cubicBezTo>
                    <a:pt x="736" y="12801"/>
                    <a:pt x="0" y="13770"/>
                    <a:pt x="0" y="14939"/>
                  </a:cubicBezTo>
                  <a:cubicBezTo>
                    <a:pt x="0" y="16132"/>
                    <a:pt x="736" y="17101"/>
                    <a:pt x="1761" y="17325"/>
                  </a:cubicBezTo>
                  <a:cubicBezTo>
                    <a:pt x="2140" y="17399"/>
                    <a:pt x="2140" y="17399"/>
                    <a:pt x="2140" y="17399"/>
                  </a:cubicBezTo>
                  <a:cubicBezTo>
                    <a:pt x="2140" y="21600"/>
                    <a:pt x="2140" y="21600"/>
                    <a:pt x="2140" y="21600"/>
                  </a:cubicBezTo>
                  <a:cubicBezTo>
                    <a:pt x="2697" y="21600"/>
                    <a:pt x="3254" y="21550"/>
                    <a:pt x="3789" y="21476"/>
                  </a:cubicBezTo>
                  <a:cubicBezTo>
                    <a:pt x="3990" y="20432"/>
                    <a:pt x="4146" y="19413"/>
                    <a:pt x="4258" y="18344"/>
                  </a:cubicBezTo>
                  <a:cubicBezTo>
                    <a:pt x="5818" y="18021"/>
                    <a:pt x="5818" y="18021"/>
                    <a:pt x="5818" y="18021"/>
                  </a:cubicBezTo>
                  <a:cubicBezTo>
                    <a:pt x="7356" y="17499"/>
                    <a:pt x="7356" y="17499"/>
                    <a:pt x="7356" y="17499"/>
                  </a:cubicBezTo>
                  <a:cubicBezTo>
                    <a:pt x="7891" y="18394"/>
                    <a:pt x="8448" y="19214"/>
                    <a:pt x="9050" y="20059"/>
                  </a:cubicBezTo>
                  <a:cubicBezTo>
                    <a:pt x="10611" y="19413"/>
                    <a:pt x="12037" y="18468"/>
                    <a:pt x="13397" y="17424"/>
                  </a:cubicBezTo>
                  <a:cubicBezTo>
                    <a:pt x="13107" y="16405"/>
                    <a:pt x="12750" y="15386"/>
                    <a:pt x="12372" y="14417"/>
                  </a:cubicBezTo>
                  <a:cubicBezTo>
                    <a:pt x="12773" y="14044"/>
                    <a:pt x="13219" y="13696"/>
                    <a:pt x="13575" y="13248"/>
                  </a:cubicBezTo>
                  <a:cubicBezTo>
                    <a:pt x="13954" y="12826"/>
                    <a:pt x="14355" y="12453"/>
                    <a:pt x="14667" y="11981"/>
                  </a:cubicBezTo>
                  <a:cubicBezTo>
                    <a:pt x="15515" y="12428"/>
                    <a:pt x="16406" y="12826"/>
                    <a:pt x="17320" y="13223"/>
                  </a:cubicBezTo>
                  <a:cubicBezTo>
                    <a:pt x="18346" y="11782"/>
                    <a:pt x="19193" y="10216"/>
                    <a:pt x="19861" y="8526"/>
                  </a:cubicBezTo>
                  <a:cubicBezTo>
                    <a:pt x="19148" y="7805"/>
                    <a:pt x="18412" y="7134"/>
                    <a:pt x="17654" y="6512"/>
                  </a:cubicBezTo>
                  <a:cubicBezTo>
                    <a:pt x="17877" y="5965"/>
                    <a:pt x="17989" y="5394"/>
                    <a:pt x="18167" y="4822"/>
                  </a:cubicBezTo>
                  <a:cubicBezTo>
                    <a:pt x="18346" y="4275"/>
                    <a:pt x="18412" y="3679"/>
                    <a:pt x="18546" y="3107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  <a:alpha val="24000"/>
              </a:schemeClr>
            </a:solidFill>
            <a:ln w="12700" cmpd="sng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sz="1350"/>
            </a:p>
          </p:txBody>
        </p:sp>
        <p:sp>
          <p:nvSpPr>
            <p:cNvPr id="9" name="Freeform 41"/>
            <p:cNvSpPr>
              <a:spLocks noEditPoints="1"/>
            </p:cNvSpPr>
            <p:nvPr/>
          </p:nvSpPr>
          <p:spPr bwMode="auto">
            <a:xfrm>
              <a:off x="5711345" y="2136653"/>
              <a:ext cx="649910" cy="591199"/>
            </a:xfrm>
            <a:custGeom>
              <a:avLst/>
              <a:gdLst>
                <a:gd name="T0" fmla="*/ 2147483647 w 67"/>
                <a:gd name="T1" fmla="*/ 124018912 h 60"/>
                <a:gd name="T2" fmla="*/ 2147483647 w 67"/>
                <a:gd name="T3" fmla="*/ 0 h 60"/>
                <a:gd name="T4" fmla="*/ 2147483647 w 67"/>
                <a:gd name="T5" fmla="*/ 0 h 60"/>
                <a:gd name="T6" fmla="*/ 2147483647 w 67"/>
                <a:gd name="T7" fmla="*/ 124018912 h 60"/>
                <a:gd name="T8" fmla="*/ 2147483647 w 67"/>
                <a:gd name="T9" fmla="*/ 310059138 h 60"/>
                <a:gd name="T10" fmla="*/ 2147483647 w 67"/>
                <a:gd name="T11" fmla="*/ 868156039 h 60"/>
                <a:gd name="T12" fmla="*/ 2147483647 w 67"/>
                <a:gd name="T13" fmla="*/ 124018912 h 60"/>
                <a:gd name="T14" fmla="*/ 2147483647 w 67"/>
                <a:gd name="T15" fmla="*/ 1922344337 h 60"/>
                <a:gd name="T16" fmla="*/ 2147483647 w 67"/>
                <a:gd name="T17" fmla="*/ 124018912 h 60"/>
                <a:gd name="T18" fmla="*/ 1902898002 w 67"/>
                <a:gd name="T19" fmla="*/ 124018912 h 60"/>
                <a:gd name="T20" fmla="*/ 122771150 w 67"/>
                <a:gd name="T21" fmla="*/ 1922344337 h 60"/>
                <a:gd name="T22" fmla="*/ 122771150 w 67"/>
                <a:gd name="T23" fmla="*/ 2147483647 h 60"/>
                <a:gd name="T24" fmla="*/ 245534466 w 67"/>
                <a:gd name="T25" fmla="*/ 2147483647 h 60"/>
                <a:gd name="T26" fmla="*/ 429691207 w 67"/>
                <a:gd name="T27" fmla="*/ 2147483647 h 60"/>
                <a:gd name="T28" fmla="*/ 2087055172 w 67"/>
                <a:gd name="T29" fmla="*/ 558097024 h 60"/>
                <a:gd name="T30" fmla="*/ 2147483647 w 67"/>
                <a:gd name="T31" fmla="*/ 2147483647 h 60"/>
                <a:gd name="T32" fmla="*/ 2147483647 w 67"/>
                <a:gd name="T33" fmla="*/ 2147483647 h 60"/>
                <a:gd name="T34" fmla="*/ 2147483647 w 67"/>
                <a:gd name="T35" fmla="*/ 1922344337 h 60"/>
                <a:gd name="T36" fmla="*/ 552454614 w 67"/>
                <a:gd name="T37" fmla="*/ 2147483647 h 60"/>
                <a:gd name="T38" fmla="*/ 552454614 w 67"/>
                <a:gd name="T39" fmla="*/ 2147483647 h 60"/>
                <a:gd name="T40" fmla="*/ 797989019 w 67"/>
                <a:gd name="T41" fmla="*/ 2147483647 h 60"/>
                <a:gd name="T42" fmla="*/ 1718749157 w 67"/>
                <a:gd name="T43" fmla="*/ 2147483647 h 60"/>
                <a:gd name="T44" fmla="*/ 1718749157 w 67"/>
                <a:gd name="T45" fmla="*/ 2147483647 h 60"/>
                <a:gd name="T46" fmla="*/ 1780134717 w 67"/>
                <a:gd name="T47" fmla="*/ 2147483647 h 60"/>
                <a:gd name="T48" fmla="*/ 2147483647 w 67"/>
                <a:gd name="T49" fmla="*/ 2147483647 h 60"/>
                <a:gd name="T50" fmla="*/ 2147483647 w 67"/>
                <a:gd name="T51" fmla="*/ 2147483647 h 60"/>
                <a:gd name="T52" fmla="*/ 2147483647 w 67"/>
                <a:gd name="T53" fmla="*/ 2147483647 h 60"/>
                <a:gd name="T54" fmla="*/ 2147483647 w 67"/>
                <a:gd name="T55" fmla="*/ 2147483647 h 60"/>
                <a:gd name="T56" fmla="*/ 2147483647 w 67"/>
                <a:gd name="T57" fmla="*/ 2147483647 h 60"/>
                <a:gd name="T58" fmla="*/ 2147483647 w 67"/>
                <a:gd name="T59" fmla="*/ 2147483647 h 60"/>
                <a:gd name="T60" fmla="*/ 2087055172 w 67"/>
                <a:gd name="T61" fmla="*/ 806142661 h 60"/>
                <a:gd name="T62" fmla="*/ 552454614 w 67"/>
                <a:gd name="T63" fmla="*/ 2147483647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7"/>
                <a:gd name="T97" fmla="*/ 0 h 60"/>
                <a:gd name="T98" fmla="*/ 67 w 67"/>
                <a:gd name="T99" fmla="*/ 60 h 6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7" h="60">
                  <a:moveTo>
                    <a:pt x="53" y="2"/>
                  </a:moveTo>
                  <a:cubicBezTo>
                    <a:pt x="53" y="1"/>
                    <a:pt x="52" y="0"/>
                    <a:pt x="5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4" y="1"/>
                    <a:pt x="44" y="2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53" y="14"/>
                    <a:pt x="53" y="14"/>
                    <a:pt x="53" y="14"/>
                  </a:cubicBezTo>
                  <a:lnTo>
                    <a:pt x="53" y="2"/>
                  </a:lnTo>
                  <a:close/>
                  <a:moveTo>
                    <a:pt x="66" y="31"/>
                  </a:moveTo>
                  <a:cubicBezTo>
                    <a:pt x="36" y="2"/>
                    <a:pt x="36" y="2"/>
                    <a:pt x="36" y="2"/>
                  </a:cubicBezTo>
                  <a:cubicBezTo>
                    <a:pt x="35" y="0"/>
                    <a:pt x="33" y="0"/>
                    <a:pt x="31" y="2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33"/>
                    <a:pt x="0" y="35"/>
                    <a:pt x="2" y="36"/>
                  </a:cubicBezTo>
                  <a:cubicBezTo>
                    <a:pt x="2" y="37"/>
                    <a:pt x="3" y="37"/>
                    <a:pt x="4" y="37"/>
                  </a:cubicBezTo>
                  <a:cubicBezTo>
                    <a:pt x="5" y="37"/>
                    <a:pt x="6" y="37"/>
                    <a:pt x="7" y="36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2" y="38"/>
                    <a:pt x="65" y="38"/>
                    <a:pt x="66" y="36"/>
                  </a:cubicBezTo>
                  <a:cubicBezTo>
                    <a:pt x="67" y="35"/>
                    <a:pt x="67" y="33"/>
                    <a:pt x="66" y="31"/>
                  </a:cubicBezTo>
                  <a:close/>
                  <a:moveTo>
                    <a:pt x="9" y="37"/>
                  </a:moveTo>
                  <a:cubicBezTo>
                    <a:pt x="9" y="57"/>
                    <a:pt x="9" y="57"/>
                    <a:pt x="9" y="57"/>
                  </a:cubicBezTo>
                  <a:cubicBezTo>
                    <a:pt x="9" y="59"/>
                    <a:pt x="11" y="60"/>
                    <a:pt x="13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9" y="41"/>
                    <a:pt x="29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9" y="41"/>
                    <a:pt x="39" y="42"/>
                    <a:pt x="39" y="42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7" y="60"/>
                    <a:pt x="58" y="59"/>
                    <a:pt x="58" y="57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34" y="13"/>
                    <a:pt x="34" y="13"/>
                    <a:pt x="34" y="13"/>
                  </a:cubicBezTo>
                  <a:lnTo>
                    <a:pt x="9" y="37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998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26769" y="2049453"/>
            <a:ext cx="177517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Модель</a:t>
            </a:r>
            <a:r>
              <a:rPr lang="ru-RU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перспективная</a:t>
            </a:r>
            <a:r>
              <a:rPr lang="ru-RU" sz="1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endParaRPr lang="ru-RU" sz="16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3581140694"/>
              </p:ext>
            </p:extLst>
          </p:nvPr>
        </p:nvGraphicFramePr>
        <p:xfrm>
          <a:off x="266849" y="1079371"/>
          <a:ext cx="11730813" cy="5507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Номер слайда 4"/>
          <p:cNvSpPr txBox="1">
            <a:spLocks/>
          </p:cNvSpPr>
          <p:nvPr/>
        </p:nvSpPr>
        <p:spPr>
          <a:xfrm>
            <a:off x="11668887" y="6340843"/>
            <a:ext cx="428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rgbClr val="0094DA"/>
                </a:solidFill>
              </a:rPr>
              <a:t>2</a:t>
            </a:r>
            <a:endParaRPr lang="ru-RU" sz="1600" dirty="0">
              <a:solidFill>
                <a:srgbClr val="0094DA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85" y="462879"/>
            <a:ext cx="82509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Смена модели развития таланта московского ученика </a:t>
            </a:r>
            <a:endParaRPr lang="ru-RU" sz="22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4871" y="3133887"/>
            <a:ext cx="171494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Модель</a:t>
            </a:r>
            <a:r>
              <a:rPr lang="ru-RU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устаревшая</a:t>
            </a:r>
            <a:r>
              <a:rPr lang="ru-RU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endParaRPr lang="ru-RU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70668" y="2585807"/>
            <a:ext cx="177517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Модель</a:t>
            </a:r>
            <a:r>
              <a:rPr lang="ru-RU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переходная</a:t>
            </a:r>
            <a:r>
              <a:rPr lang="ru-RU" sz="1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endParaRPr lang="ru-RU" sz="16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8420670" y="4118960"/>
            <a:ext cx="3291786" cy="1853215"/>
            <a:chOff x="321308" y="964371"/>
            <a:chExt cx="2676564" cy="2271278"/>
          </a:xfrm>
          <a:solidFill>
            <a:schemeClr val="bg1"/>
          </a:solidFill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321308" y="964371"/>
              <a:ext cx="2676564" cy="227127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373576" y="1224849"/>
              <a:ext cx="2572028" cy="16800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marL="0" lvl="1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400" i="1" kern="1200" dirty="0" smtClean="0">
                  <a:latin typeface="Century Gothic" panose="020B0502020202020204" pitchFamily="34" charset="0"/>
                </a:rPr>
                <a:t>Семья может выбрать </a:t>
              </a:r>
              <a:r>
                <a:rPr lang="ru-RU" sz="1400" b="1" i="1" kern="12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любую</a:t>
              </a:r>
              <a:r>
                <a:rPr lang="ru-RU" sz="1400" i="1" kern="1200" dirty="0" smtClean="0">
                  <a:latin typeface="Century Gothic" panose="020B0502020202020204" pitchFamily="34" charset="0"/>
                </a:rPr>
                <a:t> школу  - </a:t>
              </a:r>
            </a:p>
            <a:p>
              <a:pPr marL="0" lvl="1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400" i="1" kern="1200" dirty="0" smtClean="0">
                  <a:latin typeface="Century Gothic" panose="020B0502020202020204" pitchFamily="34" charset="0"/>
                </a:rPr>
                <a:t>в </a:t>
              </a:r>
              <a:r>
                <a:rPr lang="ru-RU" sz="1400" b="1" i="1" kern="12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каждой</a:t>
              </a:r>
              <a:r>
                <a:rPr lang="ru-RU" sz="1400" i="1" kern="1200" dirty="0" smtClean="0">
                  <a:latin typeface="Century Gothic" panose="020B0502020202020204" pitchFamily="34" charset="0"/>
                </a:rPr>
                <a:t> школе есть условия для развития </a:t>
              </a:r>
              <a:r>
                <a:rPr lang="ru-RU" sz="1400" dirty="0" smtClean="0">
                  <a:solidFill>
                    <a:srgbClr val="44546A">
                      <a:lumMod val="50000"/>
                    </a:srgbClr>
                  </a:solidFill>
                  <a:latin typeface="Century Gothic" panose="020B0502020202020204" pitchFamily="34" charset="0"/>
                  <a:cs typeface="Arial" pitchFamily="34" charset="0"/>
                </a:rPr>
                <a:t>и </a:t>
              </a:r>
              <a:r>
                <a:rPr lang="ru-RU" sz="1400" dirty="0">
                  <a:solidFill>
                    <a:srgbClr val="44546A">
                      <a:lumMod val="50000"/>
                    </a:srgbClr>
                  </a:solidFill>
                  <a:latin typeface="Century Gothic" panose="020B0502020202020204" pitchFamily="34" charset="0"/>
                  <a:cs typeface="Arial" pitchFamily="34" charset="0"/>
                </a:rPr>
                <a:t>успешной реализации ребенка в зависимости от его способностей и предпочтений</a:t>
              </a:r>
              <a:endParaRPr lang="ru-RU" sz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211130" y="3137937"/>
            <a:ext cx="3123462" cy="1007735"/>
            <a:chOff x="321308" y="876980"/>
            <a:chExt cx="2676564" cy="2271278"/>
          </a:xfrm>
          <a:solidFill>
            <a:schemeClr val="bg1"/>
          </a:solidFill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321308" y="876980"/>
              <a:ext cx="2676564" cy="227127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373576" y="1087780"/>
              <a:ext cx="2572028" cy="168003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815" tIns="43815" rIns="43815" bIns="43815" numCol="1" spcCol="1270" anchor="t" anchorCtr="0">
              <a:noAutofit/>
            </a:bodyPr>
            <a:lstStyle/>
            <a:p>
              <a:pPr marL="0" lvl="1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400" i="1" kern="1200" dirty="0" smtClean="0">
                  <a:latin typeface="Century Gothic" panose="020B0502020202020204" pitchFamily="34" charset="0"/>
                </a:rPr>
                <a:t>Семья имеет возможность </a:t>
              </a:r>
              <a:r>
                <a:rPr lang="ru-RU" sz="1400" b="1" i="1" kern="12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выбирать</a:t>
              </a:r>
              <a:r>
                <a:rPr lang="ru-RU" sz="1400" i="1" kern="1200" dirty="0" smtClean="0">
                  <a:latin typeface="Century Gothic" panose="020B0502020202020204" pitchFamily="34" charset="0"/>
                </a:rPr>
                <a:t> школу в соответствии с интересами и способностями своих детей</a:t>
              </a:r>
              <a:endParaRPr lang="ru-RU" sz="1200" kern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66999" y="3726669"/>
            <a:ext cx="2999486" cy="1182320"/>
            <a:chOff x="321308" y="964371"/>
            <a:chExt cx="2676564" cy="2271278"/>
          </a:xfrm>
          <a:solidFill>
            <a:schemeClr val="bg1"/>
          </a:solidFill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21308" y="964371"/>
              <a:ext cx="2676564" cy="227127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384037" y="1140162"/>
              <a:ext cx="2572028" cy="168003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lvl="0"/>
              <a:r>
                <a:rPr lang="ru-RU" sz="1400" b="1" i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Ограничена доступность</a:t>
              </a:r>
              <a:r>
                <a:rPr lang="ru-RU" sz="14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 </a:t>
              </a:r>
              <a:r>
                <a:rPr lang="ru-RU" sz="1400" i="1" dirty="0" smtClean="0">
                  <a:latin typeface="Century Gothic" panose="020B0502020202020204" pitchFamily="34" charset="0"/>
                </a:rPr>
                <a:t>семьям </a:t>
              </a:r>
              <a:r>
                <a:rPr lang="ru-RU" sz="1400" i="1" dirty="0">
                  <a:latin typeface="Century Gothic" panose="020B0502020202020204" pitchFamily="34" charset="0"/>
                </a:rPr>
                <a:t>качественного </a:t>
              </a:r>
              <a:r>
                <a:rPr lang="ru-RU" sz="1400" i="1" dirty="0" smtClean="0">
                  <a:latin typeface="Century Gothic" panose="020B0502020202020204" pitchFamily="34" charset="0"/>
                </a:rPr>
                <a:t>профильного образования</a:t>
              </a:r>
              <a:endParaRPr lang="ru-RU" sz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1648175" y="511009"/>
            <a:ext cx="585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21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Современная школа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98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997" y="836168"/>
            <a:ext cx="4990761" cy="499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05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Понятия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1450" y="1154112"/>
            <a:ext cx="11858625" cy="5418138"/>
          </a:xfrm>
        </p:spPr>
        <p:txBody>
          <a:bodyPr>
            <a:noAutofit/>
          </a:bodyPr>
          <a:lstStyle/>
          <a:p>
            <a:pPr indent="42863"/>
            <a:r>
              <a:rPr lang="ru-RU" sz="1600" dirty="0" smtClean="0"/>
              <a:t>Организация </a:t>
            </a:r>
            <a:r>
              <a:rPr lang="ru-RU" sz="1600" dirty="0"/>
              <a:t>образовательной деятельности по образовательным программам начального общего, основного общего и среднего общего образования может предусматривать </a:t>
            </a:r>
            <a:r>
              <a:rPr lang="ru-RU" sz="1600" b="1" dirty="0"/>
              <a:t>углубленное изучение отдельных учебных предметов, предметных областей соответствующей образовательной программы </a:t>
            </a:r>
            <a:r>
              <a:rPr lang="ru-RU" sz="1600" dirty="0"/>
              <a:t>(</a:t>
            </a:r>
            <a:r>
              <a:rPr lang="ru-RU" sz="1600" b="1" dirty="0">
                <a:solidFill>
                  <a:schemeClr val="accent2"/>
                </a:solidFill>
              </a:rPr>
              <a:t>профильное обучение</a:t>
            </a:r>
            <a:r>
              <a:rPr lang="ru-RU" sz="1600" dirty="0"/>
              <a:t>) с учетом образовательных потребностей и интересов </a:t>
            </a:r>
            <a:r>
              <a:rPr lang="ru-RU" sz="1600" dirty="0" smtClean="0"/>
              <a:t>обучающихся (273-ФЗ, п.4 ст. 66)</a:t>
            </a:r>
          </a:p>
          <a:p>
            <a:pPr indent="42863"/>
            <a:r>
              <a:rPr lang="ru-RU" sz="1600" dirty="0">
                <a:solidFill>
                  <a:schemeClr val="accent2"/>
                </a:solidFill>
              </a:rPr>
              <a:t>Профильное обучение </a:t>
            </a:r>
            <a:r>
              <a:rPr lang="ru-RU" sz="1600" dirty="0"/>
              <a:t>- средство </a:t>
            </a:r>
            <a:r>
              <a:rPr lang="ru-RU" sz="1600" b="1" dirty="0"/>
              <a:t>дифференциации и индивидуализации обучения</a:t>
            </a:r>
            <a:r>
              <a:rPr lang="ru-RU" sz="1600" dirty="0"/>
              <a:t>, позволяющее за счет изменений в структуре, содержании и организации образовательного процесса более полно </a:t>
            </a:r>
            <a:r>
              <a:rPr lang="ru-RU" sz="1600" b="1" dirty="0"/>
              <a:t>учитывать интересы, склонности и способности учащихся</a:t>
            </a:r>
            <a:r>
              <a:rPr lang="ru-RU" sz="1600" dirty="0"/>
              <a:t>, создавать </a:t>
            </a:r>
            <a:r>
              <a:rPr lang="ru-RU" sz="1600" b="1" dirty="0"/>
              <a:t>условия для обучения старшеклассников в соответствии </a:t>
            </a:r>
            <a:r>
              <a:rPr lang="ru-RU" sz="1600" b="1" dirty="0">
                <a:solidFill>
                  <a:schemeClr val="accent2"/>
                </a:solidFill>
              </a:rPr>
              <a:t>с их профессиональными интересами и намерениями в отношении продолжения </a:t>
            </a:r>
            <a:r>
              <a:rPr lang="ru-RU" sz="1600" b="1" dirty="0" smtClean="0">
                <a:solidFill>
                  <a:schemeClr val="accent2"/>
                </a:solidFill>
              </a:rPr>
              <a:t>образования</a:t>
            </a:r>
            <a:r>
              <a:rPr lang="ru-RU" sz="1600" dirty="0" smtClean="0">
                <a:solidFill>
                  <a:schemeClr val="accent2"/>
                </a:solidFill>
              </a:rPr>
              <a:t> </a:t>
            </a:r>
            <a:r>
              <a:rPr lang="ru-RU" sz="1600" dirty="0" smtClean="0"/>
              <a:t>(Концепция профильного обучения (2002 г.).</a:t>
            </a:r>
          </a:p>
          <a:p>
            <a:pPr indent="42863"/>
            <a:r>
              <a:rPr lang="ru-RU" sz="1600" b="1" dirty="0">
                <a:solidFill>
                  <a:schemeClr val="accent2"/>
                </a:solidFill>
              </a:rPr>
              <a:t>П</a:t>
            </a:r>
            <a:r>
              <a:rPr lang="ru-RU" sz="1600" b="1" dirty="0" smtClean="0">
                <a:solidFill>
                  <a:schemeClr val="accent2"/>
                </a:solidFill>
              </a:rPr>
              <a:t>рофиль </a:t>
            </a:r>
            <a:r>
              <a:rPr lang="ru-RU" sz="1600" dirty="0" smtClean="0"/>
              <a:t>- способ </a:t>
            </a:r>
            <a:r>
              <a:rPr lang="ru-RU" sz="1600" dirty="0"/>
              <a:t>введения обучающихся в ту или иную </a:t>
            </a:r>
            <a:r>
              <a:rPr lang="ru-RU" sz="1600" b="1" dirty="0">
                <a:solidFill>
                  <a:schemeClr val="accent2"/>
                </a:solidFill>
              </a:rPr>
              <a:t>общественно-производственную практику</a:t>
            </a:r>
            <a:r>
              <a:rPr lang="ru-RU" sz="1600" dirty="0"/>
              <a:t>; это комплексное понятие</a:t>
            </a:r>
            <a:r>
              <a:rPr lang="ru-RU" sz="1600" b="1" dirty="0"/>
              <a:t>, </a:t>
            </a:r>
            <a:r>
              <a:rPr lang="ru-RU" sz="1600" b="1" dirty="0">
                <a:solidFill>
                  <a:schemeClr val="accent2"/>
                </a:solidFill>
              </a:rPr>
              <a:t>не ограниченное </a:t>
            </a:r>
            <a:r>
              <a:rPr lang="ru-RU" sz="1600" dirty="0">
                <a:solidFill>
                  <a:schemeClr val="accent2"/>
                </a:solidFill>
              </a:rPr>
              <a:t>ни рамками учебного плана, ни заданным набором учебных предметов</a:t>
            </a:r>
            <a:r>
              <a:rPr lang="ru-RU" sz="1600" dirty="0"/>
              <a:t>, изучаемых на базовом или углубленном уровне</a:t>
            </a:r>
            <a:r>
              <a:rPr lang="ru-RU" sz="1600" b="1" dirty="0">
                <a:solidFill>
                  <a:schemeClr val="accent2"/>
                </a:solidFill>
              </a:rPr>
              <a:t>, ни образовательным пространством школы</a:t>
            </a:r>
            <a:r>
              <a:rPr lang="ru-RU" sz="1600" b="1" dirty="0"/>
              <a:t>. </a:t>
            </a:r>
            <a:r>
              <a:rPr lang="ru-RU" sz="1600" dirty="0"/>
              <a:t>Учебный план профиля </a:t>
            </a:r>
            <a:r>
              <a:rPr lang="ru-RU" sz="1600" b="1" dirty="0"/>
              <a:t>строится с </a:t>
            </a:r>
            <a:r>
              <a:rPr lang="ru-RU" sz="1600" b="1" dirty="0">
                <a:solidFill>
                  <a:schemeClr val="accent2"/>
                </a:solidFill>
              </a:rPr>
              <a:t>ориентацией на будущую сферу профессиональной деятельности</a:t>
            </a:r>
            <a:r>
              <a:rPr lang="ru-RU" sz="1600" dirty="0"/>
              <a:t>, с учетом </a:t>
            </a:r>
            <a:r>
              <a:rPr lang="ru-RU" sz="1600" b="1" dirty="0"/>
              <a:t>предполагаемого продолжения образования </a:t>
            </a:r>
            <a:r>
              <a:rPr lang="ru-RU" sz="1600" b="1" dirty="0" smtClean="0"/>
              <a:t>обучающихся…</a:t>
            </a:r>
            <a:r>
              <a:rPr lang="ru-RU" sz="1600" dirty="0" smtClean="0"/>
              <a:t> (ФОП СОО)</a:t>
            </a:r>
            <a:endParaRPr lang="ru-RU" sz="1600" dirty="0"/>
          </a:p>
          <a:p>
            <a:pPr indent="42863"/>
            <a:r>
              <a:rPr lang="ru-RU" sz="1600" b="1" dirty="0" smtClean="0"/>
              <a:t>Профильное </a:t>
            </a:r>
            <a:r>
              <a:rPr lang="ru-RU" sz="1600" b="1" dirty="0"/>
              <a:t>обучение на уровне среднего общего образования – это  углубленное изучение отдельных предметов в </a:t>
            </a:r>
            <a:r>
              <a:rPr lang="ru-RU" sz="1600" b="1" dirty="0" smtClean="0"/>
              <a:t>соответствии </a:t>
            </a:r>
            <a:r>
              <a:rPr lang="ru-RU" sz="1600" b="1" dirty="0"/>
              <a:t>с учебным планом профиля обучения с ориентацией на будущую сферу профессиональной деятельности </a:t>
            </a:r>
            <a:r>
              <a:rPr lang="ru-RU" sz="1600" b="1" dirty="0" smtClean="0"/>
              <a:t>обучающихся, включающее общественно-производственную практику (риск подмены профильного обучения углубленным, подготовки к </a:t>
            </a:r>
            <a:r>
              <a:rPr lang="ru-RU" sz="1600" b="1" dirty="0" err="1" smtClean="0"/>
              <a:t>посуплению</a:t>
            </a:r>
            <a:r>
              <a:rPr lang="ru-RU" sz="1600" b="1" dirty="0" smtClean="0"/>
              <a:t> в вуз)</a:t>
            </a:r>
            <a:endParaRPr lang="ru-RU" sz="1600" b="1" dirty="0"/>
          </a:p>
          <a:p>
            <a:r>
              <a:rPr lang="ru-RU" sz="1600" b="1" dirty="0" smtClean="0">
                <a:solidFill>
                  <a:schemeClr val="accent2"/>
                </a:solidFill>
              </a:rPr>
              <a:t>Предпрофессиональное обучение </a:t>
            </a:r>
            <a:r>
              <a:rPr lang="ru-RU" sz="1600" dirty="0" smtClean="0"/>
              <a:t>(</a:t>
            </a:r>
            <a:r>
              <a:rPr lang="ru-RU" sz="1600" dirty="0" err="1" smtClean="0"/>
              <a:t>допрофессиональное</a:t>
            </a:r>
            <a:r>
              <a:rPr lang="ru-RU" sz="1600" dirty="0" smtClean="0"/>
              <a:t>, обучение с профессиональной направленность…) – это профильное </a:t>
            </a:r>
            <a:r>
              <a:rPr lang="ru-RU" sz="1600" dirty="0"/>
              <a:t>обучение, но </a:t>
            </a:r>
            <a:r>
              <a:rPr lang="ru-RU" sz="1600" b="1" dirty="0">
                <a:solidFill>
                  <a:schemeClr val="accent2"/>
                </a:solidFill>
              </a:rPr>
              <a:t>с обязательным развитием предпрофессиональных умений и навыков и с практической </a:t>
            </a:r>
            <a:r>
              <a:rPr lang="ru-RU" sz="1600" b="1" dirty="0" smtClean="0">
                <a:solidFill>
                  <a:schemeClr val="accent2"/>
                </a:solidFill>
              </a:rPr>
              <a:t>направленностью</a:t>
            </a:r>
            <a:r>
              <a:rPr lang="ru-RU" sz="1600" b="1" dirty="0">
                <a:solidFill>
                  <a:schemeClr val="accent2"/>
                </a:solidFill>
              </a:rPr>
              <a:t> </a:t>
            </a:r>
            <a:r>
              <a:rPr lang="ru-RU" sz="1600" dirty="0" smtClean="0"/>
              <a:t>(</a:t>
            </a:r>
            <a:r>
              <a:rPr lang="ru-RU" sz="1600" dirty="0"/>
              <a:t>школа+ </a:t>
            </a:r>
            <a:r>
              <a:rPr lang="ru-RU" sz="1600" dirty="0" smtClean="0"/>
              <a:t>вузы/ПОО </a:t>
            </a:r>
            <a:r>
              <a:rPr lang="ru-RU" sz="1600" dirty="0"/>
              <a:t>+ </a:t>
            </a:r>
            <a:r>
              <a:rPr lang="ru-RU" sz="1600" dirty="0" smtClean="0"/>
              <a:t>работодатели/предприятия</a:t>
            </a:r>
          </a:p>
          <a:p>
            <a:r>
              <a:rPr lang="ru-RU" sz="1600" dirty="0" smtClean="0"/>
              <a:t>Предпрофессиональные классы/группы: психолого-педагогические, медицинские, инженерные, </a:t>
            </a:r>
            <a:r>
              <a:rPr lang="en-US" sz="1600" dirty="0" smtClean="0"/>
              <a:t>IT-</a:t>
            </a:r>
            <a:r>
              <a:rPr lang="ru-RU" sz="1600" dirty="0" smtClean="0"/>
              <a:t>классы, аграрные, предпринимательские …..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1619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>Задачи</a:t>
            </a:r>
            <a:r>
              <a:rPr lang="ru-RU" sz="3600" b="1" dirty="0" smtClean="0">
                <a:solidFill>
                  <a:schemeClr val="accent1"/>
                </a:solidFill>
              </a:rPr>
              <a:t> </a:t>
            </a:r>
            <a:r>
              <a:rPr lang="ru-RU" sz="3200" b="1" dirty="0" smtClean="0">
                <a:solidFill>
                  <a:schemeClr val="accent1"/>
                </a:solidFill>
              </a:rPr>
              <a:t>ОП среднего общего образования </a:t>
            </a:r>
            <a:endParaRPr lang="ru-RU" sz="3600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7" y="1525587"/>
            <a:ext cx="10515600" cy="2546351"/>
          </a:xfrm>
          <a:ln>
            <a:solidFill>
              <a:schemeClr val="accent1"/>
            </a:solidFill>
          </a:ln>
        </p:spPr>
        <p:txBody>
          <a:bodyPr>
            <a:normAutofit fontScale="47500" lnSpcReduction="20000"/>
          </a:bodyPr>
          <a:lstStyle/>
          <a:p>
            <a:r>
              <a:rPr lang="ru-RU" sz="4500" dirty="0" smtClean="0"/>
              <a:t>….</a:t>
            </a:r>
          </a:p>
          <a:p>
            <a:r>
              <a:rPr lang="ru-RU" sz="4500" dirty="0" smtClean="0"/>
              <a:t>обеспечение </a:t>
            </a:r>
            <a:r>
              <a:rPr lang="ru-RU" sz="4500" dirty="0">
                <a:solidFill>
                  <a:schemeClr val="accent1"/>
                </a:solidFill>
              </a:rPr>
              <a:t>преемственности</a:t>
            </a:r>
            <a:r>
              <a:rPr lang="ru-RU" sz="4500" dirty="0"/>
              <a:t> основного общего и среднего общего образования</a:t>
            </a:r>
            <a:r>
              <a:rPr lang="ru-RU" sz="4500" dirty="0" smtClean="0"/>
              <a:t>;</a:t>
            </a:r>
          </a:p>
          <a:p>
            <a:r>
              <a:rPr lang="ru-RU" sz="4500" dirty="0"/>
              <a:t>организация </a:t>
            </a:r>
            <a:r>
              <a:rPr lang="ru-RU" sz="4500" dirty="0">
                <a:solidFill>
                  <a:schemeClr val="accent1"/>
                </a:solidFill>
              </a:rPr>
              <a:t>социального и учебно-исследовательского проектирования</a:t>
            </a:r>
            <a:r>
              <a:rPr lang="ru-RU" sz="4500" dirty="0"/>
              <a:t>, </a:t>
            </a:r>
            <a:r>
              <a:rPr lang="ru-RU" sz="4500" b="1" dirty="0">
                <a:solidFill>
                  <a:schemeClr val="accent1"/>
                </a:solidFill>
              </a:rPr>
              <a:t>профессиональной ориентации </a:t>
            </a:r>
            <a:r>
              <a:rPr lang="ru-RU" sz="4500" dirty="0"/>
              <a:t>обучающихся при поддержке педагогов, психологов, социальных педагогов, </a:t>
            </a:r>
            <a:r>
              <a:rPr lang="ru-RU" sz="4500" dirty="0">
                <a:solidFill>
                  <a:schemeClr val="accent1"/>
                </a:solidFill>
              </a:rPr>
              <a:t>сотрудничество с базовыми организациями, организациями профессионального образования, центрами профессиональной </a:t>
            </a:r>
            <a:r>
              <a:rPr lang="ru-RU" sz="4500" dirty="0" smtClean="0">
                <a:solidFill>
                  <a:schemeClr val="accent1"/>
                </a:solidFill>
              </a:rPr>
              <a:t>работы</a:t>
            </a:r>
            <a:endParaRPr lang="ru-RU" sz="4500" dirty="0"/>
          </a:p>
          <a:p>
            <a:r>
              <a:rPr lang="ru-RU" sz="3300" dirty="0" smtClean="0"/>
              <a:t>….</a:t>
            </a:r>
          </a:p>
          <a:p>
            <a:pPr marL="0" indent="0" algn="r">
              <a:buNone/>
            </a:pPr>
            <a:r>
              <a:rPr lang="ru-RU" sz="5100" dirty="0" smtClean="0"/>
              <a:t>ФОП СОО</a:t>
            </a:r>
            <a:endParaRPr lang="ru-RU" sz="51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75116" y="5043487"/>
            <a:ext cx="9426347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Вертикаль </a:t>
            </a:r>
            <a:r>
              <a:rPr lang="ru-RU" sz="2400" dirty="0" err="1" smtClean="0"/>
              <a:t>профориентационной</a:t>
            </a:r>
            <a:r>
              <a:rPr lang="ru-RU" sz="2400" dirty="0" smtClean="0"/>
              <a:t> работы, преемственность </a:t>
            </a:r>
            <a:r>
              <a:rPr lang="ru-RU" sz="2400" dirty="0" err="1" smtClean="0"/>
              <a:t>предпрофильного</a:t>
            </a:r>
            <a:r>
              <a:rPr lang="ru-RU" sz="2400" dirty="0" smtClean="0"/>
              <a:t> и профильного \ предпрофессионального обучения</a:t>
            </a:r>
            <a:endParaRPr lang="ru-RU" sz="2400" dirty="0"/>
          </a:p>
        </p:txBody>
      </p:sp>
      <p:sp>
        <p:nvSpPr>
          <p:cNvPr id="6" name="Стрелка вниз 5"/>
          <p:cNvSpPr/>
          <p:nvPr/>
        </p:nvSpPr>
        <p:spPr>
          <a:xfrm>
            <a:off x="2457450" y="4300538"/>
            <a:ext cx="1057275" cy="7429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25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/>
                </a:solidFill>
              </a:rPr>
              <a:t>Связь </a:t>
            </a:r>
            <a:r>
              <a:rPr lang="ru-RU" sz="2800" b="1" dirty="0" smtClean="0">
                <a:solidFill>
                  <a:schemeClr val="accent1"/>
                </a:solidFill>
              </a:rPr>
              <a:t>профиля, </a:t>
            </a:r>
            <a:r>
              <a:rPr lang="ru-RU" sz="2800" b="1" dirty="0">
                <a:solidFill>
                  <a:schemeClr val="accent1"/>
                </a:solidFill>
              </a:rPr>
              <a:t>предпрофессионального обучения и сферы деятельности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940158"/>
              </p:ext>
            </p:extLst>
          </p:nvPr>
        </p:nvGraphicFramePr>
        <p:xfrm>
          <a:off x="113018" y="1200068"/>
          <a:ext cx="11719755" cy="5442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6474">
                  <a:extLst>
                    <a:ext uri="{9D8B030D-6E8A-4147-A177-3AD203B41FA5}">
                      <a16:colId xmlns:a16="http://schemas.microsoft.com/office/drawing/2014/main" val="2129565196"/>
                    </a:ext>
                  </a:extLst>
                </a:gridCol>
                <a:gridCol w="2578814">
                  <a:extLst>
                    <a:ext uri="{9D8B030D-6E8A-4147-A177-3AD203B41FA5}">
                      <a16:colId xmlns:a16="http://schemas.microsoft.com/office/drawing/2014/main" val="322038274"/>
                    </a:ext>
                  </a:extLst>
                </a:gridCol>
                <a:gridCol w="3852513">
                  <a:extLst>
                    <a:ext uri="{9D8B030D-6E8A-4147-A177-3AD203B41FA5}">
                      <a16:colId xmlns:a16="http://schemas.microsoft.com/office/drawing/2014/main" val="348236436"/>
                    </a:ext>
                  </a:extLst>
                </a:gridCol>
                <a:gridCol w="3171954">
                  <a:extLst>
                    <a:ext uri="{9D8B030D-6E8A-4147-A177-3AD203B41FA5}">
                      <a16:colId xmlns:a16="http://schemas.microsoft.com/office/drawing/2014/main" val="25525304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Профиль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Сфера деятельности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Предметная область (углубленное</a:t>
                      </a:r>
                      <a:r>
                        <a:rPr lang="ru-RU" sz="1600" baseline="0" dirty="0" smtClean="0">
                          <a:latin typeface="+mn-lt"/>
                        </a:rPr>
                        <a:t> изучение учебных предметов и дополнительных курсов)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Предпрофессиональный класс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345171"/>
                  </a:ext>
                </a:extLst>
              </a:tr>
              <a:tr h="106195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Технологический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Инженерная и информационная сферы деятельности. 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"Математика и информатика», "Естественно-научные предметы"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2"/>
                          </a:solidFill>
                          <a:latin typeface="+mn-lt"/>
                        </a:rPr>
                        <a:t>Инженерный,</a:t>
                      </a:r>
                      <a:r>
                        <a:rPr lang="ru-RU" sz="1600" baseline="0" dirty="0" smtClean="0">
                          <a:solidFill>
                            <a:schemeClr val="accent2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smtClean="0">
                          <a:latin typeface="+mn-lt"/>
                        </a:rPr>
                        <a:t>IT</a:t>
                      </a:r>
                      <a:r>
                        <a:rPr lang="ru-RU" sz="1600" baseline="0" dirty="0" smtClean="0">
                          <a:latin typeface="+mn-lt"/>
                        </a:rPr>
                        <a:t>-класс…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168930"/>
                  </a:ext>
                </a:extLst>
              </a:tr>
              <a:tr h="60133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Естественно-научный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Медицина, биотехнологии и др.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"Естественнонаучные предметы"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2"/>
                          </a:solidFill>
                          <a:latin typeface="+mn-lt"/>
                        </a:rPr>
                        <a:t>Медицинский</a:t>
                      </a:r>
                      <a:r>
                        <a:rPr lang="ru-RU" sz="1600" dirty="0" smtClean="0">
                          <a:latin typeface="+mn-lt"/>
                        </a:rPr>
                        <a:t>, аграрный…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5552329"/>
                  </a:ext>
                </a:extLst>
              </a:tr>
              <a:tr h="126582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Социально-экономический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Социальная сфера, финансы и экономика, обработка информации, управление, предпринимательство и др.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"Математика и информатика", "Общественно-научные предметы".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Предпринимательский…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109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Гуманитарный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Педагогика, психология, общественные отношения и другие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"Русский язык и литература", "Общественно-научные предметы" и "Иностранные языки".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2"/>
                          </a:solidFill>
                          <a:latin typeface="+mn-lt"/>
                        </a:rPr>
                        <a:t>Психолого-педагогический</a:t>
                      </a:r>
                      <a:r>
                        <a:rPr lang="ru-RU" sz="1600" dirty="0" smtClean="0">
                          <a:latin typeface="+mn-lt"/>
                        </a:rPr>
                        <a:t>…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005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Универсальный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Ориентирован, в первую очередь, на обучающихся, чей выбор "не вписывается" в рамки заданных выше профилей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Кадеты…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262465"/>
                  </a:ext>
                </a:extLst>
              </a:tr>
            </a:tbl>
          </a:graphicData>
        </a:graphic>
      </p:graphicFrame>
      <p:pic>
        <p:nvPicPr>
          <p:cNvPr id="4" name="Picture 4" descr="https://st2.depositphotos.com/3931647/9079/v/950/depositphotos_90795266-stock-illustration-ofiice-work-of-groupe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E9EAEC"/>
              </a:clrFrom>
              <a:clrTo>
                <a:srgbClr val="E9EAEC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37" t="59620" r="1374" b="21631"/>
          <a:stretch/>
        </p:blipFill>
        <p:spPr bwMode="auto">
          <a:xfrm>
            <a:off x="8117868" y="538335"/>
            <a:ext cx="3714905" cy="66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25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2006102" y="371660"/>
            <a:ext cx="76562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НАПРАВЛЕНИЯ ДЛЯ РАЗВИТИЯ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2290429"/>
            <a:ext cx="12209961" cy="27997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1400" b="1" dirty="0">
              <a:solidFill>
                <a:srgbClr val="003366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1" name="Диаграмма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1849007"/>
              </p:ext>
            </p:extLst>
          </p:nvPr>
        </p:nvGraphicFramePr>
        <p:xfrm>
          <a:off x="-522307" y="1355054"/>
          <a:ext cx="12166620" cy="5502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2" name="Овал 41"/>
          <p:cNvSpPr/>
          <p:nvPr/>
        </p:nvSpPr>
        <p:spPr>
          <a:xfrm>
            <a:off x="1714500" y="1692468"/>
            <a:ext cx="8286750" cy="48281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305745" y="1735901"/>
            <a:ext cx="980992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Нормативное регулирование на разных уровнях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Материально-техническая и учебно-методическая база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Кадровое обеспечение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/>
              <a:t>Взаимодействие с партнерами (вузы, ПОО, предприятия / организации)</a:t>
            </a:r>
          </a:p>
          <a:p>
            <a:pPr algn="ctr"/>
            <a:r>
              <a:rPr lang="ru-RU" sz="2000" b="1" dirty="0" smtClean="0"/>
              <a:t> </a:t>
            </a:r>
            <a:endParaRPr lang="ru-RU" sz="2000" b="1" dirty="0"/>
          </a:p>
          <a:p>
            <a:pPr algn="ctr"/>
            <a:r>
              <a:rPr lang="ru-RU" sz="2000" b="1" dirty="0" smtClean="0"/>
              <a:t>Инфраструктура дополнительного образования и профессионального обучения</a:t>
            </a:r>
          </a:p>
          <a:p>
            <a:pPr algn="ctr"/>
            <a:endParaRPr lang="ru-RU" sz="2000" b="1" dirty="0"/>
          </a:p>
          <a:p>
            <a:pPr algn="ctr"/>
            <a:r>
              <a:rPr lang="ru-RU" sz="2000" b="1" dirty="0"/>
              <a:t>С</a:t>
            </a:r>
            <a:r>
              <a:rPr lang="ru-RU" sz="2000" b="1" dirty="0" smtClean="0"/>
              <a:t>овершенствование </a:t>
            </a:r>
            <a:r>
              <a:rPr lang="ru-RU" sz="2000" b="1" dirty="0"/>
              <a:t>содержания образовательных </a:t>
            </a:r>
            <a:r>
              <a:rPr lang="ru-RU" sz="2000" b="1" dirty="0" smtClean="0"/>
              <a:t>программ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/>
              <a:t>Условия </a:t>
            </a:r>
            <a:r>
              <a:rPr lang="ru-RU" sz="2000" b="1" dirty="0" smtClean="0"/>
              <a:t>для демонстрации результатов </a:t>
            </a:r>
          </a:p>
          <a:p>
            <a:pPr algn="ctr"/>
            <a:endParaRPr lang="ru-RU" sz="2000" b="1" dirty="0"/>
          </a:p>
          <a:p>
            <a:pPr algn="ctr"/>
            <a:r>
              <a:rPr lang="ru-RU" sz="2000" b="1" dirty="0" smtClean="0"/>
              <a:t>Интеграция разных уровней образования, общего и дополнительного образования</a:t>
            </a:r>
            <a:endParaRPr lang="ru-RU" sz="2000" b="1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100388" y="2290429"/>
            <a:ext cx="6000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224213" y="2914317"/>
            <a:ext cx="6000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367088" y="3485817"/>
            <a:ext cx="6000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367088" y="4100179"/>
            <a:ext cx="6000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224213" y="4714541"/>
            <a:ext cx="6000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367088" y="5300329"/>
            <a:ext cx="6000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467101" y="5829329"/>
            <a:ext cx="6000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224213" y="6444882"/>
            <a:ext cx="6000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96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Нормативная основа организации и развития профильного обучения в школе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417" y="1620142"/>
            <a:ext cx="11442355" cy="4351338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Приказ </a:t>
            </a:r>
            <a:r>
              <a:rPr lang="ru-RU" sz="2000" dirty="0" err="1"/>
              <a:t>Минобрнауки</a:t>
            </a:r>
            <a:r>
              <a:rPr lang="ru-RU" sz="2000" dirty="0"/>
              <a:t> России от 17.05.2012 N 413 (ред. от 12.08.2022) </a:t>
            </a:r>
            <a:r>
              <a:rPr lang="ru-RU" sz="2000" dirty="0" smtClean="0"/>
              <a:t>«Об </a:t>
            </a:r>
            <a:r>
              <a:rPr lang="ru-RU" sz="2000" dirty="0"/>
              <a:t>утверждении федерального государственного образовательного стандарта среднего общего </a:t>
            </a:r>
            <a:r>
              <a:rPr lang="ru-RU" sz="2000" dirty="0" smtClean="0"/>
              <a:t>образования»</a:t>
            </a:r>
          </a:p>
          <a:p>
            <a:r>
              <a:rPr lang="ru-RU" sz="2000" dirty="0"/>
              <a:t>Концепция подготовки педагогических кадров для системы  образования на период до 2030 </a:t>
            </a:r>
            <a:r>
              <a:rPr lang="ru-RU" sz="2000" dirty="0" smtClean="0"/>
              <a:t>года (утв</a:t>
            </a:r>
            <a:r>
              <a:rPr lang="ru-RU" sz="2000" dirty="0"/>
              <a:t>. распоряжением Правительства РФ от 24 июня 2022 г. № 1688-р);</a:t>
            </a:r>
          </a:p>
          <a:p>
            <a:r>
              <a:rPr lang="ru-RU" sz="2000" dirty="0"/>
              <a:t>План мероприятий по реализации Концепции подготовки педагогических кадров для системы образования на период до 2030 года (на 2022 – 2024 </a:t>
            </a:r>
            <a:r>
              <a:rPr lang="ru-RU" sz="2000" dirty="0" smtClean="0"/>
              <a:t>годы) (утв</a:t>
            </a:r>
            <a:r>
              <a:rPr lang="ru-RU" sz="2000" dirty="0"/>
              <a:t>. заместителем Председателя Правительства Российской Федерации Т.А. Голиковой от 28 декабря 2022 г. №</a:t>
            </a:r>
            <a:r>
              <a:rPr lang="ru-RU" sz="2000" dirty="0" smtClean="0"/>
              <a:t>16029п-П8)</a:t>
            </a:r>
            <a:endParaRPr lang="ru-RU" sz="2000" dirty="0"/>
          </a:p>
          <a:p>
            <a:r>
              <a:rPr lang="ru-RU" sz="2000" dirty="0"/>
              <a:t>«Дорожная карта» по развитию сети профильных психолого-педагогических классов (групп) в субъектах Российской Федерации на 2023-2024 </a:t>
            </a:r>
            <a:r>
              <a:rPr lang="ru-RU" sz="2000" dirty="0" smtClean="0"/>
              <a:t>годы (утв</a:t>
            </a:r>
            <a:r>
              <a:rPr lang="ru-RU" sz="2000" dirty="0"/>
              <a:t>. заместителем Министра просвещения Российской Федерации Т.В. Васильевой от 12 апреля 2023 г</a:t>
            </a:r>
            <a:r>
              <a:rPr lang="ru-RU" sz="2000" dirty="0" smtClean="0"/>
              <a:t>.)</a:t>
            </a:r>
          </a:p>
          <a:p>
            <a:r>
              <a:rPr lang="ru-RU" sz="2000" dirty="0" smtClean="0"/>
              <a:t>Письмо </a:t>
            </a:r>
            <a:r>
              <a:rPr lang="ru-RU" sz="2000" dirty="0" err="1"/>
              <a:t>Минпросвещения</a:t>
            </a:r>
            <a:r>
              <a:rPr lang="ru-RU" sz="2000" dirty="0"/>
              <a:t> России от 01.06.2023 N АБ-2324/05 "О внедрении Единой модели профессиональной ориентации" </a:t>
            </a:r>
            <a:endParaRPr lang="ru-RU" sz="2000" dirty="0" smtClean="0"/>
          </a:p>
          <a:p>
            <a:r>
              <a:rPr lang="ru-RU" sz="2000" dirty="0" smtClean="0"/>
              <a:t>Концепция </a:t>
            </a:r>
            <a:r>
              <a:rPr lang="ru-RU" sz="2000" dirty="0"/>
              <a:t>профильных психолого-педагогических классов (Академия </a:t>
            </a:r>
            <a:r>
              <a:rPr lang="ru-RU" sz="2000" dirty="0" err="1" smtClean="0"/>
              <a:t>Минпросвещения</a:t>
            </a:r>
            <a:r>
              <a:rPr lang="ru-RU" sz="2000" dirty="0" smtClean="0"/>
              <a:t> России)</a:t>
            </a:r>
            <a:endParaRPr lang="ru-RU" sz="2000" dirty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dirty="0"/>
              <a:t>РАСПОРЯЖЕНИЕ ГУБЕРНАТОРА КОСТРОМСКОЙ ОБЛАСТИ от «29» июня 2017 года № 525-р г. Кострома Об организации работы по созданию классов профессиональной направленности в образовательных организациях Костромской </a:t>
            </a:r>
            <a:r>
              <a:rPr lang="ru-RU" sz="2000" dirty="0" smtClean="0"/>
              <a:t>области</a:t>
            </a:r>
          </a:p>
          <a:p>
            <a:r>
              <a:rPr lang="ru-RU" sz="2000" dirty="0" smtClean="0"/>
              <a:t>Письмо администрации Костромской области от </a:t>
            </a:r>
          </a:p>
          <a:p>
            <a:pPr algn="r"/>
            <a:r>
              <a:rPr lang="ru-RU" sz="2000" dirty="0"/>
              <a:t>Программа развития </a:t>
            </a:r>
            <a:r>
              <a:rPr lang="ru-RU" sz="2000" dirty="0" err="1"/>
              <a:t>профориентационной</a:t>
            </a:r>
            <a:r>
              <a:rPr lang="ru-RU" sz="2000" dirty="0"/>
              <a:t> работы с обучающимися образовательных организаций Костромской области по обеспечению рабочими и инженерными кадрами предприятий региона на 2018-2025 годы </a:t>
            </a:r>
          </a:p>
          <a:p>
            <a:pPr marL="0" lvl="1" algn="r"/>
            <a:r>
              <a:rPr lang="ru-RU" sz="2000" dirty="0"/>
              <a:t>(распоряжение администрации Костромской области от «27» августа 2018 г. № 171-ра)</a:t>
            </a:r>
          </a:p>
          <a:p>
            <a:pPr algn="r"/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2266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Нормативная основа организации и развития профильного обучения в школе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830" y="1600200"/>
            <a:ext cx="11442355" cy="490061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/>
              <a:t>Приказ департамента образования и науки Костромской области от «14» декабря 2016 г. г. Кострома № 2120 «Об утверждении региональной персонифицированной модели </a:t>
            </a:r>
            <a:r>
              <a:rPr lang="ru-RU" sz="1400" dirty="0" err="1"/>
              <a:t>профориентационной</a:t>
            </a:r>
            <a:r>
              <a:rPr lang="ru-RU" sz="1400" dirty="0"/>
              <a:t> работы с обучающимися Костромской области</a:t>
            </a:r>
            <a:r>
              <a:rPr lang="ru-RU" sz="1400" dirty="0" smtClean="0"/>
              <a:t>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/>
              <a:t>Приказ департамента образования и науки Костромской области </a:t>
            </a:r>
            <a:r>
              <a:rPr lang="ru-RU" sz="1400" dirty="0" smtClean="0"/>
              <a:t>от </a:t>
            </a:r>
            <a:r>
              <a:rPr lang="ru-RU" sz="1400" dirty="0"/>
              <a:t>«04» июля 2017 г. г. Кострома № 1762 «Об утверждении региональной концепции развития </a:t>
            </a:r>
            <a:r>
              <a:rPr lang="ru-RU" sz="1400" dirty="0" err="1"/>
              <a:t>профориентационной</a:t>
            </a:r>
            <a:r>
              <a:rPr lang="ru-RU" sz="1400" dirty="0"/>
              <a:t> работы с обучающимися Костромской области на период до 2025 </a:t>
            </a:r>
            <a:r>
              <a:rPr lang="ru-RU" sz="1400" dirty="0" smtClean="0"/>
              <a:t>года»</a:t>
            </a:r>
            <a:endParaRPr lang="ru-RU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/>
              <a:t>Распоряжение Губернатора Костромской области </a:t>
            </a:r>
            <a:r>
              <a:rPr lang="ru-RU" sz="1400" dirty="0"/>
              <a:t>от «29» июня 2017 года № 525-р </a:t>
            </a:r>
            <a:r>
              <a:rPr lang="ru-RU" sz="1400" dirty="0" smtClean="0"/>
              <a:t>«Об </a:t>
            </a:r>
            <a:r>
              <a:rPr lang="ru-RU" sz="1400" dirty="0"/>
              <a:t>организации работы по созданию классов профессиональной направленности в образовательных организациях Костромской </a:t>
            </a:r>
            <a:r>
              <a:rPr lang="ru-RU" sz="1400" dirty="0" smtClean="0"/>
              <a:t>области»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/>
              <a:t>Письмо администрации Костромской области от 11.08.2017 №ОЕ-5252/9 «О направлении методических рекомендаций» (МР по создани</a:t>
            </a:r>
            <a:r>
              <a:rPr lang="ru-RU" sz="1400" dirty="0"/>
              <a:t>ю</a:t>
            </a:r>
            <a:r>
              <a:rPr lang="ru-RU" sz="1400" dirty="0" smtClean="0"/>
              <a:t> классов профессиональной направленности в образовательных организациях  Костромской области)</a:t>
            </a:r>
          </a:p>
          <a:p>
            <a:r>
              <a:rPr lang="ru-RU" sz="1400" b="1" dirty="0" smtClean="0"/>
              <a:t>Программа </a:t>
            </a:r>
            <a:r>
              <a:rPr lang="ru-RU" sz="1400" b="1" dirty="0"/>
              <a:t>развития </a:t>
            </a:r>
            <a:r>
              <a:rPr lang="ru-RU" sz="1400" b="1" dirty="0" err="1"/>
              <a:t>профориентационной</a:t>
            </a:r>
            <a:r>
              <a:rPr lang="ru-RU" sz="1400" b="1" dirty="0"/>
              <a:t> работы с обучающимися образовательных организаций Костромской области по обеспечению рабочими и инженерными кадрами предприятий региона на 2018-2025 годы </a:t>
            </a:r>
            <a:r>
              <a:rPr lang="ru-RU" sz="1400" b="1" dirty="0" smtClean="0"/>
              <a:t>(</a:t>
            </a:r>
            <a:r>
              <a:rPr lang="ru-RU" sz="1400" b="1" dirty="0"/>
              <a:t>распоряжение администрации Костромской области от «27» августа 2018 г. № 171-ра</a:t>
            </a:r>
            <a:r>
              <a:rPr lang="ru-RU" sz="1400" b="1" dirty="0" smtClean="0"/>
              <a:t>)</a:t>
            </a:r>
          </a:p>
          <a:p>
            <a:r>
              <a:rPr lang="ru-RU" sz="1400" b="1" dirty="0"/>
              <a:t>Проект социального воздействия в сфере образования «Кадры для лесопромышленного комплекса</a:t>
            </a:r>
            <a:r>
              <a:rPr lang="ru-RU" sz="1400" b="1" dirty="0" smtClean="0"/>
              <a:t>» (постановление администрации Костромской области от 31 января 2022 г. №27-а)</a:t>
            </a:r>
            <a:endParaRPr lang="ru-RU" sz="1400" b="1" dirty="0"/>
          </a:p>
          <a:p>
            <a:r>
              <a:rPr lang="ru-RU" sz="1400" b="1" dirty="0" smtClean="0"/>
              <a:t>Приказ </a:t>
            </a:r>
            <a:r>
              <a:rPr lang="ru-RU" sz="1400" b="1" dirty="0"/>
              <a:t>департамента образования и науки и департамента здравоохранения Костромской области от 25.11.2022 №1905/844п «О реализации комплекса мероприятий по ранней профессиональной ориентации обучающихся общеобразовательных организаций Костромской области на медицинские специальности и направления </a:t>
            </a:r>
            <a:r>
              <a:rPr lang="ru-RU" sz="1400" b="1" dirty="0" smtClean="0"/>
              <a:t>подготовки»</a:t>
            </a:r>
          </a:p>
          <a:p>
            <a:r>
              <a:rPr lang="ru-RU" sz="1400" b="1" dirty="0"/>
              <a:t>Приказ департамента образования и науки Костромской области от </a:t>
            </a:r>
            <a:r>
              <a:rPr lang="ru-RU" sz="1400" b="1" dirty="0" smtClean="0"/>
              <a:t>29.05.2023 №863 Об </a:t>
            </a:r>
            <a:r>
              <a:rPr lang="ru-RU" sz="1400" b="1" dirty="0"/>
              <a:t>утверждении плана мероприятий («дорожная карта</a:t>
            </a:r>
            <a:r>
              <a:rPr lang="ru-RU" sz="1400" b="1" dirty="0" smtClean="0"/>
              <a:t>»)  </a:t>
            </a:r>
            <a:r>
              <a:rPr lang="ru-RU" sz="1400" b="1" dirty="0"/>
              <a:t>по развитию сети профильных психолого-педагогических классов (групп) в Костромской области на 2023-2024 годы</a:t>
            </a:r>
          </a:p>
          <a:p>
            <a:r>
              <a:rPr lang="ru-RU" sz="1400" b="1" dirty="0" smtClean="0"/>
              <a:t>Приказ департамента образования и науки Костромской области от 01.08.2023 №1150 «</a:t>
            </a:r>
            <a:r>
              <a:rPr lang="ru-RU" sz="1400" dirty="0"/>
              <a:t>О внедрении Единой модели </a:t>
            </a:r>
            <a:r>
              <a:rPr lang="ru-RU" sz="1400" dirty="0" smtClean="0"/>
              <a:t>профессиональной ориентации </a:t>
            </a:r>
            <a:r>
              <a:rPr lang="ru-RU" sz="1400" dirty="0"/>
              <a:t>обучающихся в общеобразовательных организациях Костромской области в 2023-2024 учебном </a:t>
            </a:r>
            <a:r>
              <a:rPr lang="ru-RU" sz="1400" dirty="0" smtClean="0"/>
              <a:t>году»</a:t>
            </a:r>
            <a:endParaRPr lang="ru-RU" sz="1600" b="1" dirty="0" smtClean="0"/>
          </a:p>
          <a:p>
            <a:endParaRPr lang="ru-RU" sz="2000" dirty="0"/>
          </a:p>
          <a:p>
            <a:pPr algn="r"/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8736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>Целевые показатели (в федеральных и региональных документах)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 2024 году – не менее 37 психолого-педагогических классов</a:t>
            </a:r>
          </a:p>
          <a:p>
            <a:r>
              <a:rPr lang="ru-RU" dirty="0" smtClean="0"/>
              <a:t>К </a:t>
            </a:r>
            <a:r>
              <a:rPr lang="ru-RU" dirty="0"/>
              <a:t>2025 </a:t>
            </a:r>
            <a:r>
              <a:rPr lang="ru-RU" dirty="0" smtClean="0"/>
              <a:t>году: </a:t>
            </a:r>
          </a:p>
          <a:p>
            <a:pPr lvl="1"/>
            <a:r>
              <a:rPr lang="ru-RU" dirty="0" smtClean="0"/>
              <a:t>доля </a:t>
            </a:r>
            <a:r>
              <a:rPr lang="ru-RU" dirty="0"/>
              <a:t>обучающихся по программам среднего общего образования естественно-научного профиля в общей численности </a:t>
            </a:r>
            <a:r>
              <a:rPr lang="ru-RU" dirty="0" smtClean="0"/>
              <a:t>обучающихся -  35%</a:t>
            </a:r>
          </a:p>
          <a:p>
            <a:pPr lvl="1"/>
            <a:r>
              <a:rPr lang="ru-RU" dirty="0"/>
              <a:t>количество групп (классов) профессиональной направленности инженерно-технического </a:t>
            </a:r>
            <a:r>
              <a:rPr lang="ru-RU" dirty="0" smtClean="0"/>
              <a:t>профиля - 65 </a:t>
            </a:r>
          </a:p>
          <a:p>
            <a:pPr lvl="1"/>
            <a:r>
              <a:rPr lang="ru-RU" dirty="0" smtClean="0"/>
              <a:t>количество </a:t>
            </a:r>
            <a:r>
              <a:rPr lang="ru-RU" dirty="0"/>
              <a:t>школьников, обучающихся по программам профессионального обучения в рамках контрольных цифр </a:t>
            </a:r>
            <a:r>
              <a:rPr lang="ru-RU" dirty="0" smtClean="0"/>
              <a:t>приема- 1500 человек</a:t>
            </a:r>
          </a:p>
          <a:p>
            <a:pPr lvl="1"/>
            <a:r>
              <a:rPr lang="ru-RU" dirty="0"/>
              <a:t>доля выпускников 9 классов, поступивших в профессиональные образовательные </a:t>
            </a:r>
            <a:r>
              <a:rPr lang="ru-RU" dirty="0" smtClean="0"/>
              <a:t>организации региона - 52 %</a:t>
            </a:r>
          </a:p>
          <a:p>
            <a:pPr lvl="1"/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436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cc7f3bcb3fb9e4b112645e8dd84a2b144cac7"/>
</p:tagLst>
</file>

<file path=ppt/theme/theme1.xml><?xml version="1.0" encoding="utf-8"?>
<a:theme xmlns:a="http://schemas.openxmlformats.org/drawingml/2006/main" name="КОИРО2">
  <a:themeElements>
    <a:clrScheme name="КОИРО">
      <a:dk1>
        <a:srgbClr val="181818"/>
      </a:dk1>
      <a:lt1>
        <a:srgbClr val="FFFFFF"/>
      </a:lt1>
      <a:dk2>
        <a:srgbClr val="3E6128"/>
      </a:dk2>
      <a:lt2>
        <a:srgbClr val="F2F2F2"/>
      </a:lt2>
      <a:accent1>
        <a:srgbClr val="338558"/>
      </a:accent1>
      <a:accent2>
        <a:srgbClr val="C00000"/>
      </a:accent2>
      <a:accent3>
        <a:srgbClr val="A5A5A5"/>
      </a:accent3>
      <a:accent4>
        <a:srgbClr val="2E481E"/>
      </a:accent4>
      <a:accent5>
        <a:srgbClr val="800000"/>
      </a:accent5>
      <a:accent6>
        <a:srgbClr val="323F4F"/>
      </a:accent6>
      <a:hlink>
        <a:srgbClr val="29401A"/>
      </a:hlink>
      <a:folHlink>
        <a:srgbClr val="C00000"/>
      </a:folHlink>
    </a:clrScheme>
    <a:fontScheme name="КОИРО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КОИРО2" id="{4BB1C634-15C3-4DD6-B97C-DFF39F42870C}" vid="{7019F9F6-4BBD-49F0-8A48-626BD501D53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19ABD8F6D586447BEC745CCCE922233" ma:contentTypeVersion="49" ma:contentTypeDescription="Создание документа." ma:contentTypeScope="" ma:versionID="e7ba8c9a17f5fac8e8a0ba3372aa7e3c">
  <xsd:schema xmlns:xsd="http://www.w3.org/2001/XMLSchema" xmlns:xs="http://www.w3.org/2001/XMLSchema" xmlns:p="http://schemas.microsoft.com/office/2006/metadata/properties" xmlns:ns2="f13cd17a-5410-446a-96bd-44fada269ec3" xmlns:ns3="4a252ca3-5a62-4c1c-90a6-29f4710e47f8" targetNamespace="http://schemas.microsoft.com/office/2006/metadata/properties" ma:root="true" ma:fieldsID="3ef2d5c7c49e63c501edd87c472c3fdd" ns2:_="" ns3:_="">
    <xsd:import namespace="f13cd17a-5410-446a-96bd-44fada269ec3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3cd17a-5410-446a-96bd-44fada269ec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EEF30F9-C256-47A2-A4E9-1922019592BC}"/>
</file>

<file path=customXml/itemProps2.xml><?xml version="1.0" encoding="utf-8"?>
<ds:datastoreItem xmlns:ds="http://schemas.openxmlformats.org/officeDocument/2006/customXml" ds:itemID="{9FAA10E2-16C6-4DE9-AAE8-674137DDAF6F}"/>
</file>

<file path=customXml/itemProps3.xml><?xml version="1.0" encoding="utf-8"?>
<ds:datastoreItem xmlns:ds="http://schemas.openxmlformats.org/officeDocument/2006/customXml" ds:itemID="{F2FA1F35-737D-4387-9019-8F0AE6ACEADF}"/>
</file>

<file path=customXml/itemProps4.xml><?xml version="1.0" encoding="utf-8"?>
<ds:datastoreItem xmlns:ds="http://schemas.openxmlformats.org/officeDocument/2006/customXml" ds:itemID="{A2D62DD7-9618-47C6-A637-1BC2F4825FB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5830</TotalTime>
  <Words>1907</Words>
  <Application>Microsoft Office PowerPoint</Application>
  <PresentationFormat>Широкоэкранный</PresentationFormat>
  <Paragraphs>240</Paragraphs>
  <Slides>18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微软雅黑</vt:lpstr>
      <vt:lpstr>Arial</vt:lpstr>
      <vt:lpstr>Arial Black</vt:lpstr>
      <vt:lpstr>Arial Narrow</vt:lpstr>
      <vt:lpstr>Calibri</vt:lpstr>
      <vt:lpstr>Century Gothic</vt:lpstr>
      <vt:lpstr>Garamond</vt:lpstr>
      <vt:lpstr>Times New Roman</vt:lpstr>
      <vt:lpstr>Wingdings</vt:lpstr>
      <vt:lpstr>КОИРО2</vt:lpstr>
      <vt:lpstr>Развитие профильного обучения и предпрофессиональных классов  в общеобразовательных организациях Костромской области</vt:lpstr>
      <vt:lpstr>Презентация PowerPoint</vt:lpstr>
      <vt:lpstr>Понятия</vt:lpstr>
      <vt:lpstr>Задачи ОП среднего общего образования </vt:lpstr>
      <vt:lpstr>Связь профиля, предпрофессионального обучения и сферы деятельности</vt:lpstr>
      <vt:lpstr>Презентация PowerPoint</vt:lpstr>
      <vt:lpstr>Нормативная основа организации и развития профильного обучения в школе</vt:lpstr>
      <vt:lpstr>Нормативная основа организации и развития профильного обучения в школе</vt:lpstr>
      <vt:lpstr>Целевые показатели (в федеральных и региональных документах)</vt:lpstr>
      <vt:lpstr>Проект «Школа Минпросвещения Росии»</vt:lpstr>
      <vt:lpstr>Инфраструктура</vt:lpstr>
      <vt:lpstr>Презентация PowerPoint</vt:lpstr>
      <vt:lpstr>Презентация PowerPoint</vt:lpstr>
      <vt:lpstr>Презентация PowerPoint</vt:lpstr>
      <vt:lpstr>Основные индикаторы эффективности профильного обучения</vt:lpstr>
      <vt:lpstr>Презентация PowerPoint</vt:lpstr>
      <vt:lpstr>Проблемы и риски</vt:lpstr>
      <vt:lpstr>Современная школа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проведения оценки соответствия содержания и качества подготовки обучающихся по образовательным программам требованиям ФГОС</dc:title>
  <dc:creator>USER</dc:creator>
  <cp:lastModifiedBy>User</cp:lastModifiedBy>
  <cp:revision>436</cp:revision>
  <cp:lastPrinted>2018-12-13T09:05:22Z</cp:lastPrinted>
  <dcterms:created xsi:type="dcterms:W3CDTF">2018-01-15T07:04:23Z</dcterms:created>
  <dcterms:modified xsi:type="dcterms:W3CDTF">2023-08-18T05:49:20Z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0x010100619ABD8F6D586447BEC745CCCE922233</vt:lpwstr>
  </property>
</Properties>
</file>