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84" r:id="rId4"/>
    <p:sldId id="257" r:id="rId5"/>
    <p:sldId id="262" r:id="rId6"/>
    <p:sldId id="285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86" r:id="rId15"/>
    <p:sldId id="287" r:id="rId16"/>
    <p:sldId id="263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125" y="1376750"/>
            <a:ext cx="10972729" cy="2387600"/>
          </a:xfrm>
        </p:spPr>
        <p:txBody>
          <a:bodyPr>
            <a:noAutofit/>
          </a:bodyPr>
          <a:lstStyle/>
          <a:p>
            <a:r>
              <a:rPr lang="ru-RU" sz="3500" b="1" dirty="0" err="1" smtClean="0"/>
              <a:t>Профориентационный</a:t>
            </a:r>
            <a:r>
              <a:rPr lang="ru-RU" sz="3500" b="1" dirty="0" smtClean="0"/>
              <a:t> минимум как основа единой модели профориентации в школе</a:t>
            </a:r>
            <a:endParaRPr lang="ru-RU" sz="3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8278" y="4420189"/>
            <a:ext cx="9931321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Кирпичникова</a:t>
            </a:r>
            <a:r>
              <a:rPr lang="ru-RU" dirty="0" smtClean="0"/>
              <a:t> Ольга Владимировна,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декан факультета развития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196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738" y="1952969"/>
            <a:ext cx="4191000" cy="2517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4. </a:t>
            </a:r>
            <a:r>
              <a:rPr lang="ru-RU" sz="2600" b="1" dirty="0" smtClean="0"/>
              <a:t>Дополнительное образование </a:t>
            </a:r>
          </a:p>
          <a:p>
            <a:pPr algn="ctr"/>
            <a:r>
              <a:rPr lang="ru-RU" sz="2600" dirty="0" smtClean="0"/>
              <a:t>с выбором и посещением ребятами организаций дополнительного образования, включая созданные в рамках нацпроекта «Образования»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790" y="1906287"/>
            <a:ext cx="5283200" cy="371633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Посещение кружков и секций дополнительного образования;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Центры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-куб;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Технопарк «</a:t>
            </a:r>
            <a:r>
              <a:rPr lang="ru-RU" sz="2500" dirty="0" err="1" smtClean="0">
                <a:solidFill>
                  <a:schemeClr val="bg2">
                    <a:lumMod val="25000"/>
                  </a:schemeClr>
                </a:solidFill>
              </a:rPr>
              <a:t>Кванториум</a:t>
            </a: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bg2">
                    <a:lumMod val="25000"/>
                  </a:schemeClr>
                </a:solidFill>
              </a:rPr>
              <a:t>Центр образования «Точка роста»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7137" t="8058" r="1557" b="2730"/>
          <a:stretch>
            <a:fillRect/>
          </a:stretch>
        </p:blipFill>
        <p:spPr bwMode="auto">
          <a:xfrm>
            <a:off x="7743567" y="4131275"/>
            <a:ext cx="1721708" cy="17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29383" y="6071285"/>
            <a:ext cx="214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863D"/>
                </a:solidFill>
              </a:rPr>
              <a:t>р</a:t>
            </a:r>
            <a:r>
              <a:rPr lang="en-US" b="1" dirty="0" smtClean="0">
                <a:solidFill>
                  <a:srgbClr val="00863D"/>
                </a:solidFill>
              </a:rPr>
              <a:t>44.</a:t>
            </a:r>
            <a:r>
              <a:rPr lang="ru-RU" b="1" dirty="0" err="1" smtClean="0">
                <a:solidFill>
                  <a:srgbClr val="00863D"/>
                </a:solidFill>
              </a:rPr>
              <a:t>навигатор.дети</a:t>
            </a:r>
            <a:endParaRPr lang="ru-RU" b="1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1914526"/>
            <a:ext cx="4104846" cy="24103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5. </a:t>
            </a:r>
            <a:r>
              <a:rPr lang="ru-RU" sz="3200" b="1" dirty="0" smtClean="0"/>
              <a:t>Профессиональное обучение</a:t>
            </a:r>
          </a:p>
          <a:p>
            <a:pPr algn="ctr"/>
            <a:r>
              <a:rPr lang="ru-RU" sz="2800" dirty="0" smtClean="0"/>
              <a:t>Школьники получают профессиональное обучение в колледжах и на предприятиях, по итогам им вручаются свидетельства о получении профессии государственного образца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14525"/>
            <a:ext cx="5283200" cy="1908175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Получение </a:t>
            </a:r>
            <a:r>
              <a:rPr lang="ru-RU" sz="2200" dirty="0"/>
              <a:t>профессиональной компетенции, в том числе для работы с конкретным оборудованием, технологиями, аппаратно-программными и иными профессиональными средствами, получение по профессии рабочего, должности служащего и присвоение им (при наличии) квалификационных разрядов, классов, категорий по профессии рабочего или должности служащего без изменения уровня образования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734" y="5774894"/>
            <a:ext cx="839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</a:rPr>
              <a:t>Центр опережающей профессиональной подготовки Костромской области</a:t>
            </a:r>
            <a:endParaRPr lang="ru-RU" b="1" i="1" u="sng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54875" y="5781588"/>
            <a:ext cx="11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/>
              <a:t>copp44.ru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542638" y="5988908"/>
            <a:ext cx="848497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1914525"/>
            <a:ext cx="4241800" cy="27209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6. </a:t>
            </a:r>
            <a:r>
              <a:rPr lang="ru-RU" sz="2800" b="1" dirty="0" smtClean="0"/>
              <a:t>Работа с родителями</a:t>
            </a:r>
          </a:p>
          <a:p>
            <a:pPr algn="ctr"/>
            <a:r>
              <a:rPr lang="ru-RU" sz="2800" dirty="0" smtClean="0"/>
              <a:t>проведение родительских собраний, участие родителей вместе с детьми во встречах с представителями разных профессий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14525"/>
            <a:ext cx="5283200" cy="371633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/>
              <a:t>В рамках взаимодействия с родителями (законными представителями) </a:t>
            </a:r>
            <a:r>
              <a:rPr lang="ru-RU" sz="2800" dirty="0" smtClean="0"/>
              <a:t>проводится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информационное </a:t>
            </a:r>
            <a:r>
              <a:rPr lang="ru-RU" sz="2800" dirty="0"/>
              <a:t>сопровождение родителей </a:t>
            </a:r>
            <a:r>
              <a:rPr lang="ru-RU" sz="2800" dirty="0" smtClean="0"/>
              <a:t>обучающихся;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проведение </a:t>
            </a:r>
            <a:r>
              <a:rPr lang="ru-RU" sz="2800" dirty="0"/>
              <a:t>тематических родительских </a:t>
            </a:r>
            <a:r>
              <a:rPr lang="ru-RU" sz="2800" dirty="0" smtClean="0"/>
              <a:t>собраний (первое собрание – сентябрь/ноябрь 2023 года, второе – февраль/март 2024 года);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тематические </a:t>
            </a:r>
            <a:r>
              <a:rPr lang="ru-RU" sz="2800" dirty="0"/>
              <a:t>рассылки по электронной почте и с помощью мессенджеров, в том числе о процессе профессионального самоопределения </a:t>
            </a:r>
            <a:r>
              <a:rPr lang="ru-RU" sz="2800" dirty="0" smtClean="0"/>
              <a:t>ребенка.</a:t>
            </a:r>
            <a:endParaRPr lang="ru-RU" sz="2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1914525"/>
            <a:ext cx="4191000" cy="2517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7. </a:t>
            </a:r>
            <a:r>
              <a:rPr lang="ru-RU" sz="3100" b="1" dirty="0" smtClean="0"/>
              <a:t>Профильные и предпрофессиональные классы </a:t>
            </a:r>
            <a:r>
              <a:rPr lang="ru-RU" sz="3100" dirty="0" smtClean="0"/>
              <a:t>(медицинские, инженерные, педагогические и др.)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14525"/>
            <a:ext cx="5283200" cy="371633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Включает в себя все описанные выше форматы работы и является комплексом мероприятий из шести форм. Предусматривает заключение партнерского соглашения с профессиональными образовательными организациями (например, в формате учебно-производственного комплекса), организациями высшего образования, компаниями работодателями</a:t>
            </a:r>
            <a:endParaRPr lang="ru-RU" sz="2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25" r="1274" b="280"/>
          <a:stretch>
            <a:fillRect/>
          </a:stretch>
        </p:blipFill>
        <p:spPr bwMode="auto">
          <a:xfrm>
            <a:off x="1845276" y="0"/>
            <a:ext cx="8279028" cy="50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293" y="4219683"/>
            <a:ext cx="9432324" cy="263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821" t="54" r="1952"/>
          <a:stretch>
            <a:fillRect/>
          </a:stretch>
        </p:blipFill>
        <p:spPr bwMode="auto">
          <a:xfrm>
            <a:off x="10412627" y="1713472"/>
            <a:ext cx="1479489" cy="14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/>
          <p:nvPr/>
        </p:nvCxnSpPr>
        <p:spPr>
          <a:xfrm rot="10800000" flipV="1">
            <a:off x="3908742" y="4006311"/>
            <a:ext cx="1023457" cy="7969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3640822" y="1971413"/>
            <a:ext cx="1300294" cy="9647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7046752" y="3976382"/>
            <a:ext cx="998290" cy="8305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7378497" y="2005990"/>
            <a:ext cx="1087017" cy="9675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8" descr="ЦО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927" y="2618731"/>
            <a:ext cx="3551451" cy="151539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/>
          <a:srcRect l="208" t="402" r="60147" b="52515"/>
          <a:stretch>
            <a:fillRect/>
          </a:stretch>
        </p:blipFill>
        <p:spPr bwMode="auto">
          <a:xfrm>
            <a:off x="7754223" y="0"/>
            <a:ext cx="4437777" cy="22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8673" y="3767210"/>
            <a:ext cx="4293327" cy="309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 cstate="print"/>
          <a:srcRect l="1864" r="1198"/>
          <a:stretch>
            <a:fillRect/>
          </a:stretch>
        </p:blipFill>
        <p:spPr bwMode="auto">
          <a:xfrm>
            <a:off x="0" y="-8389"/>
            <a:ext cx="3917659" cy="26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75881"/>
            <a:ext cx="3978876" cy="29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print"/>
          <a:srcRect l="1511" t="1599" r="1794" b="1457"/>
          <a:stretch>
            <a:fillRect/>
          </a:stretch>
        </p:blipFill>
        <p:spPr bwMode="auto">
          <a:xfrm>
            <a:off x="5066271" y="4563763"/>
            <a:ext cx="1678910" cy="16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5262522" y="1695621"/>
            <a:ext cx="13679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/>
              <a:t>copp44.ru</a:t>
            </a:r>
            <a:endParaRPr lang="ru-RU" sz="2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Организационные условия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Назначить в образовательной организации </a:t>
            </a:r>
            <a:r>
              <a:rPr lang="ru-RU" b="1" dirty="0" smtClean="0"/>
              <a:t>ответственного по профориентации</a:t>
            </a:r>
            <a:r>
              <a:rPr lang="ru-RU" b="1" dirty="0"/>
              <a:t> </a:t>
            </a:r>
            <a:r>
              <a:rPr lang="ru-RU" dirty="0" smtClean="0"/>
              <a:t>(заместитель директора по учебно-воспитательной работе, по воспитательной работе или заместитель директора другого функционала), включив в его полномочия ведение комплексной работы по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деятельности.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ответственных </a:t>
            </a:r>
            <a:r>
              <a:rPr lang="ru-RU" b="1" dirty="0"/>
              <a:t>специалистов по организации </a:t>
            </a:r>
            <a:r>
              <a:rPr lang="ru-RU" b="1" dirty="0" err="1"/>
              <a:t>профориентационной</a:t>
            </a:r>
            <a:r>
              <a:rPr lang="ru-RU" b="1" dirty="0"/>
              <a:t> работы</a:t>
            </a:r>
            <a:r>
              <a:rPr lang="ru-RU" dirty="0"/>
              <a:t> из числа педагогических работников (педагог-предметник, классный руководитель, педагог-психолог, и др.).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Специалисту - </a:t>
            </a:r>
            <a:r>
              <a:rPr lang="ru-RU" b="1" dirty="0"/>
              <a:t>пройти </a:t>
            </a:r>
            <a:r>
              <a:rPr lang="ru-RU" b="1" dirty="0" smtClean="0"/>
              <a:t>подготовку по программе ДПО </a:t>
            </a:r>
            <a:r>
              <a:rPr lang="ru-RU" dirty="0" smtClean="0"/>
              <a:t>(не менее 36 академических часов для основного и продвинутого уровней), инструктаж </a:t>
            </a:r>
            <a:r>
              <a:rPr lang="ru-RU" dirty="0"/>
              <a:t>по организации и проведению </a:t>
            </a:r>
            <a:r>
              <a:rPr lang="ru-RU" dirty="0" err="1"/>
              <a:t>профориентационной</a:t>
            </a:r>
            <a:r>
              <a:rPr lang="ru-RU" dirty="0"/>
              <a:t> работы в образовательной организации (не менее 6 </a:t>
            </a:r>
            <a:r>
              <a:rPr lang="ru-RU" dirty="0" err="1"/>
              <a:t>академ</a:t>
            </a:r>
            <a:r>
              <a:rPr lang="ru-RU" dirty="0"/>
              <a:t>. </a:t>
            </a:r>
            <a:r>
              <a:rPr lang="ru-RU" dirty="0" smtClean="0"/>
              <a:t>часов для базового); сформировать учебные группы, определив количество участников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мероприятий из числа обучающихся 6-11 классов.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Проинформировать обучающихся и их родителей; создать план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</a:t>
            </a:r>
            <a:r>
              <a:rPr lang="ru-RU" dirty="0" smtClean="0"/>
              <a:t>с учетом возрастных и индивидуальных особенностей обучающихся, входящих в учебные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успешного нового учебного года!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Минпросвещения</a:t>
            </a:r>
            <a:r>
              <a:rPr lang="ru-RU" b="1" dirty="0" smtClean="0"/>
              <a:t> РФ разработана единая модель профессиональной ориентации школьников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36" y="1850589"/>
            <a:ext cx="3476072" cy="489571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1981458"/>
            <a:ext cx="3078570" cy="4351337"/>
          </a:xfr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85" y="2235200"/>
            <a:ext cx="3051263" cy="428618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 l="14510" t="10250" r="12098" b="10061"/>
          <a:stretch>
            <a:fillRect/>
          </a:stretch>
        </p:blipFill>
        <p:spPr bwMode="auto">
          <a:xfrm>
            <a:off x="5420500" y="3929450"/>
            <a:ext cx="1222440" cy="12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17403"/>
            <a:ext cx="10214919" cy="14878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err="1" smtClean="0"/>
              <a:t>Профминимум</a:t>
            </a:r>
            <a:r>
              <a:rPr lang="ru-RU" sz="2800" dirty="0" smtClean="0"/>
              <a:t> – единый универсальный набор </a:t>
            </a:r>
            <a:r>
              <a:rPr lang="ru-RU" sz="2800" dirty="0" err="1" smtClean="0"/>
              <a:t>профориентационных</a:t>
            </a:r>
            <a:r>
              <a:rPr lang="ru-RU" sz="2800" dirty="0" smtClean="0"/>
              <a:t> практик и инструментов для проведения мероприятий по профессиональной ориентации обучающихся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666" y="5165128"/>
            <a:ext cx="1084908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dirty="0" smtClean="0"/>
              <a:t> – выстраивание системы профессиональной ориентации обучающихся, которая реализуется в образовательной, воспитательной и иных видах деятельности</a:t>
            </a:r>
          </a:p>
          <a:p>
            <a:endParaRPr lang="ru-RU" sz="2400" dirty="0"/>
          </a:p>
        </p:txBody>
      </p:sp>
      <p:pic>
        <p:nvPicPr>
          <p:cNvPr id="16386" name="Picture 2" descr="Билет в будущее — Лицей №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134" y="5779574"/>
            <a:ext cx="1013254" cy="10074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651" r="676"/>
          <a:stretch>
            <a:fillRect/>
          </a:stretch>
        </p:blipFill>
        <p:spPr bwMode="auto">
          <a:xfrm>
            <a:off x="1696996" y="1861752"/>
            <a:ext cx="8871995" cy="296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Профминимум</a:t>
            </a:r>
            <a:r>
              <a:rPr lang="ru-RU" b="1" dirty="0" smtClean="0"/>
              <a:t> реализуется на одном из 3 уровней: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154" y="1832014"/>
            <a:ext cx="2496932" cy="59814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863D"/>
                </a:solidFill>
              </a:rPr>
              <a:t>Базовый</a:t>
            </a:r>
            <a:endParaRPr lang="ru-RU" sz="4400" dirty="0" smtClean="0">
              <a:solidFill>
                <a:srgbClr val="00863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23" y="2529015"/>
            <a:ext cx="3583460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Не менее 40 часов в учебный год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2421" y="3583456"/>
            <a:ext cx="3583460" cy="171136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Профориентационный</a:t>
            </a:r>
            <a:r>
              <a:rPr lang="ru-RU" dirty="0" smtClean="0"/>
              <a:t> урок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Профориентационная</a:t>
            </a:r>
            <a:r>
              <a:rPr lang="ru-RU" dirty="0" smtClean="0"/>
              <a:t> диагностика и консультирование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Мероприятия по выбору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61471" y="1844370"/>
            <a:ext cx="2870886" cy="59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131" y="2524895"/>
            <a:ext cx="3583460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Не менее 60 часов в учебный год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30129" y="3579336"/>
            <a:ext cx="3583460" cy="258532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Профориентационный</a:t>
            </a:r>
            <a:r>
              <a:rPr lang="ru-RU" dirty="0" smtClean="0"/>
              <a:t> урок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Профориентационная</a:t>
            </a:r>
            <a:r>
              <a:rPr lang="ru-RU" dirty="0" smtClean="0"/>
              <a:t> диагностика и консультирование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Профориентационные</a:t>
            </a:r>
            <a:r>
              <a:rPr lang="ru-RU" dirty="0" smtClean="0"/>
              <a:t> пробы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Профориентационная</a:t>
            </a:r>
            <a:r>
              <a:rPr lang="ru-RU" dirty="0" smtClean="0"/>
              <a:t> выставка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Мероприятия по выбору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28455" y="1852608"/>
            <a:ext cx="3739978" cy="59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Продвинутый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0196" y="2524895"/>
            <a:ext cx="3583460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Не менее 80 часов в учебный год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50194" y="3579336"/>
            <a:ext cx="3583460" cy="258532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Профориентационный</a:t>
            </a:r>
            <a:r>
              <a:rPr lang="ru-RU" dirty="0" smtClean="0"/>
              <a:t> урок</a:t>
            </a:r>
          </a:p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диагностика и консультирование</a:t>
            </a:r>
          </a:p>
          <a:p>
            <a:pPr algn="ctr"/>
            <a:r>
              <a:rPr lang="ru-RU" dirty="0" err="1" smtClean="0"/>
              <a:t>Профориентационные</a:t>
            </a:r>
            <a:r>
              <a:rPr lang="ru-RU" dirty="0" smtClean="0"/>
              <a:t> пробы</a:t>
            </a:r>
          </a:p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выставка</a:t>
            </a:r>
          </a:p>
          <a:p>
            <a:pPr algn="ctr"/>
            <a:r>
              <a:rPr lang="ru-RU" b="1" u="sng" dirty="0" smtClean="0"/>
              <a:t>Партнерская программа</a:t>
            </a:r>
          </a:p>
          <a:p>
            <a:pPr algn="ctr"/>
            <a:r>
              <a:rPr lang="ru-RU" dirty="0" smtClean="0"/>
              <a:t>(колледж, вуз, работодатель)</a:t>
            </a:r>
          </a:p>
          <a:p>
            <a:pPr algn="ctr"/>
            <a:r>
              <a:rPr lang="ru-RU" dirty="0" smtClean="0"/>
              <a:t>Профессиональное обучение</a:t>
            </a:r>
          </a:p>
          <a:p>
            <a:pPr algn="ctr"/>
            <a:r>
              <a:rPr lang="ru-RU" dirty="0" smtClean="0"/>
              <a:t>Мероприятия по выбору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Примерный план реализации </a:t>
            </a:r>
            <a:r>
              <a:rPr lang="ru-RU" b="1" dirty="0" err="1" smtClean="0"/>
              <a:t>профминимума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74177"/>
              </p:ext>
            </p:extLst>
          </p:nvPr>
        </p:nvGraphicFramePr>
        <p:xfrm>
          <a:off x="222422" y="2005013"/>
          <a:ext cx="11771871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713">
                  <a:extLst>
                    <a:ext uri="{9D8B030D-6E8A-4147-A177-3AD203B41FA5}">
                      <a16:colId xmlns:a16="http://schemas.microsoft.com/office/drawing/2014/main" val="3807283896"/>
                    </a:ext>
                  </a:extLst>
                </a:gridCol>
                <a:gridCol w="1412650">
                  <a:extLst>
                    <a:ext uri="{9D8B030D-6E8A-4147-A177-3AD203B41FA5}">
                      <a16:colId xmlns:a16="http://schemas.microsoft.com/office/drawing/2014/main" val="804970761"/>
                    </a:ext>
                  </a:extLst>
                </a:gridCol>
                <a:gridCol w="1453089">
                  <a:extLst>
                    <a:ext uri="{9D8B030D-6E8A-4147-A177-3AD203B41FA5}">
                      <a16:colId xmlns:a16="http://schemas.microsoft.com/office/drawing/2014/main" val="686560894"/>
                    </a:ext>
                  </a:extLst>
                </a:gridCol>
                <a:gridCol w="1624781">
                  <a:extLst>
                    <a:ext uri="{9D8B030D-6E8A-4147-A177-3AD203B41FA5}">
                      <a16:colId xmlns:a16="http://schemas.microsoft.com/office/drawing/2014/main" val="2166537195"/>
                    </a:ext>
                  </a:extLst>
                </a:gridCol>
                <a:gridCol w="1362336">
                  <a:extLst>
                    <a:ext uri="{9D8B030D-6E8A-4147-A177-3AD203B41FA5}">
                      <a16:colId xmlns:a16="http://schemas.microsoft.com/office/drawing/2014/main" val="3959709468"/>
                    </a:ext>
                  </a:extLst>
                </a:gridCol>
                <a:gridCol w="1093233">
                  <a:extLst>
                    <a:ext uri="{9D8B030D-6E8A-4147-A177-3AD203B41FA5}">
                      <a16:colId xmlns:a16="http://schemas.microsoft.com/office/drawing/2014/main" val="1179226710"/>
                    </a:ext>
                  </a:extLst>
                </a:gridCol>
                <a:gridCol w="1698715">
                  <a:extLst>
                    <a:ext uri="{9D8B030D-6E8A-4147-A177-3AD203B41FA5}">
                      <a16:colId xmlns:a16="http://schemas.microsoft.com/office/drawing/2014/main" val="3053184941"/>
                    </a:ext>
                  </a:extLst>
                </a:gridCol>
                <a:gridCol w="1578354">
                  <a:extLst>
                    <a:ext uri="{9D8B030D-6E8A-4147-A177-3AD203B41FA5}">
                      <a16:colId xmlns:a16="http://schemas.microsoft.com/office/drawing/2014/main" val="13427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проф.</a:t>
                      </a:r>
                    </a:p>
                    <a:p>
                      <a:pPr algn="ctr"/>
                      <a:r>
                        <a:rPr lang="ru-RU" sz="1600" dirty="0" smtClean="0"/>
                        <a:t>минимума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Внеурочная деятельность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Урочная деятельность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Воспитательная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Доп.</a:t>
                      </a:r>
                    </a:p>
                    <a:p>
                      <a:pPr algn="ctr"/>
                      <a:r>
                        <a:rPr lang="ru-RU" sz="1600" dirty="0" smtClean="0"/>
                        <a:t>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Проф.</a:t>
                      </a:r>
                    </a:p>
                    <a:p>
                      <a:pPr algn="ctr"/>
                      <a:r>
                        <a:rPr lang="ru-RU" sz="1600" dirty="0" smtClean="0"/>
                        <a:t>обучение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Взаимодействие с родителями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Партнерская</a:t>
                      </a:r>
                      <a:r>
                        <a:rPr lang="ru-RU" sz="1600" baseline="0" dirty="0" smtClean="0"/>
                        <a:t> программа (колледж, вуз, работодатель)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7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Базовый уровень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(не менее 40 ч)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34</a:t>
                      </a:r>
                      <a:r>
                        <a:rPr lang="ru-RU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2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2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1</a:t>
                      </a:r>
                      <a:r>
                        <a:rPr lang="ru-RU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2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3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Основной уровень </a:t>
                      </a:r>
                    </a:p>
                    <a:p>
                      <a:pPr algn="ctr"/>
                      <a:r>
                        <a:rPr lang="ru-RU" sz="1600" b="1" dirty="0" smtClean="0"/>
                        <a:t>(не менее</a:t>
                      </a:r>
                      <a:r>
                        <a:rPr lang="ru-RU" sz="1600" b="1" baseline="0" dirty="0" smtClean="0"/>
                        <a:t> 60 ч)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34</a:t>
                      </a:r>
                      <a:r>
                        <a:rPr lang="ru-RU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9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i="1" baseline="0" dirty="0" smtClean="0"/>
                        <a:t>12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3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2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Продвинутый уровень</a:t>
                      </a:r>
                    </a:p>
                    <a:p>
                      <a:pPr algn="ctr"/>
                      <a:r>
                        <a:rPr lang="ru-RU" sz="1600" b="1" dirty="0" smtClean="0"/>
                        <a:t>(не менее 80 ч)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34</a:t>
                      </a:r>
                      <a:r>
                        <a:rPr lang="ru-RU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11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i="1" baseline="0" dirty="0" smtClean="0"/>
                        <a:t>18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3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10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 </a:t>
                      </a:r>
                      <a:r>
                        <a:rPr lang="ru-RU" i="1" dirty="0" smtClean="0"/>
                        <a:t>4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2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3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u.gov.ru/uploads/media/photo/2023/05/30/f50c1c2bfee2450d919b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1914525"/>
            <a:ext cx="4191000" cy="2517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1. </a:t>
            </a:r>
            <a:r>
              <a:rPr lang="ru-RU" sz="2600" b="1" dirty="0" smtClean="0"/>
              <a:t>Внеурочная деятельность </a:t>
            </a:r>
            <a:r>
              <a:rPr lang="ru-RU" sz="2600" dirty="0" smtClean="0"/>
              <a:t>с примерными программами, где 1 час в неделю выделен на проведение </a:t>
            </a:r>
            <a:r>
              <a:rPr lang="ru-RU" sz="2600" dirty="0" err="1" smtClean="0"/>
              <a:t>профориентационных</a:t>
            </a:r>
            <a:r>
              <a:rPr lang="ru-RU" sz="2600" dirty="0" smtClean="0"/>
              <a:t> мероприятий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14525"/>
            <a:ext cx="5272903" cy="370368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err="1">
                <a:solidFill>
                  <a:schemeClr val="bg2">
                    <a:lumMod val="25000"/>
                  </a:schemeClr>
                </a:solidFill>
              </a:rPr>
              <a:t>Профориентационная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онлайн-диагностика;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</a:rPr>
              <a:t>профориентационные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уроки; проектная деятельность;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</a:rPr>
              <a:t>профориентационные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 программы; классные часы (в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</a:rPr>
              <a:t>т.ч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. демонстрация выпусков открытых онлайн-уроков «Шоу профессий»), беседы, дискуссии, мастер-классы, коммуникативные и деловы игры, консультации педагога 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психолога и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</a:rPr>
              <a:t>др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900" y="5027170"/>
            <a:ext cx="660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63D"/>
                </a:solidFill>
              </a:rPr>
              <a:t>Примерная рабочая программа курса внеурочной деятельности «Билет в будущее»</a:t>
            </a:r>
            <a:endParaRPr lang="ru-RU" sz="1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10851" y="5763502"/>
            <a:ext cx="648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63D"/>
                </a:solidFill>
              </a:rPr>
              <a:t>Примерная рабочая программа курса внеурочной деятельности «Профориентация»</a:t>
            </a:r>
            <a:endParaRPr lang="ru-RU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84991" y="6488668"/>
            <a:ext cx="700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63D"/>
                </a:solidFill>
              </a:rPr>
              <a:t>Онлайн-уроки «Шоу профессий»                         </a:t>
            </a:r>
            <a:r>
              <a:rPr lang="ru-RU" sz="1600" u="sng" dirty="0" err="1" smtClean="0"/>
              <a:t>шоупрофессий.рф</a:t>
            </a:r>
            <a:endParaRPr lang="ru-RU" sz="1600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44547" y="5440979"/>
            <a:ext cx="811691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85410" y="5287318"/>
            <a:ext cx="2113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/>
              <a:t>https://clck.ru/35KCHD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86085" y="6028723"/>
            <a:ext cx="2095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/>
              <a:t>https://clck.ru/35KCGC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31259" y="6178265"/>
            <a:ext cx="811691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09271" y="6664297"/>
            <a:ext cx="811691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751805" y="4497161"/>
            <a:ext cx="4234249" cy="203132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ИНВАРИАНТНАЯ ЧАСТЬ 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b="1" dirty="0" smtClean="0"/>
              <a:t>Разговоры о важном </a:t>
            </a:r>
            <a:r>
              <a:rPr lang="ru-RU" dirty="0" smtClean="0"/>
              <a:t>1 час</a:t>
            </a:r>
          </a:p>
          <a:p>
            <a:pPr algn="r"/>
            <a:r>
              <a:rPr lang="ru-RU" b="1" dirty="0" smtClean="0"/>
              <a:t>Формирование функциональной </a:t>
            </a:r>
          </a:p>
          <a:p>
            <a:pPr algn="r"/>
            <a:r>
              <a:rPr lang="ru-RU" b="1" dirty="0" smtClean="0"/>
              <a:t>грамотности </a:t>
            </a:r>
            <a:r>
              <a:rPr lang="ru-RU" dirty="0" smtClean="0"/>
              <a:t>1 час</a:t>
            </a:r>
          </a:p>
          <a:p>
            <a:pPr algn="r"/>
            <a:r>
              <a:rPr lang="ru-RU" b="1" dirty="0" err="1" smtClean="0">
                <a:solidFill>
                  <a:schemeClr val="tx2"/>
                </a:solidFill>
              </a:rPr>
              <a:t>Профориентационная</a:t>
            </a:r>
            <a:r>
              <a:rPr lang="ru-RU" b="1" dirty="0" smtClean="0">
                <a:solidFill>
                  <a:schemeClr val="tx2"/>
                </a:solidFill>
              </a:rPr>
              <a:t> работа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«Россия – мои горизонты» 1 час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6289" y="1957286"/>
            <a:ext cx="4191000" cy="2517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2. </a:t>
            </a:r>
            <a:r>
              <a:rPr lang="ru-RU" sz="2600" b="1" dirty="0" smtClean="0"/>
              <a:t>Урочная деятельность </a:t>
            </a:r>
            <a:r>
              <a:rPr lang="ru-RU" sz="2600" dirty="0" smtClean="0"/>
              <a:t>100 000 дополнительных материалов к учебным предметам, разработанным в рамках проекта «Билет в будущее»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52625"/>
            <a:ext cx="5283200" cy="352690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Профориентационое</a:t>
            </a:r>
            <a:r>
              <a:rPr lang="ru-RU" sz="2800" dirty="0" smtClean="0"/>
              <a:t> содержание уроков по предметам общеобразовательного цикла (физика, химия, математика и т.д.), где рассматривается значимость учебного предмета в профессиональной деятельности. Не предполагает проведение дополнительных уроков, проводится в рамках учебного плана.</a:t>
            </a:r>
            <a:endParaRPr lang="ru-RU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960" y="5299631"/>
            <a:ext cx="1148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863D"/>
                </a:solidFill>
              </a:rPr>
              <a:t>Интерактивный сервис «Конструктор будущего» в рамках проекта «Билет в будущее» или другие программы </a:t>
            </a:r>
            <a:endParaRPr lang="ru-RU" b="1" i="1" dirty="0">
              <a:solidFill>
                <a:srgbClr val="00863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309" y="5573583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bvbinfo.ru/catalog</a:t>
            </a:r>
            <a:endParaRPr lang="ru-RU" b="1" i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91904" y="5990194"/>
            <a:ext cx="599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</a:rPr>
              <a:t>Центр опережающей профессиональной подготовки Костромской области</a:t>
            </a:r>
            <a:endParaRPr lang="ru-RU" b="1" i="1" u="sng" dirty="0">
              <a:solidFill>
                <a:srgbClr val="0086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7748" y="6269480"/>
            <a:ext cx="11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u="sng" dirty="0" smtClean="0">
                <a:solidFill>
                  <a:srgbClr val="181818"/>
                </a:solidFill>
              </a:rPr>
              <a:t>copp44.ru</a:t>
            </a:r>
            <a:endParaRPr lang="ru-RU" b="1" i="1" u="sng" dirty="0">
              <a:solidFill>
                <a:srgbClr val="181818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12957" y="5754017"/>
            <a:ext cx="848497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24713" y="6459523"/>
            <a:ext cx="1023456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81818"/>
                </a:solidFill>
              </a:rPr>
              <a:t>Основные направления реализации </a:t>
            </a:r>
            <a:r>
              <a:rPr lang="ru-RU" b="1" dirty="0" err="1">
                <a:solidFill>
                  <a:srgbClr val="181818"/>
                </a:solidFill>
              </a:rPr>
              <a:t>профориентационного</a:t>
            </a:r>
            <a:r>
              <a:rPr lang="ru-RU" b="1" dirty="0">
                <a:solidFill>
                  <a:srgbClr val="181818"/>
                </a:solidFill>
              </a:rPr>
              <a:t> минимума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1914525"/>
            <a:ext cx="4191000" cy="2517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ru-RU" sz="15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500" dirty="0" smtClean="0">
                <a:solidFill>
                  <a:schemeClr val="accent2"/>
                </a:solidFill>
              </a:rPr>
              <a:t>3. </a:t>
            </a:r>
            <a:r>
              <a:rPr lang="ru-RU" sz="3100" b="1" dirty="0" smtClean="0"/>
              <a:t>Организация воспитательной работы </a:t>
            </a:r>
          </a:p>
          <a:p>
            <a:pPr algn="ctr"/>
            <a:r>
              <a:rPr lang="ru-RU" sz="3100" dirty="0" smtClean="0"/>
              <a:t>с </a:t>
            </a:r>
            <a:r>
              <a:rPr lang="ru-RU" sz="3100" dirty="0" err="1" smtClean="0"/>
              <a:t>профориентационными</a:t>
            </a:r>
            <a:r>
              <a:rPr lang="ru-RU" sz="3100" dirty="0" smtClean="0"/>
              <a:t> мероприятиями на основе единой программы воспитания</a:t>
            </a: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00" y="1914525"/>
            <a:ext cx="5283200" cy="3716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Экскурсии на производство, экскурсии и посещение лекций в образовательных организациях СПО и ВО, посещение профессиональных проб, выставок, ярмарок профессий, дней открытых дверей, открытых уроков технологии на базе колледжей, встречи с представителями разных профессий и др. </a:t>
            </a:r>
            <a:endParaRPr lang="ru-R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Конкурсы </a:t>
            </a:r>
            <a:r>
              <a:rPr lang="ru-RU" sz="2200" dirty="0" err="1"/>
              <a:t>профориентационной</a:t>
            </a:r>
            <a:r>
              <a:rPr lang="ru-RU" sz="2200" dirty="0"/>
              <a:t> направленности (в том числе в рамках </a:t>
            </a:r>
            <a:r>
              <a:rPr lang="ru-RU" sz="2200" dirty="0" err="1"/>
              <a:t>Юнармии</a:t>
            </a:r>
            <a:r>
              <a:rPr lang="ru-RU" sz="2200" dirty="0"/>
              <a:t>, реализации проекта «Россия – страна возможностей», чемпионатов «</a:t>
            </a:r>
            <a:r>
              <a:rPr lang="ru-RU" sz="2200" dirty="0" err="1"/>
              <a:t>Абилимпикс</a:t>
            </a:r>
            <a:r>
              <a:rPr lang="ru-RU" sz="2200" dirty="0"/>
              <a:t>», «Профессионалы» и др.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85" y="4931370"/>
            <a:ext cx="571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800" b="1" i="0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Примерная</a:t>
            </a:r>
            <a:r>
              <a:rPr kumimoji="0" lang="ru-RU" sz="1800" b="1" i="0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рабочая программа воспитания для общеобразовательных организаций </a:t>
            </a:r>
            <a:r>
              <a:rPr lang="en-US" b="1" u="sng" dirty="0" smtClean="0"/>
              <a:t>fgosreestr.ru/poop/</a:t>
            </a:r>
            <a:r>
              <a:rPr lang="en-US" b="1" u="sng" dirty="0" err="1" smtClean="0"/>
              <a:t>primernaja-programma-vospitanija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4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C90A11-B79D-4865-BA7B-B59F8BB6AB58}"/>
</file>

<file path=customXml/itemProps2.xml><?xml version="1.0" encoding="utf-8"?>
<ds:datastoreItem xmlns:ds="http://schemas.openxmlformats.org/officeDocument/2006/customXml" ds:itemID="{B2368876-0BE5-4CED-B238-F1B41BF72D2B}"/>
</file>

<file path=customXml/itemProps3.xml><?xml version="1.0" encoding="utf-8"?>
<ds:datastoreItem xmlns:ds="http://schemas.openxmlformats.org/officeDocument/2006/customXml" ds:itemID="{2296A9A6-229E-4C6E-A1C8-3C3C142B7E31}"/>
</file>

<file path=customXml/itemProps4.xml><?xml version="1.0" encoding="utf-8"?>
<ds:datastoreItem xmlns:ds="http://schemas.openxmlformats.org/officeDocument/2006/customXml" ds:itemID="{D59FDF86-F0B8-43B0-B3ED-F9E9EABDBD43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1457</TotalTime>
  <Words>965</Words>
  <Application>Microsoft Office PowerPoint</Application>
  <PresentationFormat>Широкоэкранный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коиро1 (Широкоформатный)</vt:lpstr>
      <vt:lpstr>Профориентационный минимум как основа единой модели профориентации в школе</vt:lpstr>
      <vt:lpstr>Минпросвещения РФ разработана единая модель профессиональной ориентации школьников</vt:lpstr>
      <vt:lpstr>Презентация PowerPoint</vt:lpstr>
      <vt:lpstr>Профминимум реализуется на одном из 3 уровней:</vt:lpstr>
      <vt:lpstr>Примерный план реализации профминимума</vt:lpstr>
      <vt:lpstr>Презентация PowerPoint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Основные направления реализации профориентационного минимума </vt:lpstr>
      <vt:lpstr>Презентация PowerPoint</vt:lpstr>
      <vt:lpstr>Презентация PowerPoint</vt:lpstr>
      <vt:lpstr>Организационные условия</vt:lpstr>
      <vt:lpstr>Желаю успешного нового учебного года!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Профориентационный минимум</dc:title>
  <dc:creator>User</dc:creator>
  <cp:lastModifiedBy>User</cp:lastModifiedBy>
  <cp:revision>74</cp:revision>
  <dcterms:created xsi:type="dcterms:W3CDTF">2023-08-11T13:42:43Z</dcterms:created>
  <dcterms:modified xsi:type="dcterms:W3CDTF">2023-08-18T06:00:51Z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