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5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16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ppt/tags/tag8.xml" ContentType="application/vnd.openxmlformats-officedocument.presentationml.tags+xml"/>
  <Override PartName="/ppt/tags/tag7.xml" ContentType="application/vnd.openxmlformats-officedocument.presentationml.tags+xml"/>
  <Override PartName="/ppt/tags/tag6.xml" ContentType="application/vnd.openxmlformats-officedocument.presentationml.tags+xml"/>
  <Override PartName="/ppt/tags/tag4.xml" ContentType="application/vnd.openxmlformats-officedocument.presentationml.tags+xml"/>
  <Override PartName="/ppt/tags/tag9.xml" ContentType="application/vnd.openxmlformats-officedocument.presentationml.tags+xml"/>
  <Override PartName="/ppt/tags/tag3.xml" ContentType="application/vnd.openxmlformats-officedocument.presentationml.tags+xml"/>
  <Override PartName="/ppt/tags/tag2.xml" ContentType="application/vnd.openxmlformats-officedocument.presentationml.tags+xml"/>
  <Override PartName="/ppt/tags/tag5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tags/tag18.xml" ContentType="application/vnd.openxmlformats-officedocument.presentationml.tags+xml"/>
  <Override PartName="/ppt/tags/tag17.xml" ContentType="application/vnd.openxmlformats-officedocument.presentationml.tags+xml"/>
  <Override PartName="/ppt/tags/tag16.xml" ContentType="application/vnd.openxmlformats-officedocument.presentationml.tags+xml"/>
  <Override PartName="/ppt/tags/tag15.xml" ContentType="application/vnd.openxmlformats-officedocument.presentationml.tags+xml"/>
  <Override PartName="/ppt/tags/tag14.xml" ContentType="application/vnd.openxmlformats-officedocument.presentationml.tags+xml"/>
  <Override PartName="/ppt/tags/tag13.xml" ContentType="application/vnd.openxmlformats-officedocument.presentationml.tags+xml"/>
  <Override PartName="/ppt/tags/tag12.xml" ContentType="application/vnd.openxmlformats-officedocument.presentationml.tags+xml"/>
  <Override PartName="/ppt/tags/tag1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9" r:id="rId3"/>
    <p:sldId id="284" r:id="rId4"/>
    <p:sldId id="272" r:id="rId5"/>
    <p:sldId id="273" r:id="rId6"/>
    <p:sldId id="285" r:id="rId7"/>
    <p:sldId id="263" r:id="rId8"/>
    <p:sldId id="283" r:id="rId9"/>
    <p:sldId id="264" r:id="rId10"/>
    <p:sldId id="274" r:id="rId11"/>
    <p:sldId id="275" r:id="rId12"/>
    <p:sldId id="276" r:id="rId13"/>
    <p:sldId id="278" r:id="rId14"/>
    <p:sldId id="277" r:id="rId15"/>
    <p:sldId id="266" r:id="rId16"/>
    <p:sldId id="280" r:id="rId17"/>
    <p:sldId id="282" r:id="rId18"/>
  </p:sldIdLst>
  <p:sldSz cx="9144000" cy="6858000" type="screen4x3"/>
  <p:notesSz cx="6858000" cy="9144000"/>
  <p:custDataLst>
    <p:tags r:id="rId2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28" Type="http://schemas.openxmlformats.org/officeDocument/2006/relationships/customXml" Target="../customXml/item4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CC0EFF-8DE8-43A8-86AB-7E69315CE426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99EE73-9EE9-439A-939E-9AB3E62A1E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474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9EE73-9EE9-439A-939E-9AB3E62A1E2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6278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9EE73-9EE9-439A-939E-9AB3E62A1E2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7717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9EE73-9EE9-439A-939E-9AB3E62A1E2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7717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9EE73-9EE9-439A-939E-9AB3E62A1E2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7717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9EE73-9EE9-439A-939E-9AB3E62A1E20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7717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9EE73-9EE9-439A-939E-9AB3E62A1E20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7717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9EE73-9EE9-439A-939E-9AB3E62A1E20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98157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9EE73-9EE9-439A-939E-9AB3E62A1E20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7717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9EE73-9EE9-439A-939E-9AB3E62A1E20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7717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9EE73-9EE9-439A-939E-9AB3E62A1E2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4696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9EE73-9EE9-439A-939E-9AB3E62A1E2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4696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9EE73-9EE9-439A-939E-9AB3E62A1E2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4696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9EE73-9EE9-439A-939E-9AB3E62A1E2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4696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9EE73-9EE9-439A-939E-9AB3E62A1E2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4696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9EE73-9EE9-439A-939E-9AB3E62A1E2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5576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9EE73-9EE9-439A-939E-9AB3E62A1E2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7717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9EE73-9EE9-439A-939E-9AB3E62A1E2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771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 shadeToTitle="1"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3568" y="908720"/>
            <a:ext cx="7772400" cy="2378695"/>
          </a:xfrm>
          <a:solidFill>
            <a:schemeClr val="accent2"/>
          </a:solidFill>
          <a:ln w="190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>
            <a:lvl1pPr>
              <a:defRPr/>
            </a:lvl1pPr>
          </a:lstStyle>
          <a:p>
            <a:r>
              <a:rPr lang="ru-RU" dirty="0" smtClean="0"/>
              <a:t>Программа развития образовательного учреждения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2411760" y="4077072"/>
            <a:ext cx="6400800" cy="1752600"/>
          </a:xfrm>
        </p:spPr>
        <p:txBody>
          <a:bodyPr/>
          <a:lstStyle>
            <a:lvl1pPr marL="0" indent="0" algn="ctr">
              <a:buNone/>
              <a:defRPr b="1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Лошакова  Людмила Альбертовна, декан факультета образовательных инноваций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67BF1-8FBB-487E-9334-95D867D486D3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6ABF3-D564-4114-9170-F74F97BFA9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03182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67BF1-8FBB-487E-9334-95D867D486D3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6ABF3-D564-4114-9170-F74F97BFA9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6350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67BF1-8FBB-487E-9334-95D867D486D3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6ABF3-D564-4114-9170-F74F97BFA9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39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67BF1-8FBB-487E-9334-95D867D486D3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6ABF3-D564-4114-9170-F74F97BFA9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5422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67BF1-8FBB-487E-9334-95D867D486D3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6ABF3-D564-4114-9170-F74F97BFA9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2067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67BF1-8FBB-487E-9334-95D867D486D3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6ABF3-D564-4114-9170-F74F97BFA9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571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67BF1-8FBB-487E-9334-95D867D486D3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6ABF3-D564-4114-9170-F74F97BFA9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5480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67BF1-8FBB-487E-9334-95D867D486D3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6ABF3-D564-4114-9170-F74F97BFA9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496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67BF1-8FBB-487E-9334-95D867D486D3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6ABF3-D564-4114-9170-F74F97BFA9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4313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67BF1-8FBB-487E-9334-95D867D486D3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6ABF3-D564-4114-9170-F74F97BFA9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6714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67BF1-8FBB-487E-9334-95D867D486D3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6ABF3-D564-4114-9170-F74F97BFA9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535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67BF1-8FBB-487E-9334-95D867D486D3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6ABF3-D564-4114-9170-F74F97BFA9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2683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2952328"/>
          </a:xfrm>
        </p:spPr>
        <p:txBody>
          <a:bodyPr>
            <a:normAutofit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Анализ состояния и перспектив развития системы образования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Лошакова Людмила Альбертовна, декан факультета образовательных инноваций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25900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8352928" cy="93610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Результаты  анализа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697610"/>
              </p:ext>
            </p:extLst>
          </p:nvPr>
        </p:nvGraphicFramePr>
        <p:xfrm>
          <a:off x="395536" y="1412776"/>
          <a:ext cx="8352928" cy="5334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52928"/>
              </a:tblGrid>
              <a:tr h="5328592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Сведения о развитии дошкольного образования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1.1.2. Охват детей дошкольными образовательными  организациями</a:t>
                      </a:r>
                    </a:p>
                    <a:p>
                      <a:endParaRPr lang="ru-RU" sz="1800" b="1" u="sng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Всего </a:t>
                      </a:r>
                      <a:r>
                        <a:rPr lang="ru-RU" sz="1800" b="1" u="sng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 детей от </a:t>
                      </a:r>
                      <a:r>
                        <a:rPr lang="ru-RU" sz="1800" b="1" u="sng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lang="ru-RU" sz="1800" b="1" u="sng" kern="1200" baseline="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месецев</a:t>
                      </a:r>
                      <a:r>
                        <a:rPr lang="ru-RU" sz="1800" b="1" u="sng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до 7 лет</a:t>
                      </a:r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в том числе ,</a:t>
                      </a:r>
                    </a:p>
                    <a:p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 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воспитанников образовательных организаций реализующих образовательные программы дошкольного образования,</a:t>
                      </a:r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 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детей в возрасте 5 - 7 лет, обучающихся в образовательных организациях, реализующих образовательные программы начального общего образования </a:t>
                      </a:r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(657).</a:t>
                      </a:r>
                    </a:p>
                    <a:p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Отношение численности детей…</a:t>
                      </a:r>
                      <a:endParaRPr lang="ru-RU" sz="1800" b="1" u="none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Характеристика разреза наблюдения - города и поселки городского типа, сельская местность (657)</a:t>
                      </a:r>
                    </a:p>
                    <a:p>
                      <a:r>
                        <a:rPr lang="ru-RU" sz="1800" b="1" u="non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том числе,  в г. </a:t>
                      </a:r>
                      <a:r>
                        <a:rPr lang="ru-RU" sz="1800" b="1" u="none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Нея</a:t>
                      </a:r>
                      <a:r>
                        <a:rPr lang="ru-RU" sz="1800" b="1" u="non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… (всего, в дошкольном образовании, в начальном образовании), в сельской местности …(всего, в дошкольном образовании, в начальном образовании)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non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ru-RU" sz="1800" b="1" u="none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u="non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Таким образом, 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охват детей дошкольными образовательными  организациями</a:t>
                      </a:r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u="non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сельской местности выше (ниже), чем в городе на …</a:t>
                      </a:r>
                    </a:p>
                    <a:p>
                      <a:pPr algn="just"/>
                      <a:r>
                        <a:rPr lang="ru-RU" sz="2000" b="1" dirty="0" smtClean="0"/>
                        <a:t>- </a:t>
                      </a:r>
                      <a:r>
                        <a:rPr lang="ru-RU" sz="1800" b="1" dirty="0" smtClean="0"/>
                        <a:t>Число</a:t>
                      </a:r>
                      <a:r>
                        <a:rPr lang="ru-RU" sz="2000" b="1" dirty="0" smtClean="0"/>
                        <a:t> 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детей в возрасте 5 - 7 лет, обучающихся в образовательных организациях выросло на … (…%)</a:t>
                      </a:r>
                      <a:endParaRPr lang="ru-RU" sz="1800" b="1" dirty="0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275541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8352928" cy="93610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Результаты  анализа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1373251"/>
              </p:ext>
            </p:extLst>
          </p:nvPr>
        </p:nvGraphicFramePr>
        <p:xfrm>
          <a:off x="395536" y="1412776"/>
          <a:ext cx="8352928" cy="56592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52928"/>
              </a:tblGrid>
              <a:tr h="5659288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Сведения о развитии дошкольного образования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1.1.3. Удельный вес численности воспитанников частных дошкольных образовательных организаций в общей численности воспитанников дошкольных образовательных организаций </a:t>
                      </a:r>
                    </a:p>
                    <a:p>
                      <a:endParaRPr lang="ru-RU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Всего 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… воспитанников образовательных организаций (включая филиалы), реализующих образовательные программы дошкольного образования, в том числе, </a:t>
                      </a:r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… 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воспитанников частных образовательных организаций</a:t>
                      </a:r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(…%)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b="1" u="sng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Характеристика разреза наблюдения - Российская Федерация; субъекты Российской Федерации(657)</a:t>
                      </a:r>
                    </a:p>
                    <a:p>
                      <a:endParaRPr lang="ru-RU" sz="1800" b="1" u="none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non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Таким образом,   доля </a:t>
                      </a:r>
                      <a:r>
                        <a:rPr lang="ru-RU" sz="20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 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воспитанников частных образовательных организаций</a:t>
                      </a:r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…%, в течение года данный показатель увеличился на …%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2000" b="1" dirty="0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895149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373431"/>
              </p:ext>
            </p:extLst>
          </p:nvPr>
        </p:nvGraphicFramePr>
        <p:xfrm>
          <a:off x="395536" y="404664"/>
          <a:ext cx="8352928" cy="6400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52928"/>
              </a:tblGrid>
              <a:tr h="6336704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1.2. Содержание образовательной деятельности и организация образовательного процесса по образовательным программам дошкольного образования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1.2.1. Удельный вес численности детей, обучающихся в группах кратковременного пребывания, в общей численности воспитанников дошкольных образовательных организаций </a:t>
                      </a:r>
                    </a:p>
                    <a:p>
                      <a:endParaRPr lang="ru-RU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Всего</a:t>
                      </a:r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… воспитанников образовательных организаций,</a:t>
                      </a:r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реализующих образовательные программы дошкольного образования,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… 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воспитанников, обучающихся в группах кратковременного пребывания (… город, … село), </a:t>
                      </a:r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доля - … % (… город, … село)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Характеристика разреза наблюдения 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города и поселки городского типа, сельская местность (государственные и муниципальные организации; частные организации - начиная с отчета за 2014 год)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</a:t>
                      </a:r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том числе, в городских  государственных организациях … %, в муниципальных организациях …% , в частных организациях …%;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none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сельских </a:t>
                      </a:r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государственных организациях … %, в муниципальных организациях …% , в частных организациях …%;</a:t>
                      </a:r>
                      <a:endParaRPr lang="ru-RU" sz="1800" b="1" u="none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non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Таким образом, доля детей</a:t>
                      </a:r>
                      <a:r>
                        <a:rPr lang="ru-RU" sz="1800" b="1" u="none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группах кратковременного пребывания составляет … % (…  % г. </a:t>
                      </a:r>
                      <a:r>
                        <a:rPr lang="ru-RU" sz="1800" b="1" u="none" kern="1200" baseline="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Нея</a:t>
                      </a:r>
                      <a:r>
                        <a:rPr lang="ru-RU" sz="1800" b="1" u="none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 … % село), из них 90 % в муниципальных организациях, … 10 % в частных организациях (город)</a:t>
                      </a:r>
                      <a:endParaRPr lang="ru-RU" sz="2000" b="1" dirty="0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279451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183965"/>
              </p:ext>
            </p:extLst>
          </p:nvPr>
        </p:nvGraphicFramePr>
        <p:xfrm>
          <a:off x="395536" y="404664"/>
          <a:ext cx="8352928" cy="633670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52928"/>
              </a:tblGrid>
              <a:tr h="6336704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1.3. Кадровое обеспечение дошкольных образовательных организаций и оценка уровня заработной платы педагогических работников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1.3.1. Численность воспитанников организаций дошкольного образования в расчете на 1 педагогического работника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Характеристика разреза наблюдения - города и поселки городского типа, сельская местность (государственные и муниципальные организации; частные организации - начиная с отчета за 2014 год).</a:t>
                      </a:r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Численность воспитанников на 1 </a:t>
                      </a:r>
                      <a:r>
                        <a:rPr lang="ru-RU" sz="1800" b="1" kern="1200" baseline="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педработника</a:t>
                      </a:r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…,  в том числе:   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городских  организациях… воспитанников (в государственных …,  в муниципальных …, , в частных организациях …)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сельской  местности… воспитанников (в государственных …,  в муниципальных …, , в частных организациях …)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b="1" u="none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non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Таким образом, численность воспитанников на 1 педагогического работника</a:t>
                      </a:r>
                      <a:r>
                        <a:rPr lang="ru-RU" sz="1800" b="1" u="none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 г. </a:t>
                      </a:r>
                      <a:r>
                        <a:rPr lang="ru-RU" sz="1800" b="1" u="none" kern="1200" baseline="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Нея</a:t>
                      </a:r>
                      <a:r>
                        <a:rPr lang="ru-RU" sz="1800" b="1" u="none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выше (ниже), чем в   …  сельской местности на …%.  Данный показатель в муниципальных организациях существенно выше (на …%), чем  в частных организациях (город)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none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течение года данный показатель вырос (сократился)  на …</a:t>
                      </a:r>
                      <a:endParaRPr lang="ru-RU" sz="2000" b="1" dirty="0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803525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349655"/>
              </p:ext>
            </p:extLst>
          </p:nvPr>
        </p:nvGraphicFramePr>
        <p:xfrm>
          <a:off x="395536" y="404664"/>
          <a:ext cx="8352928" cy="633670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52928"/>
              </a:tblGrid>
              <a:tr h="6336704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1.3. Кадровое обеспечение дошкольных образовательных организаций и оценка уровня заработной платы педагогических работников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1.3.2.Отношение среднемесячной заработной платы педагогических работников дошкольных образовательных организаций к среднемесячной заработной плате в сфере общего образования в субъекте Российской Федерации (</a:t>
                      </a:r>
                      <a:r>
                        <a:rPr lang="ru-RU" sz="18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 государственным и муниципальным образовательным организациям).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Характеристика разреза наблюдения - Российская Федерация, субъекты Российской Федерации.</a:t>
                      </a:r>
                    </a:p>
                    <a:p>
                      <a:endParaRPr lang="ru-RU" sz="1800" b="1" u="none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non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Таким образом, о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тношение среднемесячной заработной платы педагогических работников дошкольных образовательных организаций к среднемесячной заработной плате в сфере общего образования в субъекте – 1,2, </a:t>
                      </a:r>
                      <a:r>
                        <a:rPr lang="ru-RU" sz="1800" b="1" u="non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тношение среднемесячной заработной платы педагогических работников дошкольных образовательных организаций к среднемесячной заработной плате в муниципальных и государственных образовательных организациях отличается незначительно (0,5 %)</a:t>
                      </a:r>
                      <a:endParaRPr lang="ru-RU" sz="2000" b="1" dirty="0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651151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8352928" cy="151216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Результаты анализа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665363"/>
              </p:ext>
            </p:extLst>
          </p:nvPr>
        </p:nvGraphicFramePr>
        <p:xfrm>
          <a:off x="323528" y="1988840"/>
          <a:ext cx="8496944" cy="41044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44216"/>
                <a:gridCol w="2232248"/>
                <a:gridCol w="2136237"/>
                <a:gridCol w="2184243"/>
              </a:tblGrid>
              <a:tr h="720080">
                <a:tc gridSpan="4"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Характеристика разреза наблюдения </a:t>
                      </a:r>
                      <a:endParaRPr lang="ru-RU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/>
                      <a:endParaRPr lang="ru-RU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/>
                      <a:endParaRPr lang="ru-RU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/>
                      <a:endParaRPr lang="ru-RU" sz="2400" b="1" dirty="0"/>
                    </a:p>
                  </a:txBody>
                  <a:tcPr/>
                </a:tc>
              </a:tr>
              <a:tr h="3384376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Всего</a:t>
                      </a: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Город/село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Всего</a:t>
                      </a:r>
                    </a:p>
                    <a:p>
                      <a:pPr algn="just"/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Город/село</a:t>
                      </a:r>
                    </a:p>
                    <a:p>
                      <a:pPr algn="just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государственные  -муниципальные  -частные организации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Всего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Город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село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государственные  муниципальные  частные организации</a:t>
                      </a:r>
                      <a:endParaRPr lang="ru-RU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Всего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государственные  муниципальные 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частные организации</a:t>
                      </a:r>
                      <a:endParaRPr lang="ru-RU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891034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8352928" cy="936104"/>
          </a:xfrm>
        </p:spPr>
        <p:txBody>
          <a:bodyPr>
            <a:normAutofit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Выводы и заключение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163895"/>
              </p:ext>
            </p:extLst>
          </p:nvPr>
        </p:nvGraphicFramePr>
        <p:xfrm>
          <a:off x="395536" y="1412776"/>
          <a:ext cx="8352928" cy="6705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52928"/>
              </a:tblGrid>
              <a:tr h="5659288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Состояние и перспективы развития дошкольного образования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800" b="1" u="non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доступность дошкольного образования в сельской местности выше (ниже), чем в городе на …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охват детей дошкольными образовательными  организациями</a:t>
                      </a:r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u="non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сельской местности выше (ниже), чем в городе на …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800" b="1" u="non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тношение среднемесячной заработной платы педагогических работников дошкольных образовательных организаций к среднемесячной заработной плате в сфере общего образования в субъекте – 1,2, </a:t>
                      </a:r>
                      <a:r>
                        <a:rPr lang="ru-RU" sz="1800" b="1" u="non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тношение среднемесячной заработной платы педагогических работников дошкольных образовательных организаций к среднемесячной заработной плате в муниципальных и государственных образовательных организациях отличается незначительно (0,5 %);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800" b="1" u="non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численность воспитанников на 1 педагогического работника</a:t>
                      </a:r>
                      <a:r>
                        <a:rPr lang="ru-RU" sz="1800" b="1" u="none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 городе … выше (ниже), чем в   …  сельской местности на …%;  данный показатель в муниципальных организациях существенно выше (на …%), чем  в частных организациях (город);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800" b="1" u="non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,доля детей</a:t>
                      </a:r>
                      <a:r>
                        <a:rPr lang="ru-RU" sz="1800" b="1" u="none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группах кратковременного пребывания составляет … % (…  % городе …,  … % село), из них 90 % в муниципальных организациях, … 10 % в частных организациях (город)</a:t>
                      </a:r>
                      <a:endParaRPr lang="ru-RU" sz="2000" b="1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1800" b="1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2000" b="1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1800" b="1" u="none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1800" b="1" u="none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endParaRPr lang="ru-RU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428566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8352928" cy="1800200"/>
          </a:xfrm>
        </p:spPr>
        <p:txBody>
          <a:bodyPr>
            <a:normAutofit fontScale="90000"/>
          </a:bodyPr>
          <a:lstStyle/>
          <a:p>
            <a:r>
              <a:rPr lang="ru-RU" sz="3100" b="1" dirty="0"/>
              <a:t>Предложения по </a:t>
            </a:r>
            <a:r>
              <a:rPr lang="ru-RU" sz="3100" b="1" u="sng" dirty="0"/>
              <a:t>усилению результативности </a:t>
            </a:r>
            <a:r>
              <a:rPr lang="ru-RU" sz="3100" b="1" dirty="0"/>
              <a:t>функционирования системы образования за счет повышения качества принимаемых для нее </a:t>
            </a:r>
            <a:r>
              <a:rPr lang="ru-RU" sz="3100" b="1" u="sng" dirty="0"/>
              <a:t>управленческих </a:t>
            </a:r>
            <a:r>
              <a:rPr lang="ru-RU" sz="3100" b="1" u="sng" dirty="0" smtClean="0"/>
              <a:t>решений</a:t>
            </a:r>
            <a:endParaRPr lang="ru-RU" sz="31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684269"/>
              </p:ext>
            </p:extLst>
          </p:nvPr>
        </p:nvGraphicFramePr>
        <p:xfrm>
          <a:off x="395536" y="2204864"/>
          <a:ext cx="8352928" cy="4267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88232"/>
                <a:gridCol w="144016"/>
                <a:gridCol w="1944216"/>
                <a:gridCol w="2088232"/>
                <a:gridCol w="2088232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Характеристика системы</a:t>
                      </a:r>
                      <a:endParaRPr lang="ru-RU" sz="2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достигнутый результат</a:t>
                      </a:r>
                      <a:r>
                        <a:rPr lang="ru-RU" sz="2000" baseline="0" dirty="0" smtClean="0"/>
                        <a:t> </a:t>
                      </a:r>
                      <a:endParaRPr lang="ru-R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Перспективный</a:t>
                      </a:r>
                      <a:r>
                        <a:rPr lang="ru-RU" sz="2000" baseline="0" dirty="0" smtClean="0"/>
                        <a:t> результат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Управленческое решение</a:t>
                      </a:r>
                      <a:endParaRPr lang="ru-RU" sz="2000" dirty="0"/>
                    </a:p>
                  </a:txBody>
                  <a:tcPr/>
                </a:tc>
              </a:tr>
              <a:tr h="432048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Состояние и перспективы развития дошкольного образования</a:t>
                      </a:r>
                    </a:p>
                    <a:p>
                      <a:pPr algn="ctr"/>
                      <a:endParaRPr lang="ru-RU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32048">
                <a:tc gridSpan="2">
                  <a:txBody>
                    <a:bodyPr/>
                    <a:lstStyle/>
                    <a:p>
                      <a:r>
                        <a:rPr lang="ru-RU" sz="18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доступность дошкольного образования 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Открыть дополнительную группу для 20</a:t>
                      </a:r>
                      <a:r>
                        <a:rPr lang="ru-RU" sz="1800" baseline="0" dirty="0" smtClean="0"/>
                        <a:t> детей</a:t>
                      </a:r>
                      <a:endParaRPr lang="ru-RU" sz="1800" dirty="0"/>
                    </a:p>
                  </a:txBody>
                  <a:tcPr/>
                </a:tc>
              </a:tr>
              <a:tr h="432048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Удельный вес численности детей, обучающихся в группах кратковременного пребывания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…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…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Открыть группу кратковременного пребывания на базе …</a:t>
                      </a:r>
                      <a:endParaRPr lang="ru-RU" sz="1800" dirty="0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677757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224136"/>
          </a:xfrm>
        </p:spPr>
        <p:txBody>
          <a:bodyPr>
            <a:normAutofit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Нормативная правовая база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700808"/>
            <a:ext cx="8352928" cy="4824536"/>
          </a:xfrm>
        </p:spPr>
        <p:txBody>
          <a:bodyPr>
            <a:normAutofit fontScale="92500"/>
          </a:bodyPr>
          <a:lstStyle/>
          <a:p>
            <a:pPr algn="just">
              <a:buFontTx/>
              <a:buChar char="-"/>
            </a:pPr>
            <a:r>
              <a:rPr lang="ru-RU" sz="2400" dirty="0" smtClean="0"/>
              <a:t>Федеральный закон «Закон об образовании в Российской Федерации» (273 ФЗ</a:t>
            </a:r>
            <a:r>
              <a:rPr lang="ru-RU" sz="2400" smtClean="0"/>
              <a:t>), статья 97.</a:t>
            </a:r>
            <a:endParaRPr lang="ru-RU" sz="2400" dirty="0" smtClean="0"/>
          </a:p>
          <a:p>
            <a:pPr algn="just">
              <a:buFontTx/>
              <a:buChar char="-"/>
            </a:pPr>
            <a:r>
              <a:rPr lang="ru-RU" sz="2400" dirty="0" smtClean="0"/>
              <a:t>Постановление </a:t>
            </a:r>
            <a:r>
              <a:rPr lang="ru-RU" sz="2400" dirty="0"/>
              <a:t>Правительства Российской Федерации от 05 августа 2013 г. № </a:t>
            </a:r>
            <a:r>
              <a:rPr lang="ru-RU" sz="2400" dirty="0" smtClean="0"/>
              <a:t>662 «»Об осуществлении мониторинга системы образования»</a:t>
            </a:r>
          </a:p>
          <a:p>
            <a:pPr algn="just">
              <a:buFontTx/>
              <a:buChar char="-"/>
            </a:pPr>
            <a:r>
              <a:rPr lang="ru-RU" sz="2400" dirty="0" smtClean="0"/>
              <a:t>Приказ </a:t>
            </a:r>
            <a:r>
              <a:rPr lang="ru-RU" sz="2400" dirty="0" err="1"/>
              <a:t>Минобрнауки</a:t>
            </a:r>
            <a:r>
              <a:rPr lang="ru-RU" sz="2400" dirty="0"/>
              <a:t> России от 15.01.2014 N </a:t>
            </a:r>
            <a:r>
              <a:rPr lang="ru-RU" sz="2400" dirty="0" smtClean="0"/>
              <a:t>14 "Об </a:t>
            </a:r>
            <a:r>
              <a:rPr lang="ru-RU" sz="2400" dirty="0"/>
              <a:t>утверждении показателей мониторинга системы </a:t>
            </a:r>
            <a:r>
              <a:rPr lang="ru-RU" sz="2400" dirty="0" smtClean="0"/>
              <a:t>образования»</a:t>
            </a:r>
          </a:p>
          <a:p>
            <a:pPr algn="just">
              <a:buFontTx/>
              <a:buChar char="-"/>
            </a:pPr>
            <a:r>
              <a:rPr lang="ru-RU" sz="2400" dirty="0"/>
              <a:t> </a:t>
            </a:r>
            <a:r>
              <a:rPr lang="ru-RU" sz="2400" dirty="0" smtClean="0"/>
              <a:t>Приказ </a:t>
            </a:r>
            <a:r>
              <a:rPr lang="ru-RU" sz="2400" dirty="0" err="1" smtClean="0"/>
              <a:t>Минообрнауки</a:t>
            </a:r>
            <a:r>
              <a:rPr lang="ru-RU" sz="2400" dirty="0" smtClean="0"/>
              <a:t> России от 11 июня 2014 г. № 657 «Об утверждении методики расчета показателей мониторинга системы образования»</a:t>
            </a:r>
          </a:p>
          <a:p>
            <a:pPr algn="just">
              <a:buFontTx/>
              <a:buChar char="-"/>
            </a:pPr>
            <a:r>
              <a:rPr lang="ru-RU" sz="2400" dirty="0" smtClean="0"/>
              <a:t>Приказ </a:t>
            </a:r>
            <a:r>
              <a:rPr lang="ru-RU" sz="2400" dirty="0" err="1" smtClean="0"/>
              <a:t>Минобрнауки</a:t>
            </a:r>
            <a:r>
              <a:rPr lang="ru-RU" sz="2400" dirty="0" smtClean="0"/>
              <a:t> от 27 августа 2014 г. № 1146 «Об утверждении формы итогового отчета о результатах анализа состояния и перспектив развития системы образования»</a:t>
            </a:r>
          </a:p>
          <a:p>
            <a:pPr marL="457200" indent="-457200" algn="just">
              <a:buFontTx/>
              <a:buChar char="-"/>
            </a:pPr>
            <a:endParaRPr lang="ru-RU" dirty="0" smtClean="0"/>
          </a:p>
          <a:p>
            <a:pPr marL="457200" indent="-457200" algn="just">
              <a:buFontTx/>
              <a:buChar char="-"/>
            </a:pPr>
            <a:endParaRPr lang="ru-RU" dirty="0"/>
          </a:p>
          <a:p>
            <a:pPr algn="just"/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1320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224136"/>
          </a:xfrm>
        </p:spPr>
        <p:txBody>
          <a:bodyPr>
            <a:normAutofit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мониторинга: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700808"/>
            <a:ext cx="8352928" cy="482453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400" dirty="0" smtClean="0"/>
              <a:t>«Мониторинг </a:t>
            </a:r>
            <a:r>
              <a:rPr lang="ru-RU" sz="2400" dirty="0"/>
              <a:t>осуществляется в целях </a:t>
            </a:r>
            <a:endParaRPr lang="ru-RU" sz="2400" dirty="0" smtClean="0"/>
          </a:p>
          <a:p>
            <a:pPr algn="just"/>
            <a:r>
              <a:rPr lang="ru-RU" sz="2400" dirty="0" smtClean="0"/>
              <a:t>-  информационной </a:t>
            </a:r>
            <a:r>
              <a:rPr lang="ru-RU" sz="2400" dirty="0"/>
              <a:t>поддержки разработки и реализации государственной политики Российской Федерации в сфере образования, </a:t>
            </a:r>
            <a:endParaRPr lang="ru-RU" sz="2400" dirty="0" smtClean="0"/>
          </a:p>
          <a:p>
            <a:pPr algn="just"/>
            <a:r>
              <a:rPr lang="ru-RU" sz="2400" dirty="0" smtClean="0"/>
              <a:t>-   </a:t>
            </a:r>
            <a:r>
              <a:rPr lang="ru-RU" sz="2400" u="sng" dirty="0" smtClean="0"/>
              <a:t>непрерывного</a:t>
            </a:r>
            <a:r>
              <a:rPr lang="ru-RU" sz="2400" dirty="0" smtClean="0"/>
              <a:t> </a:t>
            </a:r>
            <a:r>
              <a:rPr lang="ru-RU" sz="2400" dirty="0"/>
              <a:t>системного анализа и оценки состояния и перспектив развития образования (в том числе в части эффективности деятельности организаций, осуществляющих образовательную деятельность</a:t>
            </a:r>
            <a:r>
              <a:rPr lang="ru-RU" sz="2400" dirty="0" smtClean="0"/>
              <a:t>),</a:t>
            </a:r>
          </a:p>
          <a:p>
            <a:pPr indent="357188" algn="just">
              <a:buFontTx/>
              <a:buChar char="-"/>
            </a:pPr>
            <a:r>
              <a:rPr lang="ru-RU" sz="2400" dirty="0" smtClean="0"/>
              <a:t>усиления </a:t>
            </a:r>
            <a:r>
              <a:rPr lang="ru-RU" sz="2400" u="sng" dirty="0" smtClean="0"/>
              <a:t>результативности</a:t>
            </a:r>
            <a:r>
              <a:rPr lang="ru-RU" sz="2400" dirty="0" smtClean="0"/>
              <a:t> </a:t>
            </a:r>
            <a:r>
              <a:rPr lang="ru-RU" sz="2400" dirty="0"/>
              <a:t>функционирования образовательной системы за счет повышения качества принимаемых для нее </a:t>
            </a:r>
            <a:r>
              <a:rPr lang="ru-RU" sz="2400" u="sng" dirty="0"/>
              <a:t>управленческих решений</a:t>
            </a:r>
            <a:r>
              <a:rPr lang="ru-RU" sz="2400" dirty="0" smtClean="0"/>
              <a:t>,</a:t>
            </a:r>
          </a:p>
          <a:p>
            <a:pPr indent="357188" algn="just">
              <a:buFontTx/>
              <a:buChar char="-"/>
            </a:pPr>
            <a:r>
              <a:rPr lang="ru-RU" sz="2400" dirty="0" smtClean="0"/>
              <a:t> </a:t>
            </a:r>
            <a:r>
              <a:rPr lang="ru-RU" sz="2400" dirty="0"/>
              <a:t>а также в целях выявления нарушения требований законодательства об </a:t>
            </a:r>
            <a:r>
              <a:rPr lang="ru-RU" sz="2400" dirty="0" smtClean="0"/>
              <a:t>образовании (Постановление 662, 2)</a:t>
            </a:r>
            <a:endParaRPr lang="ru-RU" sz="2400" dirty="0"/>
          </a:p>
          <a:p>
            <a:pPr marL="457200" indent="-457200" algn="just">
              <a:buFontTx/>
              <a:buChar char="-"/>
            </a:pPr>
            <a:endParaRPr lang="ru-RU" dirty="0" smtClean="0"/>
          </a:p>
          <a:p>
            <a:pPr marL="457200" indent="-457200" algn="just">
              <a:buFontTx/>
              <a:buChar char="-"/>
            </a:pPr>
            <a:endParaRPr lang="ru-RU" dirty="0"/>
          </a:p>
          <a:p>
            <a:pPr algn="just"/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00843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568952" cy="1224136"/>
          </a:xfrm>
        </p:spPr>
        <p:txBody>
          <a:bodyPr>
            <a:noAutofit/>
          </a:bodyPr>
          <a:lstStyle/>
          <a:p>
            <a:r>
              <a:rPr lang="ru-RU" sz="2800" b="1" dirty="0"/>
              <a:t>1. Вводная часть «краткая информация о проведении анализа состояния и перспектив развития системы образования»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700808"/>
            <a:ext cx="8352928" cy="4824536"/>
          </a:xfrm>
        </p:spPr>
        <p:txBody>
          <a:bodyPr>
            <a:normAutofit/>
          </a:bodyPr>
          <a:lstStyle/>
          <a:p>
            <a:pPr algn="just"/>
            <a:endParaRPr lang="ru-RU" dirty="0" smtClean="0"/>
          </a:p>
          <a:p>
            <a:pPr marL="457200" indent="-457200" algn="just">
              <a:buFontTx/>
              <a:buChar char="-"/>
            </a:pPr>
            <a:endParaRPr lang="ru-RU" dirty="0"/>
          </a:p>
          <a:p>
            <a:pPr algn="just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86746" y="2060848"/>
            <a:ext cx="856895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…</a:t>
            </a:r>
            <a:r>
              <a:rPr lang="ru-RU" sz="2400" u="sng" dirty="0" smtClean="0"/>
              <a:t>органами </a:t>
            </a:r>
            <a:r>
              <a:rPr lang="ru-RU" sz="2400" u="sng" dirty="0"/>
              <a:t>местного самоуправления, осуществляющими управление в сфере образования, органами исполнительной власти субъектов Российской Федерации</a:t>
            </a:r>
            <a:r>
              <a:rPr lang="ru-RU" sz="2400" dirty="0"/>
              <a:t>, осуществляющими государственное управление в сфере образования - общая социально-экономическая </a:t>
            </a:r>
            <a:r>
              <a:rPr lang="ru-RU" sz="2400" u="sng" dirty="0"/>
              <a:t>характеристика муниципального образования</a:t>
            </a:r>
            <a:r>
              <a:rPr lang="ru-RU" sz="2400" dirty="0"/>
              <a:t> (субъекта Российской Федерации), на территории которого проводился анализ состояния и перспектив развития системы </a:t>
            </a:r>
            <a:r>
              <a:rPr lang="ru-RU" sz="2400" dirty="0" smtClean="0"/>
              <a:t>образования…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03599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568952" cy="1224136"/>
          </a:xfrm>
        </p:spPr>
        <p:txBody>
          <a:bodyPr>
            <a:noAutofit/>
          </a:bodyPr>
          <a:lstStyle/>
          <a:p>
            <a:r>
              <a:rPr lang="ru-RU" sz="2800" b="1" dirty="0"/>
              <a:t>1. Вводная часть «краткая информация о проведении анализа состояния и перспектив развития системы образования»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700808"/>
            <a:ext cx="8352928" cy="4824536"/>
          </a:xfrm>
        </p:spPr>
        <p:txBody>
          <a:bodyPr>
            <a:normAutofit/>
          </a:bodyPr>
          <a:lstStyle/>
          <a:p>
            <a:pPr algn="just"/>
            <a:endParaRPr lang="ru-RU" dirty="0" smtClean="0"/>
          </a:p>
          <a:p>
            <a:pPr marL="457200" indent="-457200" algn="just">
              <a:buFontTx/>
              <a:buChar char="-"/>
            </a:pPr>
            <a:endParaRPr lang="ru-RU" dirty="0"/>
          </a:p>
          <a:p>
            <a:pPr algn="just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556792"/>
            <a:ext cx="8568952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Char char="-"/>
            </a:pPr>
            <a:r>
              <a:rPr lang="ru-RU" sz="2400" dirty="0" smtClean="0"/>
              <a:t>расположение</a:t>
            </a:r>
            <a:r>
              <a:rPr lang="ru-RU" sz="2400" dirty="0"/>
              <a:t>, </a:t>
            </a:r>
            <a:endParaRPr lang="ru-RU" sz="2400" dirty="0" smtClean="0"/>
          </a:p>
          <a:p>
            <a:pPr marL="342900" indent="-342900">
              <a:buFontTx/>
              <a:buChar char="-"/>
            </a:pPr>
            <a:r>
              <a:rPr lang="ru-RU" sz="2400" dirty="0" smtClean="0"/>
              <a:t>численность </a:t>
            </a:r>
            <a:r>
              <a:rPr lang="ru-RU" sz="2400" dirty="0"/>
              <a:t>населения</a:t>
            </a:r>
            <a:r>
              <a:rPr lang="ru-RU" sz="2400" dirty="0" smtClean="0"/>
              <a:t>,</a:t>
            </a:r>
          </a:p>
          <a:p>
            <a:pPr marL="342900" indent="-342900">
              <a:buFontTx/>
              <a:buChar char="-"/>
            </a:pPr>
            <a:r>
              <a:rPr lang="ru-RU" sz="2400" dirty="0" smtClean="0"/>
              <a:t> </a:t>
            </a:r>
            <a:r>
              <a:rPr lang="ru-RU" sz="2400" dirty="0"/>
              <a:t>демографическая ситуация (возрастная структура, динамика численности населения по возрастам</a:t>
            </a:r>
            <a:r>
              <a:rPr lang="ru-RU" sz="2400" dirty="0" smtClean="0"/>
              <a:t>),</a:t>
            </a:r>
          </a:p>
          <a:p>
            <a:pPr marL="342900" indent="-342900">
              <a:buFontTx/>
              <a:buChar char="-"/>
            </a:pPr>
            <a:r>
              <a:rPr lang="ru-RU" sz="2400" dirty="0" smtClean="0"/>
              <a:t> </a:t>
            </a:r>
            <a:r>
              <a:rPr lang="ru-RU" sz="2400" dirty="0"/>
              <a:t>занятость населения (структура занятости, уровень безработицы, структура безработицы по возрастам</a:t>
            </a:r>
            <a:r>
              <a:rPr lang="ru-RU" sz="2400" dirty="0" smtClean="0"/>
              <a:t>),</a:t>
            </a:r>
          </a:p>
          <a:p>
            <a:pPr marL="342900" indent="-342900">
              <a:buFontTx/>
              <a:buChar char="-"/>
            </a:pPr>
            <a:r>
              <a:rPr lang="ru-RU" sz="2400" dirty="0" smtClean="0"/>
              <a:t>контактная </a:t>
            </a:r>
            <a:r>
              <a:rPr lang="ru-RU" sz="2400" dirty="0"/>
              <a:t>информация органов местного самоуправления, осуществляющих управление в сфере </a:t>
            </a:r>
            <a:r>
              <a:rPr lang="ru-RU" sz="2400" dirty="0" smtClean="0"/>
              <a:t>образования; </a:t>
            </a:r>
          </a:p>
          <a:p>
            <a:pPr marL="342900" indent="-342900">
              <a:buFontTx/>
              <a:buChar char="-"/>
            </a:pPr>
            <a:r>
              <a:rPr lang="ru-RU" sz="2400" dirty="0" smtClean="0"/>
              <a:t>информация </a:t>
            </a:r>
            <a:r>
              <a:rPr lang="ru-RU" sz="2400" dirty="0"/>
              <a:t>о программах и проектах в сфере </a:t>
            </a:r>
            <a:r>
              <a:rPr lang="ru-RU" sz="2400" dirty="0" smtClean="0"/>
              <a:t>образования;</a:t>
            </a:r>
          </a:p>
          <a:p>
            <a:pPr marL="342900" indent="-342900">
              <a:buFontTx/>
              <a:buChar char="-"/>
            </a:pPr>
            <a:r>
              <a:rPr lang="ru-RU" sz="2400" u="sng" dirty="0" smtClean="0"/>
              <a:t>краткая </a:t>
            </a:r>
            <a:r>
              <a:rPr lang="ru-RU" sz="2400" u="sng" dirty="0"/>
              <a:t>информация о проведении анализа состояния и перспектив развития системы образования </a:t>
            </a:r>
            <a:r>
              <a:rPr lang="ru-RU" sz="2400" dirty="0"/>
              <a:t>(данные, на основании которых проводился анализ, данные об использовании дополнительных показателей - результаты опросов, анализ документов</a:t>
            </a:r>
            <a:r>
              <a:rPr lang="ru-RU" sz="2400" dirty="0" smtClean="0"/>
              <a:t>)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8949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568952" cy="1224136"/>
          </a:xfrm>
        </p:spPr>
        <p:txBody>
          <a:bodyPr>
            <a:noAutofit/>
          </a:bodyPr>
          <a:lstStyle/>
          <a:p>
            <a:r>
              <a:rPr lang="ru-RU" sz="2800" b="1" dirty="0"/>
              <a:t>1. Вводная часть «краткая информация о проведении анализа состояния и перспектив развития системы образования»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700808"/>
            <a:ext cx="8352928" cy="4824536"/>
          </a:xfrm>
        </p:spPr>
        <p:txBody>
          <a:bodyPr>
            <a:normAutofit/>
          </a:bodyPr>
          <a:lstStyle/>
          <a:p>
            <a:pPr algn="just"/>
            <a:endParaRPr lang="ru-RU" dirty="0" smtClean="0"/>
          </a:p>
          <a:p>
            <a:pPr marL="457200" indent="-457200" algn="just">
              <a:buFontTx/>
              <a:buChar char="-"/>
            </a:pPr>
            <a:endParaRPr lang="ru-RU" dirty="0"/>
          </a:p>
          <a:p>
            <a:pPr algn="just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556792"/>
            <a:ext cx="856895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Мониторинг </a:t>
            </a:r>
            <a:r>
              <a:rPr lang="ru-RU" sz="2400" dirty="0"/>
              <a:t>осуществляется на основе </a:t>
            </a:r>
            <a:endParaRPr lang="ru-RU" sz="2400" dirty="0" smtClean="0"/>
          </a:p>
          <a:p>
            <a:pPr algn="just"/>
            <a:r>
              <a:rPr lang="ru-RU" sz="2400" dirty="0"/>
              <a:t>-</a:t>
            </a:r>
            <a:r>
              <a:rPr lang="ru-RU" sz="2400" dirty="0" smtClean="0"/>
              <a:t>данных </a:t>
            </a:r>
            <a:r>
              <a:rPr lang="ru-RU" sz="2400" dirty="0"/>
              <a:t>федерального статистического наблюдения</a:t>
            </a:r>
            <a:r>
              <a:rPr lang="ru-RU" sz="2400" dirty="0" smtClean="0"/>
              <a:t>, </a:t>
            </a:r>
          </a:p>
          <a:p>
            <a:pPr algn="just"/>
            <a:r>
              <a:rPr lang="ru-RU" sz="2400" dirty="0" smtClean="0"/>
              <a:t>-обследований</a:t>
            </a:r>
            <a:r>
              <a:rPr lang="ru-RU" sz="2400" dirty="0"/>
              <a:t>, в том числе социологических обследований, деятельности организаций, осуществляющих образовательную деятельность, </a:t>
            </a:r>
            <a:endParaRPr lang="ru-RU" sz="2400" dirty="0" smtClean="0"/>
          </a:p>
          <a:p>
            <a:pPr algn="just"/>
            <a:r>
              <a:rPr lang="ru-RU" sz="2400" dirty="0"/>
              <a:t>-</a:t>
            </a:r>
            <a:r>
              <a:rPr lang="ru-RU" sz="2400" dirty="0" smtClean="0"/>
              <a:t>информации</a:t>
            </a:r>
            <a:r>
              <a:rPr lang="ru-RU" sz="2400" dirty="0"/>
              <a:t>, размещенной на официальных сайтах образовательных организаций в информационно-телекоммуникационной сети "</a:t>
            </a:r>
            <a:r>
              <a:rPr lang="ru-RU" sz="2400" dirty="0" smtClean="0"/>
              <a:t>Интернет",</a:t>
            </a:r>
          </a:p>
          <a:p>
            <a:pPr algn="just">
              <a:buFontTx/>
              <a:buChar char="-"/>
            </a:pPr>
            <a:r>
              <a:rPr lang="ru-RU" sz="2400" dirty="0" smtClean="0"/>
              <a:t>информации</a:t>
            </a:r>
            <a:r>
              <a:rPr lang="ru-RU" sz="2400" dirty="0"/>
              <a:t>, опубликованной в средствах массовой информации</a:t>
            </a:r>
            <a:r>
              <a:rPr lang="ru-RU" sz="2400" dirty="0" smtClean="0"/>
              <a:t>,</a:t>
            </a:r>
          </a:p>
          <a:p>
            <a:pPr algn="just">
              <a:buFontTx/>
              <a:buChar char="-"/>
            </a:pPr>
            <a:r>
              <a:rPr lang="ru-RU" sz="2400" dirty="0" smtClean="0"/>
              <a:t> информации</a:t>
            </a:r>
            <a:r>
              <a:rPr lang="ru-RU" sz="2400" dirty="0"/>
              <a:t>, поступившей в </a:t>
            </a:r>
            <a:r>
              <a:rPr lang="ru-RU" sz="2400" dirty="0" smtClean="0"/>
              <a:t>органы </a:t>
            </a:r>
            <a:r>
              <a:rPr lang="ru-RU" sz="2400" dirty="0"/>
              <a:t>местного самоуправления от организаций и граждан, предусмотренной перечнем, указанным в пункте 4 настоящих </a:t>
            </a:r>
            <a:r>
              <a:rPr lang="ru-RU" sz="2400" dirty="0" smtClean="0"/>
              <a:t>Правил (662,6)</a:t>
            </a:r>
            <a:r>
              <a:rPr lang="ru-RU" sz="2400" dirty="0"/>
              <a:t/>
            </a:r>
            <a:br>
              <a:rPr lang="ru-RU" sz="2400" dirty="0"/>
            </a:b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83336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712968" cy="122413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Р.1. Анализ состояния и перспектив развития системы образования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7190512"/>
              </p:ext>
            </p:extLst>
          </p:nvPr>
        </p:nvGraphicFramePr>
        <p:xfrm>
          <a:off x="395537" y="1772816"/>
          <a:ext cx="8496944" cy="442790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04456"/>
                <a:gridCol w="4392488"/>
              </a:tblGrid>
              <a:tr h="720080"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2. Анализ состояния и перспектив развития системы образования </a:t>
                      </a:r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ru-RU" dirty="0"/>
                    </a:p>
                  </a:txBody>
                  <a:tcPr/>
                </a:tc>
              </a:tr>
              <a:tr h="504056">
                <a:tc gridSpan="2">
                  <a:txBody>
                    <a:bodyPr/>
                    <a:lstStyle/>
                    <a:p>
                      <a:r>
                        <a:rPr lang="ru-RU" sz="2400" dirty="0" smtClean="0"/>
                        <a:t>отражает:</a:t>
                      </a:r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08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2.1. «…результаты анализа состояния и перспектив развития системы образования в соответствии с </a:t>
                      </a:r>
                      <a:r>
                        <a:rPr lang="ru-RU" sz="2400" u="sng" dirty="0" smtClean="0"/>
                        <a:t>разделами и подразделами </a:t>
                      </a:r>
                      <a:r>
                        <a:rPr lang="ru-RU" sz="2400" dirty="0" smtClean="0"/>
                        <a:t>показателей мониторинга»</a:t>
                      </a:r>
                    </a:p>
                    <a:p>
                      <a:r>
                        <a:rPr lang="ru-RU" sz="2400" dirty="0" smtClean="0"/>
                        <a:t>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2400" dirty="0" smtClean="0"/>
                        <a:t>2.2. «… результаты оценки </a:t>
                      </a:r>
                      <a:r>
                        <a:rPr lang="ru-RU" sz="2400" u="sng" dirty="0" smtClean="0"/>
                        <a:t>динамики изменений </a:t>
                      </a:r>
                      <a:r>
                        <a:rPr lang="ru-RU" sz="2400" dirty="0" smtClean="0"/>
                        <a:t>показателей мониторинга, </a:t>
                      </a:r>
                      <a:r>
                        <a:rPr lang="ru-RU" sz="2400" u="sng" dirty="0" smtClean="0"/>
                        <a:t>сопоставительный</a:t>
                      </a:r>
                      <a:r>
                        <a:rPr lang="ru-RU" sz="2400" dirty="0" smtClean="0"/>
                        <a:t> </a:t>
                      </a:r>
                      <a:r>
                        <a:rPr lang="ru-RU" sz="2400" u="sng" dirty="0" smtClean="0"/>
                        <a:t>анализ</a:t>
                      </a:r>
                      <a:r>
                        <a:rPr lang="ru-RU" sz="2400" dirty="0" smtClean="0"/>
                        <a:t> достигнутых результатов…(</a:t>
                      </a:r>
                      <a:r>
                        <a:rPr lang="ru-RU" sz="2400" u="sng" dirty="0" smtClean="0"/>
                        <a:t>сравнительная</a:t>
                      </a:r>
                      <a:r>
                        <a:rPr lang="ru-RU" sz="2400" dirty="0" smtClean="0"/>
                        <a:t> </a:t>
                      </a:r>
                      <a:r>
                        <a:rPr lang="ru-RU" sz="2400" u="sng" dirty="0" smtClean="0"/>
                        <a:t>оценка</a:t>
                      </a:r>
                      <a:r>
                        <a:rPr lang="ru-RU" sz="2400" dirty="0" smtClean="0"/>
                        <a:t> проводится начиная с отчета 2015 года)»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574497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8352928" cy="936104"/>
          </a:xfrm>
        </p:spPr>
        <p:txBody>
          <a:bodyPr>
            <a:normAutofit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Разделы отчета (анализа)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5465355"/>
              </p:ext>
            </p:extLst>
          </p:nvPr>
        </p:nvGraphicFramePr>
        <p:xfrm>
          <a:off x="251521" y="1556792"/>
          <a:ext cx="8712967" cy="4680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712967"/>
              </a:tblGrid>
              <a:tr h="4680520">
                <a:tc>
                  <a:txBody>
                    <a:bodyPr/>
                    <a:lstStyle/>
                    <a:p>
                      <a:pPr marL="0" indent="0">
                        <a:buAutoNum type="arabicPeriod"/>
                      </a:pPr>
                      <a:r>
                        <a:rPr lang="ru-RU" sz="24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Общее образование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2000" b="1" u="none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Сведения о развитии дошкольного образования  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Сведения о развитии начального общего образования, основного общего образования и среднего общего образования</a:t>
                      </a:r>
                      <a:endParaRPr lang="ru-RU" sz="2400" b="1" u="sng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Профессиональное образование</a:t>
                      </a:r>
                    </a:p>
                    <a:p>
                      <a:endParaRPr lang="ru-RU" sz="2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ru-RU" sz="24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Дополнительное образование</a:t>
                      </a:r>
                      <a:r>
                        <a:rPr lang="ru-RU" sz="2400" b="1" u="sng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Сведения о развитии дополнительного образования детей и взрослых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Сведения о развитии дополнительного профессионального образования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ru-RU" sz="24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П</a:t>
                      </a:r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рофессиональное обучение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Дополнительная информация о системе образования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049509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8352928" cy="93610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Результаты  анализа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3399188"/>
              </p:ext>
            </p:extLst>
          </p:nvPr>
        </p:nvGraphicFramePr>
        <p:xfrm>
          <a:off x="395536" y="1465664"/>
          <a:ext cx="8352928" cy="54559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52928"/>
              </a:tblGrid>
              <a:tr h="2376264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Сведения о развитии дошкольного образования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1.1. Уровень доступности дошкольного образования и численность населения, получающего дошкольное образование: отношение численности детей в возрасте от 3 до 7 лет, получивших дошкольное образование в текущем году, к сумме численности детей в возрасте от 3 до 7 лет, получающих дошкольное образование в текущем году, и численности детей в возрасте от 3 до 7 лет, находящихся в очереди на получение в текущем году дошкольного образования</a:t>
                      </a:r>
                    </a:p>
                    <a:p>
                      <a:r>
                        <a:rPr lang="ru-RU" sz="18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Всего получают</a:t>
                      </a:r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дошкольное образование … детей от </a:t>
                      </a:r>
                      <a:r>
                        <a:rPr lang="ru-RU" sz="1800" b="1" u="sng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до 6 </a:t>
                      </a:r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лет, в том числе … детей </a:t>
                      </a:r>
                      <a:r>
                        <a:rPr lang="ru-RU" sz="1800" b="1" u="sng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получили  </a:t>
                      </a:r>
                      <a:r>
                        <a:rPr lang="ru-RU" sz="1800" b="1" u="none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дошкольное образование  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текущем году , стоят на учете для поступления … детей</a:t>
                      </a:r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(число полных лет; 657). Отношение численности детей…</a:t>
                      </a:r>
                      <a:endParaRPr lang="ru-RU" sz="1800" b="1" u="none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Характеристика разреза наблюдения - города и поселки городского типа, сельская местность (657)</a:t>
                      </a:r>
                    </a:p>
                    <a:p>
                      <a:r>
                        <a:rPr lang="ru-RU" sz="1800" b="1" u="non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-В том числе,  в г. </a:t>
                      </a:r>
                      <a:r>
                        <a:rPr lang="ru-RU" sz="1800" b="1" u="none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Нея</a:t>
                      </a:r>
                      <a:r>
                        <a:rPr lang="ru-RU" sz="1800" b="1" u="non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… (получают, получили,</a:t>
                      </a:r>
                      <a:r>
                        <a:rPr lang="ru-RU" sz="1800" b="1" u="none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учет)</a:t>
                      </a:r>
                      <a:r>
                        <a:rPr lang="ru-RU" sz="1800" b="1" u="non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сельской местности … (получают,</a:t>
                      </a:r>
                      <a:r>
                        <a:rPr lang="ru-RU" sz="1800" b="1" u="none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получили, учет)</a:t>
                      </a:r>
                      <a:endParaRPr lang="ru-RU" sz="1800" b="1" u="none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1" u="non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Таким образом,  доступность дошкольного образования в сельской местности выше (ниже), чем в городе на …</a:t>
                      </a:r>
                    </a:p>
                    <a:p>
                      <a:pPr algn="just"/>
                      <a:r>
                        <a:rPr lang="ru-RU" sz="2000" b="1" dirty="0" smtClean="0"/>
                        <a:t>- Не получают дошкольное образование  … детей (…%), в текущем году очередь сократилась на … (…%)</a:t>
                      </a:r>
                      <a:endParaRPr lang="ru-RU" sz="2000" b="1" dirty="0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199971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e3e03449af394bc58e54c9f968813422ea32f9"/>
  <p:tag name="ISPRING_UUID" val="{C758990B-F065-4B2B-B5E8-D449551E69BE}"/>
  <p:tag name="ISPRING_RESOURCE_FOLDER" val="C:\Users\Пользователь\Saved Games\Desktop\управление развитием\Программа развития образовательного учреждения\"/>
  <p:tag name="ISPRING_PRESENTATION_PATH" val="C:\Users\Пользователь\Saved Games\Desktop\управление развитием\Программа развития образовательного учреждения.pptx"/>
  <p:tag name="ISPRING_PROJECT_FOLDER_UPDATED" val="1"/>
  <p:tag name="ISPRING_PRESENTATION_INFO" val="&lt;?xml version=&quot;1.0&quot; encoding=&quot;UTF-8&quot; standalone=&quot;no&quot; ?&gt;&#10;&lt;presentation&gt;&#10;&#10;  &lt;slides&gt;&#10;    &lt;slide duration=&quot;5000&quot; id=&quot;{4F6391E6-A7AB-4819-96D3-2B75D9A1F00A}&quot; pptId=&quot;256&quot; transitionDuration=&quot;0&quot;/&gt;&#10;    &lt;slide duration=&quot;13995&quot; id=&quot;{657772A7-0947-49FA-9BDE-F2AB90EEB879}&quot; pptId=&quot;272&quot; transitionDuration=&quot;0&quot;/&gt;&#10;    &lt;slide duration=&quot;5000&quot; id=&quot;{D06A1BA2-29C4-4A83-94D0-C6CFFECF7299}&quot; pptId=&quot;259&quot; transitionDuration=&quot;0&quot;/&gt;&#10;    &lt;slide duration=&quot;5000&quot; id=&quot;{C78D0920-DF6D-4230-BFFB-CE6B93CAB279}&quot; pptId=&quot;261&quot; transitionDuration=&quot;0&quot;/&gt;&#10;    &lt;slide duration=&quot;5000&quot; id=&quot;{F04249A2-F700-4051-BD33-50658AA0C34C}&quot; pptId=&quot;263&quot; transitionDuration=&quot;0&quot;/&gt;&#10;    &lt;slide duration=&quot;5000&quot; id=&quot;{204E7F9F-45E9-4D04-960E-BDCB0B945986}&quot; pptId=&quot;264&quot; transitionDuration=&quot;0&quot;/&gt;&#10;    &lt;slide duration=&quot;5000&quot; id=&quot;{76E33555-5B18-4AAB-AA07-A87A029BA60F}&quot; pptId=&quot;267&quot; transitionDuration=&quot;0&quot;/&gt;&#10;    &lt;slide duration=&quot;5000&quot; id=&quot;{2B6D84BB-A124-4500-9FC0-644BAA34ADCC}&quot; pptId=&quot;265&quot; transitionDuration=&quot;0&quot;/&gt;&#10;    &lt;slide duration=&quot;5000&quot; id=&quot;{F28356C0-F5E6-4982-94E7-829EF0A8BD07}&quot; pptId=&quot;266&quot; transitionDuration=&quot;0&quot;/&gt;&#10;    &lt;slide duration=&quot;5000&quot; id=&quot;{5AB1161B-720A-4CCD-B7AB-659E55EBB357}&quot; pptId=&quot;268&quot; transitionDuration=&quot;0&quot;/&gt;&#10;    &lt;slide duration=&quot;5000&quot; id=&quot;{C42B2EDE-A0EC-46D8-9417-95D06B1F33B5}&quot; pptId=&quot;269&quot; transitionDuration=&quot;0&quot;/&gt;&#10;    &lt;slide duration=&quot;5000&quot; id=&quot;{FA1660AF-5B1E-4731-9FF7-60B1BB6266B9}&quot; pptId=&quot;270&quot; transitionDuration=&quot;0&quot;/&gt;&#10;    &lt;slide duration=&quot;5000&quot; id=&quot;{F6ACE617-57D6-4485-831A-0D0C3E486A69}&quot; pptId=&quot;271&quot; transitionDuration=&quot;0&quot;/&gt;&#10;  &lt;/slides&gt;&#10;&#10;  &lt;narration&gt;&#10;    &lt;videoTracks&gt;&#10;      &lt;videoTrack duration=&quot;14229&quot; muted=&quot;false&quot; slideId=&quot;{657772A7-0947-49FA-9BDE-F2AB90EEB879}&quot; startTime=&quot;0&quot; stepIndex=&quot;0&quot; volume=&quot;1&quot;&gt;&#10;        &lt;file modifyTime=&quot;2014-04-15T10:01:43&quot; size=&quot;18884590&quot;&gt;&#10;          &lt;path full=&quot;C:\Users\Пользователь\Saved Games\Desktop\управление развитием\Программа развития образовательного учреждения\video\video1.mkv&quot; relative=&quot;Программа развития образовательного учреждения\video\video1.mkv&quot; resource=&quot;video1.mkv&quot;/&gt;&#10;        &lt;/file&gt;&#10;        &lt;trim end=&quot;234&quot; start=&quot;0&quot;/&gt;&#10;        &lt;video height=&quot;480&quot; width=&quot;640&quot;/&gt;&#10;        &lt;audio channels=&quot;2&quot; sampleRate=&quot;44100&quot;/&gt;&#10;      &lt;/videoTrack&gt;&#10;    &lt;/videoTracks&gt;&#10;  &lt;/narration&gt;&#10;&#10;&lt;/presentation&gt;&#10;"/>
  <p:tag name="ISPRING_PLAYERS_CUSTOMIZATION" val="UEsDBBQAAgAIADQDhETOggk37AIAAIgIAAAUAAAAdW5pdmVyc2FsL3BsYXllci54bWytVU1v2zAMPafA/oOhe62kXdc0kFt0BYod1qFA1m23QLUZW4tteZJcN/31o/xtz+lWYAcDNsX3SPGRNLt6TmLnCZQWMvXIwp0TB1JfBiINPfLw9fZ4Sa4u3x2xLOZ7UI4IPJKnwgJ4TJwAtK9EZhB8z03kkZ7BRWbiZEpIJcweuc+Qu4u0JO+OZuiSao9ExmQrSouicIVGRBpqGeeWRLu+TGimQENqQNEqDeI02JX5OxqfRKbU7DPQPWRm3h64Jmk5nrUYkBSnrlQhPZnPF/TH3ee1H0HCj0WqDU99IA5WclaW8pH7uzsZ5DFoa5uxKsk1GGOTKG0zZlZisUwdrXyPVA6bBLTmIWg3TkNCKyydALNtzHVU8+gBreXVO1Hzln4b+71p3ErlaOec5Y+x0BEe9SGddRLI6DAqS8rrlh300HTQrWUijoJfuVAQlJ/f2haZL0gVsO24Mk9XFz4e4Nst941U+xuEYRfVCrqtaG4lmluCWg63jb7uKEhz2y1wkytoSjVjTyIA+YUrxW1bXBqVA6MjY42lQzCj1ZVrkTpBWGSS+OwftLF+I2l+6teUKQH/Q5hPSNTWRKQBPN8K9DGQYE0NYLGtzTVZ7NqYXU46f0x6fT0wVTnWouBFHMNVCDiGATecdnZ6CAqKa3TxczXC9g4OgiMRRjE+ZpJhfHqQJuFqN8nQOzgIjqW/m4C25raMdFzHUTO1HcToxDphfq6NTMRL2Z6DPWNWZR++NnLN0XUm2oPz+R+jOIjRDOaWTKwu+9bbV83hvZ1TozufTVZZBt2K8wAmzyqvZhbybOQTwJbnsbnp59Tswx50lPPUdExzfcd+l8VavIBTiMD+6RantiYR2J7xyIflaY8B9cTtMghfmqYiMlpLUql5SDmGtXkSUFSYalY+ouqhknkajLRxs+7noGPcVdcKuBPDFjNdnGDzycwj7/GlvsvF2UV3lfPFRYMt87qvAle5vGFV1wl3nUHrfm0vwuqZx9ffUEsDBBQAAgAIAE9uj0RV6MMnLDMAAE9KAAAXAAAAdW5pdmVyc2FsL3VuaXZlcnNhbC5wbmftvHk81Ov7P067ck7REVookhOyVco6bRKKTgzGNsIkW0KMbUbaSxFiZG0lY5iMLcugwhhkioxlMGUbjCXLGLPxe83QSeec9+f9efx+3+/vr1OPUvfc63Vf9/N6Xvd13XP3rJnRL+u3rhcSEvrF+NSJc0JCK+hCQsJt69YAJauzfgsEfgj7nzM6JpTbtH0Y+M8qt6NnjgoJ5UVv4J5fDfxf5PIpiL+Q0K/v+X+ECT6vXIWEjPuNTxy1DHIc614gubpBCJO85LmV3JWn2JEgp3BNjeTEuo2mzs+S74m0W7q7uOZlaahsvRehsDMbctpjfeuzO5RTEqXi9284NDt5R/JicR993KVZen45TDNa8IUmPf/BEtLjtt35pOnGLpoBs2ScaU9D5Ja4zXb1ShbDqQj4JNnOZ0c3NajvF7hGldAa9avCok5CK6WqqmSkg6Y/HIq2544VUx2rP/jrosKn1h6FR1xbqsCvG4GUuvM8ndNBQp78zAyq6V/9kbShyj5xw/caIW5f7OtH8Rub58of/tmz0JpfYyL8ya9WLmx6C298Q1ga1Gm96EMGVCWCaNhwqGLylwlNG/EbP4b6+MtK11QMfGXfb7mXHvwhseb7BBCa6jZkC8T8Syj7ZQ1rmjbRJRvOnSRuoKoq0++e0b3Lsmvt2RCarubFebdtaRwZUS8Fes79k8eoC/NMHxV68aVuW+6QEai0xYBCm9Cr+BUNHrvU9cbXOpzOPjzOynPlxRjJaN8jTfmmXWnUzijAhnYO5gWONlCst3uAWgNZEwN9PpwPE49vB1JZocFNzQR0ZPSARka338JYFzY5e2sD2tvDfvj5A0NOaNlEYLm7BeHNJdG0dKNn+6MHxQTryKivyoLp926W/kC6M3wbxP36vFI27Ntb+ZLTrfp+CxEbw74MlXB5Q8+jZfQlH6PR/sgLydzToGCDsSk4uyyEMRLj1Oov8c0BnEN4yNCpuF/S/7qWKtMw5Ttoszn7nmF1gbNttGKPLPvj7fF1YR/ecnqYFbqTHwym4MiM6OpDlP7UmJBDL/Df0Dbk1ScflCGLHmZSYUMoQiIte2G0sjY2r013f8BTVF5rHuz+PnOWLvez4bHOgTydQa2EsYnCier82mSkUu5xVc1M9opDlxQVl/SnQLrdhEyBqYul1V0YF3sa21xwF5PguvqReGvsq3W2xkGrMOgXHXv8rKMHmEUOdjcnwGS63B6NizB9wiMpBcfgsFbfhEdFknvuuuHbxdNjGdz7QdaYkXe/e0/bfDDuL5pNtbEKH0vZFxk6ptZXF0RZz1SCQA/WjuTf0CWk+X7efkFFOrzM+82ruc+6K2tO4K+fJUDL9xEKVX9DOzwolpgZGDCJ7SiIe8zaHy5QJHWjNUWxDHDs5qfZ92BIkr5cEdrbVQVHtjK103hgA5b1/ih/YRiLZhaSHDBrqQEwfReMiwcM72xJwuo0gXEV6BVpc1YSFQlhLxzAGfTUe1qXCiu32vUXyugak7OTdmTl3uNNbXBulZq2wSefk7RqeAbt81T71eN0IfV1rEvj5CBztt2DE+KWif/9dJmXNQcD10BrggiShS5+uHeL56PxdkQqkY1LNLrlMXzcTqzJJSZTD2oKk7MrfPE84dSLytk8W6aDHFlVYvgMWb7AezXzBUw9O8o/HlN8zS6egZZRM/X7YGjsBc5XDizcneGQ4dc8MaaZiA7BojHYrS4OepYL0qbOFpKSw2q8YoqqNZnu8LjAU/mbGGtg4A+gYqC2FQMqGdRAUM76oJj12NT/ruBs+js7vcYY4UxwqJV/9IIb7KbCjAOq0d2qcmDTXXI24H1nymwvxcwWNunwPm/9Zjth7wJhvK19GldArw8JFf7DBVt/uZY8XxGW0kCiTVQr5xHx+j3iZJ2ekLZnqlfQOPuGo2h2V71f2RiaajqPqgnVrs2uTeRZq3iojNXY4jecTXn0SlL3YBtL2vGcNDaoNU9Wss3LQqWwwde24pbfM/zmP/GM4wrMc8L5MlgfW2GFuHxFkiPdTFCFIeqQh7xDu9gjsd1nONL5qQe/xLYlhg1vgwqU4vId0VEHcrZOBTcemYVJG1g1o0rP7vlwZ3t6QFentu74DlR+ijUnoV1jCdkSNVeGohiO1xmDyT6qacGDj/fjnYYOatUqEM//CZj5569iFsL0D89Vfy8C2j4xWlOnA4HnLYPWj3tXuuJb7g5P1jclWm7/gcpI6Z101+74Az+A+kgmgJtmirVgOhJrW2NX/n02QwDIsqIvVEynTryJFF6zDH51XK5i4Fq7VFPsDzv/mMVvfIAtu1b7wwYMPRLG9QxXv3kWaPjgx8yOkImlyu7LbIAZMKVUs/vK7tbNUj8sCL+z2H/oLDZQ4T90VvVY8xtvIjw8ZoFZ4yD6a0TEN4N+ufsY04/Xr0qvQBWhhRc3RXylGn6muTenuMf2zd2qXSe/MNqg0DBmGdWBfh4YFHuzmkgmbhF0H/ihKp9kEHoHOZho+CV3Xflcb6Sn/n1MHKPw4ajOUTrJWFZQzTF4QKJzz4q1shHp3H7F7zUOZ+lkCcRTlSt95wUw1FOjq5jNvnJRS+uJFcYhh5JG5jYL41SPwh8/gTukfkq/J8uXyLAGsC70uocBz0acV//Yz1T0PSEI6onumY9KTi3ZVx/v978lLDqaJIwzAxtexcQF4KJ+iEpQZPoxdc+Qg7XbTGbvbb7lChF9GIBWWgGsMi7gx+YLihyujR84mn31DHbFhaZG6TXqrz0BlQJLAB2RiTpLWmaxVARMN+mv083iTxeovKQ9qZpLRSKlLatyVmjh1ydq73cTyGIn3RK8ClBXRfqy/ecXla7qdr/WExBwMlwJKbBqBCFIJloOEIUOZMnIX6lfKlIYMttcsL59RslpsDEFOB1lF65iLMBigG6nYlyWtBS2VCR+JVMkpK1Vmpc1xz9HiTJLklSku+74vy5cRkv2yINth7ZwSqkVCM7MSvL7ULmHbW9Lnd+X2BVfyvEuyN1MMsc+Oy8QOrDCFIWVrog3JScT1RxKC97Q0kKbRpFUBHPfpZ5y7bBvRTbSwClwP/hVJe45QldbsNIjG4FRvs6GkJ85SorQSOmyBkF2Dxky4tEah4WXjqcWcGA3FrflY16pTeg2+JC7p8yqGPS2toO6QzQwGUze57tkJK4QhSCy46/0iWwdkehX0DeXz/sO1Md/XRtyxI6/lQ2rckYKIK3GKdUigBz382cao9oQ4jrXWej5HFl3gAf6VrVyAiIffg6GP6Hfp0BXJO1fLmZgbbwZXIWaWNNak0MOa1ru6UCgIAJf9zSPkkrO9bdbHuPrj1etEASq5tewL+FmMBSXpsTeg6tQGXFF8LbHLVMxB0DF2iK7Hrki4l/FMRj+pwGlUN1cgG65AFb0FQdYhFMTIBiG3CEJCMjsM5HN1t6zTDtKXa9isJIle+vYxs/MyG0kDWDvy05/9M/9TVsr/iy//2QNfv/2E7iK/9g6DaZPzU/DRtkzuyc47E2j3y7O5q1e7AhtlgxOrTZOAfRbe/8R8u0GZ3PqGv8JPDNXIiBeMNtlWk0UrFffmtwG/kwPjg9Y2HsOJXKxKX4TIaP5tmCxZU6ADjK+iiVStyjR0XtVL6j/EMLtSDfzBidL8m0SFb2Pf4pg13oMDU/KKoUKTtEHYEtVQ4EtLfRs25KMsSsWrdWU0hy5tmpxU9SPrqljF8B4tQ+2RSYf8smVCARErDAksudi62t36/eN6az3ABC+FYKkV2Bo68giuvwN/VMQe+qAD25jsJu/txpysHSdeYoTnIhOQP4sQMDv+Bjy47yLAHOmKdAJgq7EZ1ZtLvBoL8g+P0jinl9cKMmcbP0P44DwGGjpFfcgRTsvsa+O8511YdsafYtnj2cC1Uw/bj79sexV3dBx2MZF8riT/j4nuGXhzkXZMbNYRtE/zOF2A3vPgsgngxP6nFOMsO593lPpiiU7ZIUXrg+vikOZfCpQNlyck1T7fWGcgf35/FEYVBPZjGxKB4GWzqIZGZy8fCso9DFKsaTYQP5vs5bMtn0R0kjX22X/rBLFmz+vC3VlYcbVyr+9C1xZHF/PTtmc5OL/TmD0IkoA9evIXqcC7Df/99K8VZewMgRFdL8UL0Z43rmoHxT17xCcm3Tjn4DKW0m96I+S9/wNV/svyA4mDIJ37E8f3Aws/NZ/wb//P7odVKIzu+FUOeZamSAnPh7VbFArrzI2/NK+rj/gtWpxalkAndx5kq4zyS0Xf8U6kL6o11or/eMZoeMltFONcsPmepPVcuEABCfn3quqB+QUD5N0/lOmiWUY1ONUUPi8WQBvaqABfmNfPBM4CzK8VEK2HNRbbq4t16FsOqjwg+EROzwUdrXk1CstFqTYkk2fpLdhqR1wZIlvX+2nw36exR8AjyZQr5Dn2+fDTJ7sT0NO5ateQJ/RR7mY2vuZLhyMGoXnHlo0+IRc8hDUcBMfwhdEGyFkU001+zeXja6aXpve3xwGQIWMiB8niBPK/j04qn9wYl1Yf2VR5McM7ICdjN24brRD6ZVhs/hKtvL5Jhv6jqsh8Ce1SRWatzqtOwu9bTWwVBTnlQZYNmaq+km3UVRxrUNzGm1/UalTYnLBzyiq7gaJPnvyonyLWLP4hzteaILYuNVp+U8BnrDinMtGSHlcjpRaJJKRh670spbrWu8nY86xYlsTQ8BlLarMog++nIZJt/TWcCSpKFhP05FwTlJ8LK+15miap9rZutIbZNgxi10jlcdcoxrF+MI+L9roQDZVkh9QeMd424K+Y+QozxibSgTHD48oj1nAcu2KHBKYevBYveI+JRZJMy4wGYxLe6kkNrrVv1D7Eje4vNrABVMfElWYsKYQ52h6BedwAt8T/AoGGrtZm3LDAdZdczty45L5RfGlKp9QYnSZorBd7KNtzx8Sg7Gszj1jpmdNp7LTT3mUhV0okUuj2WWplkRzT9blT8R+XeevzBlWplzgD+vtiQ/mvO3oq6WuDzAOZTfNUSJRRfXpyP1Rs71PJZjaxiE7NiwdbfP3aPNeBUcAebZLJ2ZjUIlk0uz1xDFr7YRG69aSTtTV4vhhvTZk1YFzyQSTNLu7D26oRT9Vai8UfbnDiBNBGine4V9ErDlepvLSQN1WdoU3s3hkxTPVE83mZV0Zsw6c3319ovV703g2+WYexvu+c+JQV6dcnMELtt1U16X8kbxdiFzbLYKfMm2B9ycnnO0tRo7DENHGblHgjYQXSYtI4QLgSuaLR7U6VnwSZq2w3PKbLszovly3aOn1reJPVipdFZiQ9wDIx57bSrf5iWDxjWD0y3B26rlVi1bHipVkNtBg/1gZwH4VwKo8etRsQ/iZaPHZjQqvZeKRgMOpbp6xAW/loYX4PCXxV+AzExN3jMvPwADwZIOE+WG4iYDKoURsBzx14tX8YbmANuVJ7aRbnDNx2aH8E+9CAYYnb8a80kJA6YD9cQG7z2SvuMM3SjrAZ3v3vsyL+hmqTIH52rAzqXsFEOSw52I8dtiyojG+BJBPrfNVjLnx3gcBmJ84Lh/wCc0gntneFYsUJhr88hN2/U4BJVZfLmXF5fDtMpyOzPxtifSDKzIsWJrWg+tXSklFAgtVeHmAnPcz5f13Y/7Pbsy3Tk/sGWLWffCqk3ePOK6lT5GXMXFF7SRl/5uCXvTVBd7kZJPuxH25IzoSEXtP7OTSAl6PM06RwdS2Y7hf5Ui6kwKRV2mJChxIvoM47nz5oeiNhTOOh4CF+6yq36Pu3uf6w2MNbFgu9u9WMiRzcx/6SrH1y969ad8/OB3Dl4ODscsPF5vv/kxccc4IGnBrVNryZw9OxYDrgRs32fp/qlP1RxFu6YjZIVB18PBL1BYQi2h+wT+c0Wo9wTUCJXPV4ht8OcXhnOIa6PwAVNWAWULaZzA/GU0anyeaI6eG2v3um+szHm24uTnsEbD3apuW/PMe6bqFnrnabT6nv4bfpBKlwrl9sj6/9d3xPDELD2fCJSXVHPUSQ6sRQzd7nhYA1LBAcu3SAidE9Ra407oxX/YGxHpwjK+xohfmotcqDo+tJmaCeMN4/8OrvwoarPmzgSuxYVePX4xfyk6DuS/X11oYg8YdriumBTlPqMyqjgJ6MftsSQCjqRHH4xn8u2wY4DCCXsDUCDvo8tF6OPgWYumqdTrfty5B6rAnpDJwrPOP8wsASwhV+4ZlV7mTveIYkUYNV0NQNES0OaxbpDpyxaJsX8PXNNmS5Yf55KW3Pl45FMUYKKSzBlHHOUeGjSX3lDzsLN7ELAcBSBB6dGmM2aaqPTgZ98izbXj0V7CYT3rDBGTCvphS7CPrDR9uflnmquc9FdSdC61EzjA/JB+asOyMpsODZb0JivrFYQdfl/+2Bwp9YwzW9+yUj5f27KaMGUzFRG/Xn59pMae2UiUr52qYemla7sm0ZiOKGy+NVjHPwGLDcouyxkCTd81VKtitWNWp/ZR+R5eGvmH/OJfT20zPj8+vtwEmOaF/lBnG8PCqkN8quEmSslGk87lrb0/ohH5pJnuHdAXgr245dKnrsB+Vi5jnsp7T/Ej+3vF6zukEPzUxUmBr0SodhFfnxJSBrQhouAT8khNWGZZXNLzWNB0gajV0bCVyd03MWJfB9GNSV8wXtXBWAzxQwv0SrCTtFWFkYiae4GeaMgXvnpaIjZmMHbN2DB5o8i88k9ZgeKw2nte2+jgxOMo7mJp8KrTH+5stt7JNDjhrjqJL4Ivf/9qMbCEW/SrzWJod8mSBHcRHub8BF/b13c2alRv1Lu/uHSudsSLTmTAIKJfqUB+y76Y0+22z1bvNqHV+RB9XAz8UxQ+mS4rvMvrm3+CSg2mbyHYNAQfoIR61Z2I7c3PYxZImyadCCollvwBn/3oVUWRRES6fFAWcN9t7OLRSKiEh3cdQ51piZX6/wjOZYaydSAh4fJq7CYL1QChNlUidApX8AvR8LjGseG7T3TMUyzJ5QklmbCpBbrKktTneshSFevooxej1dCi4OdukYjvdkmxuWx87m1XkBvW+WemKV13v9/Uh5WEfRgEE0CGHWIPnu8dqitOLH9dAUjSuRjhKS1mQTaum85GkzpkuEzKlHqFMz6orpnfZiZAmglVbeTObz5MQ2yAkLch6/wUec2Ns+zqf3W+UyIUXym+8IUdaS+iPZSul0UymPPeF2EFIzUnrQrrpx56MPZcYH5Xvu4Mx6kQp04NVSJmVT3FpFVOVJbP1EwYEmLQohHHsx4kLwDlKTAZKn1bqZ+xqjlOiu0vezdVi6YK/WZHlexS+KdCzYtWs61AwvIMktFc2WNYWQrKZ51QuhD58lRnSoxq6VzqqPUHdGqwbbvS73adcE/hdrh8MQYGpt/pwzreOyrucuhlmB2GCkmzX5DOrC0jZ6pxzZ94L9CBNGlDcwtMK4vayex5coU2Ks8S/FeF2CPsoD+Q8aStljuQnICw57NfuaLoCOzg3J61YUpil712cg6lkDSZfd9XXTLVD9zJC0V8VGhoarJq1WifRGBqztHXtUUp9CDGc461OT3j7eZbxtY2dkDiamUaxIk/nHieJTnh68Z13x3XLFVI+VGyaXYTiYhhfs3JpEwM+wcY3dXE9yBoX9l5jc47tu3OI+EZrsH6DfScCcAJCCz0BTACzfEDcEMKdQ3MvHeh4YtK4JZni43X3SmZ0UW8a0qTZ4gHWJ4DY527tbSGi9taH41X5S0bt59lP68O809MZrQ8Yv2i2qrYy4tCzijvgBlfL1PaOB4AATDSYkzyKVTPrOydRI7RmsBHAoooI+ngB0c/QILVNHJU6/mrYi6X76ZDY7HGPuMir2pW/amlrAQZl47zha+IGw23NNxbN0czvdBcRljHvggOcc7TpuPjkmaiDC/n0p5WzABsCzUm+faooTKi0ExYzn6yuugAY/gXrObWwrxuuk3N95Er8PeJgZ25zS+XorrwnUKHb3F74aLLIzcN3N6+p5V9/V2LaFma1Fd/2DOSFASYEdNF612JNs3d9KTdqwPaAngcAnZZJEsJGXWQtHBZYa52i47jH55sCllELwEgAdWA8ZShrPQR0lAwC7NhY6qcAyRROSBrANdZuWKhwdJ19/o5PT77gBZXxPNkj8JIbrqqIHVPw3OWOVKjbl7FiqkGkGnQ4JJ0VfXMEtHtqejDUOWZDkn3/Gd48wDr2OYZN1tTkkwzKPtGjgAG2RTxTeqF5Z/GCx/UIDE+nr7lOsVh1qbu0kPwekBR0A1E1Lr8iZVQwxk5gBvodT7qv7Iiw7GgbOAGM/Z2FLN4znwVsftuv7pdD7/F5jaOu4DbbdceJNPjiRXrE0z97AFhA9d3DPyjWUrslVnY8W60zu11wWSq7UpHILpuoKAui5xR31ThtES2fbtIloEE/k8dsV30obW6qQU3NEcFoJYbrUz9XOn6cgzMlYlib3N8geYw2qvzYIhvLfvgBe+yC2Ye9AqIB+FmEsAV2Ghna/qFHftN5aEXMT1TucgrGjRWZvK5RYwXLPBXwKLtgx2RsvT853vyVv2YuwKj9P/9BuAJwXZ0/FEeWjhYR4N93x54KOGOc8UelC9PYxMcu/veFRTEuVzGySWgdx+WaoCk6eowssEFTvJcoR+ebcuohq951ULkfqCqq0IowWlqleW/0Yl909L406xjB3UT4GjNlOghgPpLWufYQPd5MC3w85qViepjflT/yr7+Pqkr2qSiZa0ZVXLnio7aFH1h+Tpjiorctk526tKCPubcbtyxwSQthqM2GCfzg8YyNUopYllWK3BwDjiwCf9RDzbIgFGsagdh2Xpn+VQahukkWMfOJafnpvbHqTv9Pp8gKfcTdLq15LGtCY542sN9F578U4GTOs0lAv2Upvz+zjG+yPNyyZwV07FyA2lGSC/hm9AyAWpkt4rl6RWF/XH6TNFIX+eB14UgCIf/ArWVEP/HAysx4Bph+3TRWbsz7YHm1buvHUsN38qNZH42G6Fs6TALwaSCz+ov0ryd36sUEiAQ1iwQlr4/0thzkC3f7Fn7rgRGY0kjMKzZESXqyqY/12CO0eySvaMqRZNgrz1XMARnYgwP6gzMVwjClN6UbnO7oxSy5P6fTIlrqQhJwBb073OttGacsEd8Kch5lrt96FwtTKyx6k3Dgs+bjmZjQzpe9juEtFmIX5Tchp1TPHHYHrRRz9BML7rqdgqiy7E0L67UC62LQSSwtqtRhrzVm8vSxkOkB2D6WLu63oz5tT6xh+tGoh5neL8oTDp6oMumnv3/lvfqg5EqGMLkuvAyzZ2zkfdbnwHmxVxtqZ7O3UajTUR+m1sYtv1Ikql/eCkmvXK/zDnAUNHuQAS6Ily7GnCk/KYA7me85mp2xI/DgB25y+OJJ3jv0SuPXB0c4O0YbFo6K/6wRdeyzv3xGjvD9qhlX8QJ0EnqrQBgPGVnZmZMbHwj9rXpry4/q95Lu/Y/VrYhsgGlVTF3PPP7yVKjY0L4VPpW82d7CNsdQ0uspHRvr8sNwOjmn8AE5oDdYQvw7/b2l/tqE7KIplmS5s7vGyUy0nD2SHQnvCb6N2Wgs3qmTtVStKSqizxVffO/V5J2qRLGzEGbgK/iZZVekBMsjCHOFJccs2zXVQcF0tEYGcCdvAu6kROqBJg35v7m/FsIM/fgl97fbFEw4bCnFx4eUHYBjqqTjnuJy8m+OacaKkVCl746pAn1UCeKsNgt4oGp8qQy98I2S/puXmbj+1UTWiUUvc8gRrVP7dBH5R/m+7Cfjvu37/+LLblek+5RP1vZSqPOzvZMEWSi3Bsq9WSZ1OinCsy13X1rISJbh/NoW8NJ9HxjXlBurMOscLSw6865KCbIwbB5eGjT09PYWSVX7y5LXIRqXJ3trajaGz71nzun8DV8lTj0bPwbLFQ2bzU9XoOMtN9w/PrB+iWBqAhV4eQQZebrSSD7sy9fbsnvo4s/j5JfgbasoQDwquQ2V5Zdl1dZUTilXatppj+ccMyfjP3QMUFLMkloOuycpTgPWezQ54gyMZx3OsJa0xjoGyO5dI8v9spbITuv5sPyKYc/7qgyczOMw1gCq2+jeWx6Tak4mlnrUVGRLzN7WXtyGVGFcD2H1OgiVujYETAZb7LE4M8xb5Ry2ey0fuOf4PmsPJWkqj3B82X6f5l8NkwkJfT1sxSV1bp2TUNbY4gLsEpwf5p44k0GQ2fiXE6ADkbWLCqWnL0I03jr0vrmh+I9hkk9H68v8DPhAsUHRdiYZBJg8xbgnYEwt1uZunhSwPvx+QAFDfDT1Z4PqfjrfQDG73a/LbgFQ3rTT18bxnS5hSrH8j2vd+OGZHteQ0cnlFxFx5/nFeQNviucBT1L/8aoc54PIGpP7NVKL4jEjh8YN/5f1X5lolemziKnmL9SAHxVn7mlxib69HJ9F+cXR+wh4hjlZYYi4+6JE9qSylbNKLaClE//L9YdiZ6XS7+3mL3SSnyKAP/RYJlRvmb5XuQLHwBXhBehN+BKg2TyA5om7aNTy87T+d+vvDi0kzFnu5n98n8SHJTxxpr1v10+KxS92afD14cUFiIRoitjWeHDvxUtFagDnQPd/t/6hnmz92kw5foaJU9j/UmWUrPqsMdU29wHq2AOsvyWGcVsm5KLYJ68JSTVH+/u73g8X4yc8ZGV5Q0bRtXYgeOvEQ+RftSNTnk7l9DC3ROvPtqdyTNXwV3aPHz8R0FIkxuBzgsnPFuZjlhgQp4PUI72Q4dIRoLsoSKbjmIaBhDF/MX2A7mUq0HPenOyRTxOjn+K2ZltHI82TT/nON/WBa1Q/kfrc47xRyl0duUUk0ox1dGuFZ/gwVnVLZ+SdEJWJVQV9HkxmljlipKnCLoJqVJP6Fzkh2Lj5xv2k7SIBq+b4iWIxTrQte0l9WQ+NCuSZOReLcQ5yaVqtWqCWDJlsrayiYo4nxehG/hnw4DR8FqoJfddTofyQ5gF1wVt8dOx/+E8bBIwgoxF9luYo3rU+0NUAx25Jn595deaGgbOscVSQNaMsfrwgu34Oh8lMHyicas1w1Ue0GuAqrcj5pHVhd4Pn99BXJR35fj31+hoA5QhI9BPrgcPXdsRE7ZS13kc6Fxc7Iz5Y5y/jo0yP4c4UmpCzJ2zl8lXoYgyvdAPTTvnRDvN9JHfUN2B+tn/mo1zFqDkiSzZqQ2UIAFpVzl5/1tBs70mWb2R8bfGIG4G7liRgCuIZBXvPR322LsTHMyzpKMNyiZmZHawmkhe0lQP4eM+eKo14w/CqKh4iZmkNLozcI+AOOO/puQanFKEUoSUjF8dn8huDqSfIt9eN4to3dgSme6MIEHobYfv1g/RYxu64gAlPpQekUqhgwwG9oe2lM542a7yESyIyV1Bn+yhOdw7EfJ/3E+AMkSzI8F3N/mPHYd3GVcZCy3U4PfuRLNx+EZBmE6YO++yNzH4DuAMWzgKTWGHTH/B6PCB0nJxj57kth149bbbp+8Wf6HlBFTOyw42gYuFlmRD8UkHI7ralYwE4S0B1zdcItP2vqSN8TBHkbVgpJLvFN5YnWQNnbt1SH3+JBPKbC9JMNmaVX8w+JwgRpy318Zd0EEF7QeqIiRZJ6XHwQSwAQJv+yxRkzgV/snop8Ar0vvfxc0aKYBh+OohtvFcaWHPawxE47rv+yxT0X0w9yzHZwS8P/t7Hz1kmgmEEGSlKHXrZroOt5cAGHJf6n6cQcmrA0C5ecLk47Xr1u7iWJ7oIhuGHQy+CccFWxMbs4Bo+C/ufpzDzsD6ySCmAXz5IFPourp+irPz2gkQXtOs0Jvax9fS9ZbqwfAqAiUdO4JmqBoB3Uhr923UopxBqtz3pQHrrpAH32/vIATvAzVT1I3WXBnh6Pw9IDXI8uPp7UtcuUUwsH/ViDzu+2blm/4O3mQaMvTiD3cYX6S+W0tQO6/KpKACTBW+CJuUgqVmYNLBhGYpnMN2439WhWb/shbKALDnxhWmjQNd4PIGYCI1UkQS4krbGQ/gDq26V68NXUnseumbkxMkuZjnGAOwT8fJT0NlVF7by14qQEV4W4ciYHX69ZimQMKRtdWd7XL3iYlTyIeOoWebk6b9xz/QshA7m6HciyXC3YRiXV28AwFR+ZXI9u61itvAmJ0hjjhm+wDzqlzV56S8dACKc599tRwLk+gPihVTYgDK0Iwcx4n12KTST5nKzTiMrjO/AS9Xya1dvNldxRLJgzBjnb3N90RtjTR/At/2Vq4bISu50RRRP6Rd855bpt8Dp1abl/NwCvpaxz+aluoT+pRWAFs/DNurvWWxCs9nld1pJECy/pfG/a/LvKP+O8v9lFIAg8RMx+MGQSG558PTgWdnuVzwGvS26s5X0QMu2ZeimpOPhrT7jLDxh21+jkzq4xUS4rje+V8K/RKwNVPqs8FFsxH7T6DlyC7PQsy2KjUdwAqNzK/7psLoibHGOGckjIasO98qIRJXT3C6x9J2hftuFK8NYU59cSowS/bGVLdaXvGsMKKrWExQDNEImm0fLs2yiAH8XZNFGmFstinIITc29xL9EdFtiGetmWdM0SWZP6ISDZirB9AnAQqZQqg464uwNkqrb715BRvfTJtFpbc1JXEw9YjaGSrkXursc3d9R1EnL6wyXwY4Esy+mNxhkO4xlItIwprEOe4jaVu7b40bk/wwnK9AVCmJ6Y2lWQXYRuYRstiPFyhA/n0vzpKCbi3FptBG5J0V2CvTCE4rOaRvubT1em1yPIIaoSqH9oNHL79SkbPhhUwuyhQK2PkCZztj12TbwXDxDnOOFIoxMomvbAgtVkRD2dFjZjZedqI+oy0YfPR+feaAG5nWGFzbMUyJv5//GGKVoSimuVVy7LLA7XBdSdkGvmZK716cN0aYztc63uiTh7aMXqNPWZZ1aKxzF8SPb3DqR8tPSxxFlpoyYe8FILKKwlcd1RJz4kv0unUpRmofc0V28guzJSGuifB6stz+/lLIgT6eYjE5pJnpzOloDG8CcQB47d1ajQPavXjwXhjew0bF02pil/48hZlYDe5cxs4hg8hegV6RT1o+nFMn/YyjbFWHWjB/L+2uQmcguuqabObaI5DLZJs+hEkf4n7UI/B5t/jDH/h3m32H+bw7jZAFZ6GyrKOLf7FC5g4do/RVxult+PhVa8QxiB0o4surq0iVaztTB1HpUiaY1wJVtgEMhfDJz2Ovv3CcnXOe18BL3CcEoPUCChfhzOn0b8Mqqhg6kev8tuSWfYb5Wa+f3272wM5lTsNxGCcB/2AIg8NVP7jqUv2VquNHTf/U6suofJbhRXeeM29/YD9uL1xLxy52lYIUStCUr7LEga+N+jRBE1ulKUpPW37JOOtiZK7dtWsq6IaCbh6xX8zPvqq4AMl9536yl4+9XiHYLV5xWLqXDFNS3XVGC/oCjtVKpGfkP/pZBUzQ/XLXm+xViHvoAGywsuLjZAUxa6HnLlaK/5emQyKAd7f9uy7/b8u+2/Lst/27Lf96WoNkONzdlp19Pr9J6wA9v3xOl8ePkRZ9KzfRAqSa3BAPyl7Bhpe9Dyy3dNV82Sbd/fkssvRcZefBvr81Oq4E39p2NeP/n+zI3Al8OuS80lj1zg13FwHU0cp1I4+utBDGqxR4cpf7DE7oMVLZ231lI1f+7Tg8zQQvToEj+kx8H0WWv7dQ/Sq+k9YTQc2q2+ZR/VV2z7I2c1NB9YVxPx403l/2+3vnR4KwgHXD9P6QD3uuUOLjsJd9/mtyLnxIERRMY/BhQ5MJc9EI7hddqDQ14Sbu24sfnrl9YtHRqMja19pdiX3zWdoqqapFWLGPVJP/qt7e3JtLNb6GdYFBUZ/hO9Vcb2dyzfz543L9SjPamBRJMKeLw6JXz9M0OaqqHa/rYLSBeS42W5O7rFb8Mqhji93DlZVl1WTDeJEEWVBTNv4SPNJIJ7s+lVU4+8FHxI/n7I//YqF+07dClckVViWwwIsejciRvwJv/CrqsF0kn5zznDboVOjBs9FHBppzR7LEyGdmQroax6XdlSB5bjqigVr2L6RXn3YYPstAOmiIqSqYvcGlrGel53DHq/FivHZW9JXCt1TOzhptjxjvXqF9OEO3vwuWoMF87NDlk96KmYfavb2tc2n/L3hWjS5MlfDgZz/Bec7BWq+Rc1+DqTdqcb7dB5YfD57l5FKN+rCM+hMbips7G4DeGfVkJF+nVckls0BKjVmv6GofJNZTUGY8qWY3l5QoWMfc5pbCX93QjYuiibMzcqJp3gqwnJ4vWrOXS5C/tM+jPeuc1xO1fzc8OtFB8MOPbFXlI4obD7ow78x/7WtK8nBafvE2+0OB6piMy2gvu4bVlKaVtnUfrQlz3XQuKxRgJoZSLwH+Q/KMN2L9/ZZWMnvSTbxRWljxQYoTcUFCt5Gva6A9tRba6NDzJLQ1Semu20GHeqQJKCM69F6ZLVaA/JmxtK5UkGJMmcH4xFVZjyrH47FWP1/Pco9qKWnTdk/f734p47+IkafjCIRVeNEY7DCHp1lBmO1oCKeV9iE04RxH6boi5RCDYOZKLX+BNFP82KGkqMtJ9q1qpWQaCpHJ64IqBOXcyP6Bns2XsohDG4fppSIpHENuGYVOIrV9Al2B90wdPJBQPBzJ6QeP7KndjHMZcKPCXZpvlKTJpvyf6+0dF5LvsbFCGBzQdbkAO2kPM7aejWB9XbIUs1DTfAcdP3wnZ3ZPEWDA34DxiaA3HMSIjBygt5iC8r/Meuht8hYIa/x7y/oeq7Ql3Pq9+1wXTJzyGH7mlrpGECefRodCu8uDpofm75mG9p5Ss9LX6R8YK3vnaw/AJxIKIbNj+E7zx3Xb0ls3Z6GdtnQw9K8lDkHOfc918KNiR5w8QRXYVQSYHyxNwlrCwVpfH2EYHJHkqxZbSY9VtXnYB0VIfkgdNoR183cjNiGdYkSvnatQuqYx0UN2husdj7xVV899xVc1LJbLXqqFId2/vpGsP9jXxsh11nxNDduMv8Z+kRlc7t7oASxvwkcy6WiCr4o1yOHGMXoH+sGvPc3Fq3aWa/J6IOhfGA93CCwgwBxxdmGc/X4sKUeVkc3yjCz3J9OsvY7iz285Pcdxp/qkYmncugFKXJluxSMYdHjc1D5jdBojsObAinaPrLuNsdrlx7l1Vh6Z6/zbOOXWPSH1W2T65Afv4actgu9TKTmc6vGI6tazJxT3ZO6Fy09PujHvFyYep7jB9Q1wnlOcVHdyqoSr5iDJ5gQLm5XSS0Ne6jAnlw22xso8wpr+7JZ8d/G0BjEu7IaFN4jHaoKBSq30QLM1MmQ6dn0JFq67w2yY3qkRvT2+hk/K+SK9cIByp6IRvFs7V0l7bGpx179VY8F5aYpftLnNOl8nodGgnON29jGvDSJ22bApnPabscdHPwbiFlwy48XpkptEueu7lHVq07hE1kEWYXY/5vCPyEKJ78hI7IMq1G66+0faQwtF56DV7BXr8x84BpWAVkUuSOEc/RzDH5CQ9NqJeJ2+ylJ9MR6z6iGU+SEQdoZX/JuIN48VbO2rruA1s2eVgUOkaXgJ+qeNt0p/vTanAq7+a7ttDy3Yghoxl70sZyOuLmnwzmRvLqD4fj8He6yh1cWTKHh0oNOVbVOq1iF04R5+9g6vDk+pDONfMn801uhnk/xF/DUOa3n2molF5za/JEd4Glp2qRrnvzqWiTAxML1I8rsgof71Ebd0Xs8/dB0Xq3zE44pKOc4yfBuOQzRppu+neYpdKPCrtn9gp0hpImaUV44V6ypAF7AIbWzPQgIo2uDOXXMlKho+Hcwnh3LSFGj8HJ73wduPL3dz0QoxaZXsb4stnTSk9rEvntNTbqgKpditytN2auAEVsdFTnmgSC6/fdqLOtNRT+nTnC+8i4sTY1ONTXhLxs3vpAcJ5JmRzndo4VwT4aY7EwtNrPUWg3yHhrAFU9BN2HIgVJ3+4k5O+wEpXQ3KKw5Nf+/xxNKHcWnECjHOUPZZ1cGDMzqfMZo2/vear3e3IxADWcVVXhK3ieazuNMCtvN4dOeFz53eZ4gt4pb6spDY3rEeJaRM0psvWz8LUza8pe9q+KCtgeDgbTXFvyYVQXR/XuSe8fbGwFVp2Qd9Fd1hq8/tZ012dkZEabRi3yuQw5UYvJXr43O3wN+c+8wOPlQy7yoAD0mKhzDGXh5JjXePJu2uKPpT6XIdsGWKr1+cmvFVRu5tVrEVf+aqBs4tuxj0u3SazX2ooPeJpK6PPFV8h9VS/uF8vfVY7/GWIY7HlR/o2p4RK6YyEChW1bVmVKBQZU/rx8AMMlj1qUzYxAN8wIkXfbtsQlABDsIKmwsBkCs0qtc+8NFFn3AYFDc1/yAjbyubHJibQGeFfN0BtwoZNobb2JX4DTX0bQdxvvUzkBHMLdX62uNtc7Ho0cuZ55AZJ1caRCiLl7HFXfbUm+9+L0hOx5slqlZcP8dIYAa1xaI/dvg8Z8+a4E3XbBe81nRwmL3aXuNyn+cvYjhcrzdJn4bYQaMDR1x569FqN2engTDlqTKXIyudEttTaYPsAdc9mC22sEpu6wKNSYwQP6BQmKye3VR79bL5rpOQj6zpo7jrkboiq3lSAaXK5E/qDalyfqiued0sKZyZ06zVmn6O6OmKN3BuXoLYiRK74oG0CLpfUUsf25bS/eFZ5yb4MOQ+Ya3Jtj8YGCMnuwNhWRjivLRxvWmdxHkvj/xNg1QymvddpBzJqYVrEk5wZPqVwdhBg0u2PIrR5ahmZMQyHDQwbHmJ+Op1q8/l9lQqMx3/pMC4+FbhXFALiie+MZ7RS8yvGIkMk4xkBnKIL3cbhLXEVgTZvqw5IS5UiEd3BfZi09DLBg9W+ATWGbcpNDGi23SUSxH4OKrXQJ0k2LrwHcd/3ps8Pp0eRRa3BPNL8KGlL5bRu5XNcLg45Uh8yH/nFQQHXN1/29enC/m7fPqK4tCLVPS3sQ3Lwe34gcNNCR2vJMIb9OB9DCwvr0l54EdxzinwbefCjzWYud5qEfRQVlm9aYYdgKW9DLUS9WmiF8lp7k6ncDM5e54cbnpR0T39t3CWi4Q2P+a2NR4KVrACN0d3rSt881fiYdkpALyMjesjYjfq3dxSf2G2KuDXbasfxJhG2Edm5SmGZIp2l2GKilHzf2NozdhBScU0/6HSsJdtEySI92n4XLYfgPZ7s6ODTAvf271o9/rnvEteRwOeMVvs3ZXUbPqUdaApM8ja3LZKOAZ2hupWMlfZ2ZSnTh3fSPeQb3XxJ/V5TDC3+Y4Kkan4qRozPHaJ+g8uUrBws675kUX/U92+06JK+s78mteldh1k+KSCett36BfMA53Ckt8VZg1/8t4HJ5vnXET7JChpi09nW2J4SWh4i+v18ynKGbdZQNerKKxDOw0tKLCP1/FSxdLXJYZjm/ff2Tj/4cIFoSihnrJiodJ6w7PuOjtwWTeF/kdEFZ50UKevWXPQyXt20D4kMpaXC1+n+3MRItPpTtKv+4vcoDSb7JD2J2lPXWpD949sxLgeJVhP7Bkt4ahh57KE8a9d3QsAvY0OzE7nHnK79P1BLAwQUAAIACABPbo9ESqJIQ10AAABpAAAAGwAAAHVuaXZlcnNhbC91bml2ZXJzYWwucG5nLnhtbDWMWwqAIBAA/4PuIHuAzTRrBa3LJCn0okLt9kXQ/A0MY4a8zCy64wzbaqFGDkNfFmY/XAwusWyBkPgHsNuC5Nj9msJ4eQtKtKhIkuIamHdh8tfb6Qa17IhIQPUeH1BLAQIAABQAAgAIADQDhETOggk37AIAAIgIAAAUAAAAAAAAAAEAAAAAAAAAAAB1bml2ZXJzYWwvcGxheWVyLnhtbFBLAQIAABQAAgAIAE9uj0RV6MMnLDMAAE9KAAAXAAAAAAAAAAAAAAAAAB4DAAB1bml2ZXJzYWwvdW5pdmVyc2FsLnBuZ1BLAQIAABQAAgAIAE9uj0RKokhDXQAAAGkAAAAbAAAAAAAAAAEAAAAAAH82AAB1bml2ZXJzYWwvdW5pdmVyc2FsLnBuZy54bWxQSwUGAAAAAAMAAwDQAAAAFTcAAAAA"/>
  <p:tag name="ISPRING_PRESENTATION_TITLE" val="Программа развития образовательного учреждения"/>
  <p:tag name="ISPRING_RESOURCE_PATHS_HASH_PRESENTER" val="ca55e55fbc78e15fdcc81f9aab6c884a4658f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204E7F9F-45E9-4D04-960E-BDCB0B945986}"/>
  <p:tag name="GENSWF_ADVANCE_TIME" val="5"/>
  <p:tag name="ISPRING_CUSTOM_TIMING_USED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204E7F9F-45E9-4D04-960E-BDCB0B945986}"/>
  <p:tag name="GENSWF_ADVANCE_TIME" val="5"/>
  <p:tag name="ISPRING_CUSTOM_TIMING_USED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204E7F9F-45E9-4D04-960E-BDCB0B945986}"/>
  <p:tag name="GENSWF_ADVANCE_TIME" val="5"/>
  <p:tag name="ISPRING_CUSTOM_TIMING_USED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204E7F9F-45E9-4D04-960E-BDCB0B945986}"/>
  <p:tag name="GENSWF_ADVANCE_TIME" val="5"/>
  <p:tag name="ISPRING_CUSTOM_TIMING_USED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204E7F9F-45E9-4D04-960E-BDCB0B945986}"/>
  <p:tag name="GENSWF_ADVANCE_TIME" val="5"/>
  <p:tag name="ISPRING_CUSTOM_TIMING_USED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204E7F9F-45E9-4D04-960E-BDCB0B945986}"/>
  <p:tag name="GENSWF_ADVANCE_TIME" val="5"/>
  <p:tag name="ISPRING_CUSTOM_TIMING_USED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F28356C0-F5E6-4982-94E7-829EF0A8BD07}"/>
  <p:tag name="GENSWF_ADVANCE_TIME" val="5"/>
  <p:tag name="ISPRING_CUSTOM_TIMING_USED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204E7F9F-45E9-4D04-960E-BDCB0B945986}"/>
  <p:tag name="GENSWF_ADVANCE_TIME" val="5"/>
  <p:tag name="ISPRING_CUSTOM_TIMING_USED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204E7F9F-45E9-4D04-960E-BDCB0B945986}"/>
  <p:tag name="GENSWF_ADVANCE_TIME" val="5"/>
  <p:tag name="ISPRING_CUSTOM_TIMING_US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4F6391E6-A7AB-4819-96D3-2B75D9A1F00A}"/>
  <p:tag name="GENSWF_ADVANCE_TIME" val="5"/>
  <p:tag name="ISPRING_CUSTOM_TIMING_USED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D06A1BA2-29C4-4A83-94D0-C6CFFECF7299}"/>
  <p:tag name="GENSWF_ADVANCE_TIME" val="5"/>
  <p:tag name="ISPRING_CUSTOM_TIMING_USED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D06A1BA2-29C4-4A83-94D0-C6CFFECF7299}"/>
  <p:tag name="GENSWF_ADVANCE_TIME" val="5"/>
  <p:tag name="ISPRING_CUSTOM_TIMING_USED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D06A1BA2-29C4-4A83-94D0-C6CFFECF7299}"/>
  <p:tag name="GENSWF_ADVANCE_TIME" val="5"/>
  <p:tag name="ISPRING_CUSTOM_TIMING_USED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D06A1BA2-29C4-4A83-94D0-C6CFFECF7299}"/>
  <p:tag name="GENSWF_ADVANCE_TIME" val="5"/>
  <p:tag name="ISPRING_CUSTOM_TIMING_USED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D06A1BA2-29C4-4A83-94D0-C6CFFECF7299}"/>
  <p:tag name="GENSWF_ADVANCE_TIME" val="5"/>
  <p:tag name="ISPRING_CUSTOM_TIMING_USED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F04249A2-F700-4051-BD33-50658AA0C34C}"/>
  <p:tag name="GENSWF_ADVANCE_TIME" val="5"/>
  <p:tag name="ISPRING_CUSTOM_TIMING_USED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204E7F9F-45E9-4D04-960E-BDCB0B945986}"/>
  <p:tag name="GENSWF_ADVANCE_TIME" val="5"/>
  <p:tag name="ISPRING_CUSTOM_TIMING_USED" val="1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AWJJH2MPE6E2-1951438675-37</_dlc_DocId>
    <_dlc_DocIdUrl xmlns="4a252ca3-5a62-4c1c-90a6-29f4710e47f8">
      <Url>http://xn--44-6kcadhwnl3cfdx.xn--p1ai/koiro/_layouts/15/DocIdRedir.aspx?ID=AWJJH2MPE6E2-1951438675-37</Url>
      <Description>AWJJH2MPE6E2-1951438675-37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19ABD8F6D586447BEC745CCCE922233" ma:contentTypeVersion="49" ma:contentTypeDescription="Создание документа." ma:contentTypeScope="" ma:versionID="e7ba8c9a17f5fac8e8a0ba3372aa7e3c">
  <xsd:schema xmlns:xsd="http://www.w3.org/2001/XMLSchema" xmlns:xs="http://www.w3.org/2001/XMLSchema" xmlns:p="http://schemas.microsoft.com/office/2006/metadata/properties" xmlns:ns2="f13cd17a-5410-446a-96bd-44fada269ec3" xmlns:ns3="4a252ca3-5a62-4c1c-90a6-29f4710e47f8" targetNamespace="http://schemas.microsoft.com/office/2006/metadata/properties" ma:root="true" ma:fieldsID="3ef2d5c7c49e63c501edd87c472c3fdd" ns2:_="" ns3:_="">
    <xsd:import namespace="f13cd17a-5410-446a-96bd-44fada269ec3"/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3cd17a-5410-446a-96bd-44fada269ec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A7B841BC-2925-443D-8FB3-D671014866D5}"/>
</file>

<file path=customXml/itemProps2.xml><?xml version="1.0" encoding="utf-8"?>
<ds:datastoreItem xmlns:ds="http://schemas.openxmlformats.org/officeDocument/2006/customXml" ds:itemID="{A524CA55-D4DB-4191-9F11-6214D55CEADA}"/>
</file>

<file path=customXml/itemProps3.xml><?xml version="1.0" encoding="utf-8"?>
<ds:datastoreItem xmlns:ds="http://schemas.openxmlformats.org/officeDocument/2006/customXml" ds:itemID="{18614CC8-4F60-4A1E-A642-A52220DD247B}"/>
</file>

<file path=customXml/itemProps4.xml><?xml version="1.0" encoding="utf-8"?>
<ds:datastoreItem xmlns:ds="http://schemas.openxmlformats.org/officeDocument/2006/customXml" ds:itemID="{FACE8CEE-451A-4717-AF87-01562F8811D4}"/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1677</TotalTime>
  <Words>1317</Words>
  <Application>Microsoft Office PowerPoint</Application>
  <PresentationFormat>Экран (4:3)</PresentationFormat>
  <Paragraphs>166</Paragraphs>
  <Slides>17</Slides>
  <Notes>17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Тема Office</vt:lpstr>
      <vt:lpstr>Анализ состояния и перспектив развития системы образования</vt:lpstr>
      <vt:lpstr>Нормативная правовая база</vt:lpstr>
      <vt:lpstr>Цель мониторинга:</vt:lpstr>
      <vt:lpstr>1. Вводная часть «краткая информация о проведении анализа состояния и перспектив развития системы образования»</vt:lpstr>
      <vt:lpstr>1. Вводная часть «краткая информация о проведении анализа состояния и перспектив развития системы образования»</vt:lpstr>
      <vt:lpstr>1. Вводная часть «краткая информация о проведении анализа состояния и перспектив развития системы образования»</vt:lpstr>
      <vt:lpstr>Р.1. Анализ состояния и перспектив развития системы образования</vt:lpstr>
      <vt:lpstr>Разделы отчета (анализа)</vt:lpstr>
      <vt:lpstr> Результаты  анализа </vt:lpstr>
      <vt:lpstr> Результаты  анализа </vt:lpstr>
      <vt:lpstr> Результаты  анализа </vt:lpstr>
      <vt:lpstr>Презентация PowerPoint</vt:lpstr>
      <vt:lpstr>Презентация PowerPoint</vt:lpstr>
      <vt:lpstr>Презентация PowerPoint</vt:lpstr>
      <vt:lpstr> Результаты анализа </vt:lpstr>
      <vt:lpstr>Выводы и заключение</vt:lpstr>
      <vt:lpstr>Предложения по усилению результативности функционирования системы образования за счет повышения качества принимаемых для нее управленческих решений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развития образовательного учреждения</dc:title>
  <dc:creator>Пользователь</dc:creator>
  <cp:lastModifiedBy>Любовь Осипова</cp:lastModifiedBy>
  <cp:revision>81</cp:revision>
  <dcterms:created xsi:type="dcterms:W3CDTF">2013-09-18T09:35:50Z</dcterms:created>
  <dcterms:modified xsi:type="dcterms:W3CDTF">2014-10-22T13:01:48Z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0x010100619ABD8F6D586447BEC745CCCE922233</vt:lpwstr>
  </property>
  <property fmtid="{D5CDD505-2E9C-101B-9397-08002B2CF9AE}" pid="3" name="_dlc_DocIdItemGuid">
    <vt:lpwstr>680c1da8-8b20-44d6-8252-e2e6d160e533</vt:lpwstr>
  </property>
</Properties>
</file>