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59" r:id="rId4"/>
    <p:sldId id="270" r:id="rId5"/>
    <p:sldId id="272" r:id="rId6"/>
    <p:sldId id="276" r:id="rId7"/>
    <p:sldId id="274" r:id="rId8"/>
    <p:sldId id="275" r:id="rId9"/>
    <p:sldId id="27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470" autoAdjust="0"/>
    <p:restoredTop sz="94660"/>
  </p:normalViewPr>
  <p:slideViewPr>
    <p:cSldViewPr>
      <p:cViewPr>
        <p:scale>
          <a:sx n="100" d="100"/>
          <a:sy n="100" d="100"/>
        </p:scale>
        <p:origin x="-143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BBB67-BAFE-4443-AA00-F722AA281A2C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7DA20-364B-4C0F-B2FF-3E8917E6B2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CD050-13A3-474B-9615-A3204CC1F542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09DAE-9F40-4F2C-BA86-DC1DD794B5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0792F-C709-4EFB-9CA7-25A2F404E19B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06309-46F4-480E-BA18-1014C57B5C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CE93C-10FF-4049-B28F-BC3E05E04C93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0BD44-A825-4950-BDAF-5FF1F3EC9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C09C6-266F-4B10-93B5-CC34421242C7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87F15-6584-4FB5-86E1-4C55465A3A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AE9B5-D59C-4632-88B3-BE06B9BFFA57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47324-E2C1-4814-81C6-C1AE6851D9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5E1D3-013D-41B9-95F4-FD2093E704CC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EBB55-ACF8-4EBA-924C-8A302C2870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8B13E-380A-40EC-907A-AF56AF2051E7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6F937-E889-405D-91D1-B875F73242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FA325-98AB-4D47-AE51-D15AF0DFC036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B29F-0FF1-4463-BB1D-47429D5E5D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590AD-9AE5-437D-87AA-C28B0D4F680D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0127F-DD27-4164-A1E9-1212D8A17A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A7393-DD3B-4D08-A778-C2FB2A326F2C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4955D-8DF9-499F-8681-4D935D1C2E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36F71E8-92BF-497D-9CD0-154703C99B63}" type="datetimeFigureOut">
              <a:rPr lang="ru-RU"/>
              <a:pPr>
                <a:defRPr/>
              </a:pPr>
              <a:t>26.09.2014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C7A5183-B2BC-4032-9E85-790B22F5DA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428869"/>
            <a:ext cx="8643969" cy="1533532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«ОБ ОРГАНИЗАЦИИ РАБОТЫ</a:t>
            </a:r>
            <a:br>
              <a:rPr lang="ru-RU" sz="2400" b="1" dirty="0" smtClean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ПО ОСУЩЕСТВЛЕНИЮ МОНИТОРИНГА СИСТЕМЫ ОБРАЗОВАНИЯ КОСТРОМСКОЙ ОБЛАСТИ</a:t>
            </a:r>
            <a:br>
              <a:rPr lang="ru-RU" sz="2400" b="1" dirty="0" smtClean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В 2014 ГОДУ»</a:t>
            </a:r>
            <a:endParaRPr lang="ru-RU" sz="2400" b="1" dirty="0">
              <a:solidFill>
                <a:srgbClr val="4BACC6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195" name="Заголовок 2"/>
          <p:cNvSpPr txBox="1">
            <a:spLocks/>
          </p:cNvSpPr>
          <p:nvPr/>
        </p:nvSpPr>
        <p:spPr bwMode="auto">
          <a:xfrm>
            <a:off x="728663" y="537368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М.Ю. САПОЖЕНКОВА, ЗАМЕСТИТЕЛЬ НАЧАЛЬНИКА ОТДЕЛА </a:t>
            </a:r>
          </a:p>
          <a:p>
            <a:pPr algn="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ИНФОРМАЦИОННОГО, КАДРОВОГО И ПРАВОВОГО ОБЕСПЕЧЕНИЯ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2" descr="C:\Старый комп\Саша\Мои документы\Мои рисунки\карты области\Герб области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1950" y="481013"/>
            <a:ext cx="735013" cy="5492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138" y="4292600"/>
            <a:ext cx="905986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827088" y="188913"/>
            <a:ext cx="8112125" cy="125253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ru-RU" sz="16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Департамент образования и науки Костромской области</a:t>
            </a:r>
            <a:endParaRPr lang="ru-RU" sz="16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0" y="928670"/>
            <a:ext cx="9144000" cy="5872166"/>
          </a:xfrm>
          <a:prstGeom prst="rect">
            <a:avLst/>
          </a:prstGeom>
          <a:ln>
            <a:noFill/>
          </a:ln>
          <a:effectLst>
            <a:glow rad="101600">
              <a:schemeClr val="bg2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ru-RU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1" name="Picture 2" descr="C:\Старый комп\Саша\Мои документы\Мои рисунки\карты области\Герб области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35013" cy="5508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Скругленный прямоугольник 29"/>
          <p:cNvSpPr/>
          <p:nvPr/>
        </p:nvSpPr>
        <p:spPr>
          <a:xfrm>
            <a:off x="857250" y="214313"/>
            <a:ext cx="7715250" cy="428625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  <a:cs typeface="+mn-cs"/>
              </a:rPr>
              <a:t>ЦЕЛЬ ПРОВЕДЕНИЯ МОНИТОРИНГА</a:t>
            </a:r>
            <a:endParaRPr lang="ru-RU" sz="2000" b="1" kern="0" dirty="0">
              <a:solidFill>
                <a:srgbClr val="4BACC6">
                  <a:lumMod val="50000"/>
                </a:srgbClr>
              </a:solidFill>
              <a:latin typeface="Calibri"/>
              <a:cs typeface="+mn-cs"/>
            </a:endParaRPr>
          </a:p>
        </p:txBody>
      </p:sp>
      <p:pic>
        <p:nvPicPr>
          <p:cNvPr id="1024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138" y="5626100"/>
            <a:ext cx="905986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00034" y="1428736"/>
            <a:ext cx="785818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Мониторинг проводится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в целях информационной поддержки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реализации </a:t>
            </a:r>
            <a:r>
              <a:rPr lang="ru-RU" dirty="0">
                <a:latin typeface="Arial" pitchFamily="34" charset="0"/>
                <a:cs typeface="Arial" pitchFamily="34" charset="0"/>
              </a:rPr>
              <a:t>государственной политики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сфере образования, непрерывного системного анализа и оценки состояния и перспектив развития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системы образования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(в том числе в части эффективности деятельности организаций, осуществляющих образовательную деятельность),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dirty="0">
                <a:latin typeface="Arial" pitchFamily="34" charset="0"/>
                <a:cs typeface="Arial" pitchFamily="34" charset="0"/>
              </a:rPr>
              <a:t>также в целях выявления нарушения требований законодательства об образовании.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Мониторинг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включает </a:t>
            </a:r>
            <a:r>
              <a:rPr lang="ru-RU" dirty="0">
                <a:latin typeface="Arial" pitchFamily="34" charset="0"/>
                <a:cs typeface="Arial" pitchFamily="34" charset="0"/>
              </a:rPr>
              <a:t>в себя сбор информации о системе образования, обработку, систематизацию и хранение полученной информации, а также непрерывный системный анализ состояния и перспектив развития образования, выполненный на основе указанной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информации.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 eaLnBrk="0" hangingPunct="0"/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0" y="928670"/>
            <a:ext cx="9144000" cy="5872166"/>
          </a:xfrm>
          <a:prstGeom prst="rect">
            <a:avLst/>
          </a:prstGeom>
          <a:ln>
            <a:noFill/>
          </a:ln>
          <a:effectLst>
            <a:glow rad="101600">
              <a:schemeClr val="bg2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1" name="Picture 2" descr="C:\Старый комп\Саша\Мои документы\Мои рисунки\карты области\Герб области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35013" cy="5508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Скругленный прямоугольник 29"/>
          <p:cNvSpPr/>
          <p:nvPr/>
        </p:nvSpPr>
        <p:spPr>
          <a:xfrm>
            <a:off x="857250" y="214313"/>
            <a:ext cx="7715250" cy="428625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  <a:cs typeface="+mn-cs"/>
              </a:rPr>
              <a:t>НОРМАТИВНАЯ ПРАВОВАЯ БАЗА</a:t>
            </a:r>
            <a:endParaRPr lang="ru-RU" sz="1600" b="1" kern="0" dirty="0">
              <a:solidFill>
                <a:srgbClr val="4BACC6">
                  <a:lumMod val="50000"/>
                </a:srgbClr>
              </a:solidFill>
              <a:latin typeface="Calibri"/>
              <a:cs typeface="+mn-cs"/>
            </a:endParaRPr>
          </a:p>
        </p:txBody>
      </p:sp>
      <p:sp>
        <p:nvSpPr>
          <p:cNvPr id="10247" name="Rectangle 1"/>
          <p:cNvSpPr>
            <a:spLocks noChangeArrowheads="1"/>
          </p:cNvSpPr>
          <p:nvPr/>
        </p:nvSpPr>
        <p:spPr bwMode="auto">
          <a:xfrm>
            <a:off x="357158" y="1000108"/>
            <a:ext cx="857256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1. ФЕДЕРАЛЬНЫЙ ЗАКОН ОТ 29 ДЕКАБРЯ 2012 ГОДА № 273-ФЗ «ОБ ОБРАЗОВАНИИ В РОССИЙСКОЙ ФЕДЕРАЦИИ».</a:t>
            </a:r>
          </a:p>
          <a:p>
            <a:pPr algn="just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2. ПОСТАНОВЛЕНИЕ ПРАВИТЕЛЬСТВА РФ ОТ 05.08.2013 № 662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"ОБ ОСУЩЕСТВЛЕНИИ МОНИТОРИНГА СИСТЕМЫ ОБРАЗОВАНИЯ"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(ВМЕСТЕ С "ПРАВИЛАМИ ОСУЩЕСТВЛЕНИЯ МОНИТОРИНГА СИСТЕМЫ ОБРАЗОВАНИЯ").</a:t>
            </a:r>
          </a:p>
          <a:p>
            <a:pPr algn="just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3. ПРИКАЗ МИНОБРНАУКИ РОССИИ ОТ 15.01.2014 № 14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«ОБ УТВЕРЖДЕНИИ ПОКАЗАТЕЛЕЙ МОНИТОРИНГА СИСТЕМЫ ОБРАЗОВАНИЯ».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4. ПРИКАЗ МИНОБРНАУКИ РОССИИ ОТ 11.06.2014 № 657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«ОБ УТВЕРЖДЕНИИ МЕТОДИКИ РАСЧЕТА ПОКАЗАТЕЛЕЙ МОНИТОРИНГА СИСТЕМЫ ОБРАЗОВАНИЯ».</a:t>
            </a:r>
          </a:p>
          <a:p>
            <a:pPr indent="266700" algn="just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НАСТОЯЩЕЕ ВРЕМЯ НЕ УТВЕРЖДЕН ПРОЕКТ ПРИКАЗА МИНОБРАНУКИ РОССИИ «ОБ УТВЕРЖДЕНИИ ФОРМЫ ИТОГОВОГО ОТЧЕТА О РЕЗУЛЬТАТАХ АНАЛИЗА СОСТОЯНИЯ И ПЕРСПЕКТИВ РАЗВИТИЯ СИСТЕМЫ ОБРАЗОВАНИЯ».</a:t>
            </a:r>
          </a:p>
          <a:p>
            <a:pPr algn="just" eaLnBrk="0" hangingPunct="0"/>
            <a:endParaRPr lang="ru-RU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57356" y="714356"/>
            <a:ext cx="5286412" cy="214313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  <a:cs typeface="+mn-cs"/>
              </a:rPr>
              <a:t>ФЕДЕРАЛЬНЫЙ УРОВЕНЬ</a:t>
            </a:r>
            <a:endParaRPr lang="ru-RU" sz="1400" b="1" kern="0" dirty="0">
              <a:solidFill>
                <a:srgbClr val="4BACC6">
                  <a:lumMod val="50000"/>
                </a:srgbClr>
              </a:solidFill>
              <a:latin typeface="Calibri"/>
              <a:cs typeface="+mn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85918" y="4000505"/>
            <a:ext cx="5286412" cy="214313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  <a:cs typeface="+mn-cs"/>
              </a:rPr>
              <a:t>РЕГИОНАЛЬНЫЙ УРОВЕНЬ</a:t>
            </a:r>
            <a:endParaRPr lang="ru-RU" sz="1400" b="1" kern="0" dirty="0">
              <a:solidFill>
                <a:srgbClr val="4BACC6">
                  <a:lumMod val="50000"/>
                </a:srgbClr>
              </a:solidFill>
              <a:latin typeface="Calibri"/>
              <a:cs typeface="+mn-cs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42844" y="4241077"/>
            <a:ext cx="87154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Приказ департамента образования и науки Костромской области от 23.09.2014 г. № 1725 «О мониторинге системы образования Костромской области».</a:t>
            </a:r>
          </a:p>
          <a:p>
            <a:pPr algn="just" eaLnBrk="0" hangingPunct="0"/>
            <a:endParaRPr lang="ru-RU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57356" y="4857761"/>
            <a:ext cx="5286412" cy="214313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  <a:cs typeface="+mn-cs"/>
              </a:rPr>
              <a:t>УЧАСТНИКИ МОНИТОРИНГА</a:t>
            </a:r>
            <a:endParaRPr lang="ru-RU" sz="1400" b="1" kern="0" dirty="0">
              <a:solidFill>
                <a:srgbClr val="4BACC6">
                  <a:lumMod val="50000"/>
                </a:srgbClr>
              </a:solidFill>
              <a:latin typeface="Calibri"/>
              <a:cs typeface="+mn-cs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42844" y="5000636"/>
            <a:ext cx="871543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342900" algn="just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1200" b="1" dirty="0" smtClean="0">
                <a:solidFill>
                  <a:srgbClr val="C00000"/>
                </a:solidFill>
                <a:latin typeface="Arial"/>
                <a:ea typeface="Times New Roman"/>
              </a:rPr>
              <a:t>В мониторинге участвуют:</a:t>
            </a:r>
          </a:p>
          <a:p>
            <a:pPr indent="342900" algn="just"/>
            <a:r>
              <a:rPr lang="ru-RU" sz="1200" b="1" dirty="0" smtClean="0">
                <a:solidFill>
                  <a:srgbClr val="C00000"/>
                </a:solidFill>
                <a:latin typeface="Arial"/>
                <a:ea typeface="Times New Roman"/>
              </a:rPr>
              <a:t>Муниципальные образования (на базе первичных данных учреждений дошкольного, общего и дополнительного образования)</a:t>
            </a:r>
          </a:p>
          <a:p>
            <a:pPr indent="342900" algn="just"/>
            <a:r>
              <a:rPr lang="ru-RU" sz="1200" b="1" dirty="0" smtClean="0">
                <a:solidFill>
                  <a:srgbClr val="C00000"/>
                </a:solidFill>
                <a:latin typeface="Arial"/>
                <a:ea typeface="Times New Roman"/>
              </a:rPr>
              <a:t>государственные общеобразовательные организации, образовательные организации среднего, высшего профессионального образования, образовательные организации дополнительного профессионального образования и дополнительного образования детей.</a:t>
            </a:r>
          </a:p>
          <a:p>
            <a:pPr algn="just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/>
            <a:endParaRPr lang="ru-RU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6286520"/>
            <a:ext cx="8572560" cy="428628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ПЕРИОДЫ ПРОВЕДЕНИЯ: ЕЖЕГОДНО, ДО 2020 Г., ПРЕДСТАВЛЕНИЕ ДАННЫХ ЗА ПРЕДЫДУЩИЙ ГОД.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В 2014 ГОДУ  ОТЧЕТНЫЙ ПЕРИОД – 2013 ГОД</a:t>
            </a:r>
            <a:endParaRPr lang="ru-RU" sz="1400" b="1" kern="0" dirty="0">
              <a:solidFill>
                <a:schemeClr val="tx2">
                  <a:lumMod val="75000"/>
                </a:schemeClr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Старый комп\Саша\Мои документы\Мои рисунки\карты области\Герб области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35013" cy="5508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Скругленный прямоугольник 29"/>
          <p:cNvSpPr/>
          <p:nvPr/>
        </p:nvSpPr>
        <p:spPr>
          <a:xfrm>
            <a:off x="857250" y="214313"/>
            <a:ext cx="7715250" cy="428625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</a:rPr>
              <a:t>ОБЩИЙ ПЕРЕЧЕНЬ ОБЯЗАТЕЛЬНОЙ ИНФОРМАЦИИ</a:t>
            </a:r>
            <a:endParaRPr lang="ru-RU" b="1" kern="0" dirty="0">
              <a:solidFill>
                <a:srgbClr val="4BACC6">
                  <a:lumMod val="50000"/>
                </a:srgbClr>
              </a:solidFill>
              <a:latin typeface="Calibri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857232"/>
            <a:ext cx="9144000" cy="5715040"/>
          </a:xfrm>
          <a:prstGeom prst="rect">
            <a:avLst/>
          </a:prstGeom>
          <a:ln>
            <a:noFill/>
          </a:ln>
          <a:effectLst>
            <a:glow rad="101600">
              <a:schemeClr val="bg2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42900" algn="just">
              <a:spcAft>
                <a:spcPts val="0"/>
              </a:spcAft>
            </a:pPr>
            <a:endParaRPr lang="ru-RU" sz="1600" b="1" dirty="0" smtClean="0">
              <a:solidFill>
                <a:srgbClr val="C00000"/>
              </a:solidFill>
              <a:latin typeface="Arial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928670"/>
            <a:ext cx="878687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УРОВЕНЬ ДОСТУПНОСТИ ОБРАЗОВАНИЯ;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СОДЕРЖАНИЕ ОБРАЗОВАТЕЛЬНОЙ ДЕЯТЕЛЬНОСТИ И ОРГАНИЗАЦИЯ ОБРАЗОВАТЕЛЬНОГО ПРОЦЕССА;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КАДРОВОЕ ОБЕСПЕЧЕНИЕ, А ТАКЖЕ ОЦЕНКА УРОВНЯ ЗАРАБОТНОЙ ПЛАТЫ ПЕДАГОГИЧЕСКИХ РАБОТНИКОВ;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МАТЕРИАЛЬНО-ТЕХНИЧЕСКОЕ И ИНФОРМАЦИОННОЕ ОБЕСПЕЧЕНИЕ;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УСЛОВИЯ ПОЛУЧЕНИЯ  ОБРАЗОВАНИЯ ЛИЦАМИ С ОГРАНИЧЕННЫМИ ВОЗМОЖНОСТЯМИ ЗДОРОВЬЯ И ИНВАЛИДАМИ;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РЕЗУЛЬТАТЫ АТТЕСТАЦИИ  ОБУЧАЮЩИХСЯ;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СОСТОЯНИЕ ЗДОРОВЬЯ ОБУЧАЮЩИХСЯ;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ДЛЯ МУНИЦИПАЛЬНЫХ ОБРАЗОВАНИЙ ПО КАЖДОМУ УРОВНЮ ОБРАЗОВАНИЯ - ИЗМЕНЕНИЕ СЕТИ ОРГАНИЗАЦИЙ, ОСУЩЕСТВЛЯЮЩИХ ОБРАЗОВАТЕЛЬНУЮ ДЕЯТЕЛЬНОСТЬ ПО ОСНОВНЫМ ОБЩЕОБРАЗОВАТЕЛЬНЫМ ПРОГРАММАМ (В ТОМ ЧИСЛЕ ЛИКВИДАЦИЯ И РЕОРГАНИЗАЦИЯ ОРГАНИЗАЦИЙ, ОСУЩЕСТВЛЯЮЩИХ ОБРАЗОВАТЕЛЬНУЮ ДЕЯТЕЛЬНОСТЬ) 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ФИНАНСОВО-ЭКОНОМИЧЕСКАЯ ДЕЯТЕЛЬНОСТЬ ОБРАЗОВАТЕЛЬНЫХ ОРГАНИЗАЦИЙ;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СОЗДАНИЕ БЕЗОПАСНЫХ УСЛОВИЙ ПРИ ОРГАНИЗАЦИИ ОБРАЗОВАТЕЛЬНОГО ПРОЦЕССА.</a:t>
            </a:r>
            <a:endParaRPr lang="ru-RU" sz="14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0" y="785794"/>
            <a:ext cx="9144000" cy="6015042"/>
          </a:xfrm>
          <a:prstGeom prst="rect">
            <a:avLst/>
          </a:prstGeom>
          <a:ln>
            <a:noFill/>
          </a:ln>
          <a:effectLst>
            <a:glow rad="101600">
              <a:schemeClr val="bg2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1" name="Picture 2" descr="C:\Старый комп\Саша\Мои документы\Мои рисунки\карты области\Герб области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35013" cy="5508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Скругленный прямоугольник 29"/>
          <p:cNvSpPr/>
          <p:nvPr/>
        </p:nvSpPr>
        <p:spPr>
          <a:xfrm>
            <a:off x="857250" y="71414"/>
            <a:ext cx="7715250" cy="428625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  <a:cs typeface="+mn-cs"/>
              </a:rPr>
              <a:t>ПРИМЕР СБОРА ИНФОРМАЦИИ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  <a:cs typeface="+mn-cs"/>
              </a:rPr>
              <a:t>В РАМКАХ МОНИТОРИНГА НА САЙТЕ РЕГИОНАЛЬНОГО ОПЕРАТОРА </a:t>
            </a:r>
            <a:endParaRPr lang="ru-RU" sz="1600" b="1" kern="0" dirty="0">
              <a:solidFill>
                <a:srgbClr val="4BACC6">
                  <a:lumMod val="50000"/>
                </a:srgbClr>
              </a:solidFill>
              <a:latin typeface="Calibri"/>
              <a:cs typeface="+mn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17" y="1000108"/>
          <a:ext cx="8286810" cy="1772271"/>
        </p:xfrm>
        <a:graphic>
          <a:graphicData uri="http://schemas.openxmlformats.org/drawingml/2006/table">
            <a:tbl>
              <a:tblPr/>
              <a:tblGrid>
                <a:gridCol w="6252584"/>
                <a:gridCol w="1017113"/>
                <a:gridCol w="1017113"/>
              </a:tblGrid>
              <a:tr h="2539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/>
                          <a:ea typeface="Times New Roman"/>
                          <a:cs typeface="Times New Roman"/>
                        </a:rPr>
                        <a:t>1. Сведения о развитии дошкольного образования</a:t>
                      </a:r>
                    </a:p>
                  </a:txBody>
                  <a:tcPr marL="64109" marR="38968" marT="38968" marB="641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Чел., ед., 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09" marR="38968" marT="38968" marB="641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/>
                          <a:ea typeface="Times New Roman"/>
                          <a:cs typeface="Times New Roman"/>
                        </a:rPr>
                        <a:t>Процент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09" marR="38968" marT="38968" marB="641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/>
                          <a:ea typeface="Times New Roman"/>
                          <a:cs typeface="Times New Roman"/>
                        </a:rPr>
                        <a:t>1.1. Уровень доступности дошкольного образования и численность населения, получающего дошкольное образование:</a:t>
                      </a:r>
                    </a:p>
                  </a:txBody>
                  <a:tcPr marL="64109" marR="38968" marT="38968" marB="641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09" marR="38968" marT="38968" marB="641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09" marR="38968" marT="38968" marB="641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/>
                          <a:ea typeface="Times New Roman"/>
                          <a:cs typeface="Times New Roman"/>
                        </a:rPr>
                        <a:t>1.1.2. Охват детей дошкольными образовательными организациями (отношение численности детей, посещающих дошкольные образовательные организации, к численности детей в возрасте от 2 месяцев до 7 лет включительно, скорректированной на численность детей соответствующих возрастов, обучающихся в общеобразовательных организациях).</a:t>
                      </a:r>
                    </a:p>
                  </a:txBody>
                  <a:tcPr marL="64109" marR="38968" marT="38968" marB="641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109" marR="38968" marT="38968" marB="641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/>
                          <a:ea typeface="Times New Roman"/>
                          <a:cs typeface="Times New Roman"/>
                        </a:rPr>
                        <a:t>процент</a:t>
                      </a:r>
                    </a:p>
                  </a:txBody>
                  <a:tcPr marL="64109" marR="38968" marT="38968" marB="641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/>
          <a:srcRect l="23214" t="43571" r="19642" b="15000"/>
          <a:stretch>
            <a:fillRect/>
          </a:stretch>
        </p:blipFill>
        <p:spPr bwMode="auto">
          <a:xfrm>
            <a:off x="142844" y="3286124"/>
            <a:ext cx="8858312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Скругленный прямоугольник 14"/>
          <p:cNvSpPr/>
          <p:nvPr/>
        </p:nvSpPr>
        <p:spPr>
          <a:xfrm>
            <a:off x="71406" y="571480"/>
            <a:ext cx="2500330" cy="428625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 smtClean="0">
                <a:solidFill>
                  <a:srgbClr val="FF0000"/>
                </a:solidFill>
                <a:latin typeface="Calibri"/>
                <a:cs typeface="+mn-cs"/>
              </a:rPr>
              <a:t>ПОКАЗАТЕЛЬ МОНИТОРИНГА</a:t>
            </a:r>
            <a:endParaRPr lang="ru-RU" sz="1200" b="1" kern="0" dirty="0">
              <a:solidFill>
                <a:srgbClr val="FF0000"/>
              </a:solidFill>
              <a:latin typeface="Calibri"/>
              <a:cs typeface="+mn-cs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2844" y="2786058"/>
            <a:ext cx="1857388" cy="428625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 smtClean="0">
                <a:solidFill>
                  <a:srgbClr val="FF0000"/>
                </a:solidFill>
                <a:latin typeface="Calibri"/>
                <a:cs typeface="+mn-cs"/>
              </a:rPr>
              <a:t>МЕТОДИКА РАСЧЕТА</a:t>
            </a:r>
            <a:endParaRPr lang="ru-RU" sz="1200" b="1" kern="0" dirty="0">
              <a:solidFill>
                <a:srgbClr val="FF0000"/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0" y="785794"/>
            <a:ext cx="9144000" cy="6015042"/>
          </a:xfrm>
          <a:prstGeom prst="rect">
            <a:avLst/>
          </a:prstGeom>
          <a:ln>
            <a:noFill/>
          </a:ln>
          <a:effectLst>
            <a:glow rad="101600">
              <a:schemeClr val="bg2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1" name="Picture 2" descr="C:\Старый комп\Саша\Мои документы\Мои рисунки\карты области\Герб области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35013" cy="5508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Скругленный прямоугольник 29"/>
          <p:cNvSpPr/>
          <p:nvPr/>
        </p:nvSpPr>
        <p:spPr>
          <a:xfrm>
            <a:off x="857250" y="214313"/>
            <a:ext cx="7715250" cy="785795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  <a:cs typeface="+mn-cs"/>
              </a:rPr>
              <a:t>ПРИМЕРНАЯ ФОРМА ПОДГОТОВКИ ИТОГОВЫХ ОТЧЕТОВ за 2013 год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(с учетом методики расчета показателей на основе данных статистического наблюдения за 2013 год, данных мониторинга «Наша новая школа»)</a:t>
            </a:r>
            <a:endParaRPr lang="ru-RU" sz="1600" b="1" kern="0" dirty="0">
              <a:solidFill>
                <a:srgbClr val="4BACC6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1142984"/>
          <a:ext cx="8501122" cy="5334000"/>
        </p:xfrm>
        <a:graphic>
          <a:graphicData uri="http://schemas.openxmlformats.org/drawingml/2006/table">
            <a:tbl>
              <a:tblPr/>
              <a:tblGrid>
                <a:gridCol w="1483288"/>
                <a:gridCol w="7017834"/>
              </a:tblGrid>
              <a:tr h="150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Раздел отчета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Органы местного самоуправления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1.1. Вводная часть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Общая социально – экономическая характеристика муниципального образования: расположение, численность населения, демографическая ситуация, (возрастная структура, динамика численности населения по возрастам), занятость населения (структура занятости, уровень безработицы, структура безработицы по возрастам), контактная информация органов местного самоуправления, информация о программах и проектах в сфере образования, краткая информация о проведении анализа системы образования (данные, на основании которых проводился анализ, дополнительные данные результаты опросов, анализ документов).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6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1.2. Анализ состояния и перспектив развития системы образования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Результаты анализа состояния и перспектив развития системы образования в соответствии с разделами и подразделами показателей мониторинга системы образования (приказ Министерства от 15 января 2014 г. № 14).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Результаты оценки динамики изменений показателей мониторинга системы образования, сопоставительный анализ достигнутых результатов (сравнение со средними показателями по Костромской области), постановка задач по развитию системы образования на следующий год.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1.3. Выводы и заключения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Выводы и заключения по результатам проведенного анализа состояния и перспектив развития системы образования, которые должны содержать оценку результатов анализа за отчетный год и предложения по усилению результативности функционирования системы образования за счет повышения качества принимаемых для нее управленческих решений.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2. Показатели мониторинга системы образования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Приводятся показатели в соответствии с разделами и подразделами показателей мониторинга в соответствии с приказом Министерства от 15 января 2014 г. № 14). Показатели рассчитываются по методике расчета (приказ Министерства образования от 11 июня 2014 г. № 657).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Старый комп\Саша\Мои документы\Мои рисунки\карты области\Герб области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35013" cy="5508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Скругленный прямоугольник 29"/>
          <p:cNvSpPr/>
          <p:nvPr/>
        </p:nvSpPr>
        <p:spPr>
          <a:xfrm>
            <a:off x="857250" y="214313"/>
            <a:ext cx="7715250" cy="428625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</a:rPr>
              <a:t>ПЛАН ПОДГОТОВКИ И ПРОВЕДЕНИЯ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</a:rPr>
              <a:t>МОНИТОРИНГА СИСТЕМЫ ОБРАЗОВАНИЯ КОСТРОМСКОЙ ОБЛАСТИ</a:t>
            </a:r>
            <a:endParaRPr lang="ru-RU" sz="1600" b="1" kern="0" dirty="0">
              <a:solidFill>
                <a:srgbClr val="4BACC6">
                  <a:lumMod val="50000"/>
                </a:srgbClr>
              </a:solidFill>
              <a:latin typeface="Calibri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857232"/>
            <a:ext cx="9144000" cy="6000768"/>
          </a:xfrm>
          <a:prstGeom prst="rect">
            <a:avLst/>
          </a:prstGeom>
          <a:ln>
            <a:noFill/>
          </a:ln>
          <a:effectLst>
            <a:glow rad="101600">
              <a:schemeClr val="bg2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42900" algn="just">
              <a:spcAft>
                <a:spcPts val="0"/>
              </a:spcAft>
            </a:pPr>
            <a:endParaRPr lang="ru-RU" sz="1600" b="1" dirty="0" smtClean="0">
              <a:solidFill>
                <a:srgbClr val="C00000"/>
              </a:solidFill>
              <a:latin typeface="Arial"/>
              <a:ea typeface="Times New Roman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092666"/>
          <a:ext cx="8572560" cy="4693920"/>
        </p:xfrm>
        <a:graphic>
          <a:graphicData uri="http://schemas.openxmlformats.org/drawingml/2006/table">
            <a:tbl>
              <a:tblPr/>
              <a:tblGrid>
                <a:gridCol w="1426305"/>
                <a:gridCol w="2649824"/>
                <a:gridCol w="2007477"/>
                <a:gridCol w="2488954"/>
              </a:tblGrid>
              <a:tr h="262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Сроки исполнения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Ответственные исполнители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1 октября 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Создание веб – узла регионального  электронного мониторинга на сайте ГОУ КО РЦОКО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ГОУ КО РЦОКО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Сайт регионального электронного мониторинга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1 октября 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методических рекомендаций по заполнению регионального электронного мониторинга на сайте ГОУ КО РЦОКО, подготовки отчета о результатах работы муниципальной системе образования за отчетный период 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Департамент образования и науки Костромской области, ГОУ КО РЦОКО, КОИРО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Методические рекомендации для муниципальных образований, государственных  образовательных организаций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 1 по 20 октября 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Заполнение муниципальными органами, осуществляющими управление в сфере образования, государственными образовательными организациями регионального электронного мониторинга на сайте ГОУ КО РЦОКО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муниципальные органы, осуществляющие управление в сфере образования, государственные образовательные организации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Формирование информационной базы регионального электронного мониторинга на основе данных муниципальных образований, государственных  образовательных организаций</a:t>
                      </a: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285720" y="928670"/>
            <a:ext cx="7715250" cy="1071570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</a:rPr>
              <a:t>ОТВЕТСТВЕННЫЙ КООРДИНАТОР ЗА ПРОВЕДЕНИЕ МОНИТОРИНГА В ДЕПАРТАМЕНТЕ ОБРАЗОВАНИЯ И НАУКИ: ОТДЕЛ ИНФОРМАЦИОННОГО, КАДРОВОГО И ПРАВОВОГО ОБЕСПЕЧЕНИЯ. ПРОФИЛЬНЫЕ ОТДЕЛЫ ДЕПАРТАМЕНТА -  ОРГАНИЗАЦИЯ УЧАСТИЯ УЧРЕЖДЕНИЙ, ЭКСПЕРТИЗА ПРЕДСТАВЛЕННЫХ ДАННЫХ.</a:t>
            </a:r>
          </a:p>
          <a:p>
            <a:pPr>
              <a:defRPr/>
            </a:pPr>
            <a:r>
              <a:rPr lang="ru-RU" sz="12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</a:rPr>
              <a:t>РЕГИОНАЛЬНЫЙ ОПЕРАТОР ЭЛЕКТРОННОГО МОНИТОРИНГА - ГАУ КОСТРОМСКОЙ ОБЛАСТИ «РЕГИОНАЛЬНЫЙ ЦЕНТР ОЦЕНКИ КАЧЕСТВА ОБРАЗОВАНИЯ «ЭКСПЕРТ» </a:t>
            </a:r>
            <a:endParaRPr lang="ru-RU" sz="1200" b="1" kern="0" dirty="0">
              <a:solidFill>
                <a:srgbClr val="4BACC6">
                  <a:lumMod val="50000"/>
                </a:srgbClr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Старый комп\Саша\Мои документы\Мои рисунки\карты области\Герб области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35013" cy="5508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0" name="Скругленный прямоугольник 29"/>
          <p:cNvSpPr/>
          <p:nvPr/>
        </p:nvSpPr>
        <p:spPr>
          <a:xfrm>
            <a:off x="857250" y="214313"/>
            <a:ext cx="7715250" cy="428625"/>
          </a:xfrm>
          <a:prstGeom prst="roundRect">
            <a:avLst>
              <a:gd name="adj" fmla="val 9653"/>
            </a:avLst>
          </a:prstGeom>
          <a:solidFill>
            <a:srgbClr val="FCEDC8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</a:rPr>
              <a:t>ПЛАН ПОДГОТОВКИ И ПРОВЕДЕНИЯ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srgbClr val="4BACC6">
                    <a:lumMod val="50000"/>
                  </a:srgbClr>
                </a:solidFill>
                <a:latin typeface="Calibri"/>
              </a:rPr>
              <a:t>МОНИТОРИНГА СИСТЕМЫ ОБРАЗОВАНИЯ КОСТРОМСКОЙ ОБЛАСТИ</a:t>
            </a:r>
            <a:endParaRPr lang="ru-RU" sz="1600" b="1" kern="0" dirty="0">
              <a:solidFill>
                <a:srgbClr val="4BACC6">
                  <a:lumMod val="50000"/>
                </a:srgbClr>
              </a:solidFill>
              <a:latin typeface="Calibri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857232"/>
            <a:ext cx="9144000" cy="6000768"/>
          </a:xfrm>
          <a:prstGeom prst="rect">
            <a:avLst/>
          </a:prstGeom>
          <a:ln>
            <a:noFill/>
          </a:ln>
          <a:effectLst>
            <a:glow rad="101600">
              <a:schemeClr val="bg2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42900" algn="just">
              <a:spcAft>
                <a:spcPts val="0"/>
              </a:spcAft>
            </a:pPr>
            <a:endParaRPr lang="ru-RU" sz="1600" b="1" dirty="0" smtClean="0">
              <a:solidFill>
                <a:srgbClr val="C00000"/>
              </a:solidFill>
              <a:latin typeface="Arial"/>
              <a:ea typeface="Times New Roman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43" y="714356"/>
          <a:ext cx="9001157" cy="6217920"/>
        </p:xfrm>
        <a:graphic>
          <a:graphicData uri="http://schemas.openxmlformats.org/drawingml/2006/table">
            <a:tbl>
              <a:tblPr/>
              <a:tblGrid>
                <a:gridCol w="1497615"/>
                <a:gridCol w="2782306"/>
                <a:gridCol w="2107843"/>
                <a:gridCol w="2613393"/>
              </a:tblGrid>
              <a:tr h="262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Сроки исполнения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</a:t>
                      </a:r>
                      <a:endParaRPr lang="ru-RU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Ответственные исполнители</a:t>
                      </a:r>
                      <a:endParaRPr lang="ru-RU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138" marR="421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С 20 по 25 октября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Экспертиза показателей о системе образования регионального электронного мониторинга (по представленным данным муниципальными органами, осуществляющими управление в сфере образования, государственными образовательными организациями)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Департамент образования и науки Костромской области, ГОУ КО РЦОКО, КОИРО, муниципальные органы, осуществляющие управление в сфере образования, государственные образовательные организации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Уточнение показателей, формирование данных регионального электронного мониторинга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До 25 октября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Подготовка муниципальных   отчетов  о результатах анализа,  состояния и перспектив развития муниципальной системы образования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Муниципальные органы, осуществляющие управление в сфере образования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Отчет   о результатах анализа и состояния и перспектив развития муниципальной системы образования представляется  в электронном и бумажном виде в департамент образования и науки Костромской области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С 25 октября  по 10 ноября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Подготовка, в том числе на основе данных регионального мониторинга системы образования, Проекта Итогового отчета о системе образования Костромской области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КОИРО,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департамента образования и науки Костромской области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Проекта Итогового отчета о системе образования Костромской области представляется в отдел информационного, кадрового и правового обеспечения департамента образования и науки Костромской области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10 ПО 20 НОЯБРЯ </a:t>
                      </a:r>
                      <a:endParaRPr lang="ru-RU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ПОДПИСАНИЕ ИТОГОВОГО ОТЧЕТА О СИСТЕМЕ ОБРАЗОВАНИЯ КОСТРОМСКОЙ ОБЛАСТИ В АДМИНИСТРАЦИИ КОСТРОМСКОЙ  ОБЛАСТИ</a:t>
                      </a:r>
                      <a:endParaRPr lang="ru-RU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ДЕПАРТАМЕНТ ОБРАЗОВАНИЯ И НАУКИ КОСТРОМСКОЙ ОБЛАСТИ</a:t>
                      </a:r>
                      <a:endParaRPr lang="ru-RU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 25 НОЯБРЯ ОТПРАВКА ИТОГОВОГО ОТЧЕТА О СИСТЕМЕ ОБРАЗОВАНИЯ КОСТРОМСКОЙ ОБЛАСТИ, РЕГИОНАЛЬНОГО МОНИТОРИНГА СИСТЕМЫ ОБРАЗОВАНИЯ, В МИНИСТЕРСТВО ОБРАЗОВАНИЯ И НАУКИ</a:t>
                      </a:r>
                      <a:r>
                        <a:rPr lang="ru-RU" sz="10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РФ</a:t>
                      </a:r>
                      <a:endParaRPr lang="ru-RU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072464" cy="1533532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«ОБ ОРГАНИЗАЦИИ РАБОТЫ</a:t>
            </a:r>
            <a:br>
              <a:rPr lang="ru-RU" sz="2400" b="1" dirty="0" smtClean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ПО ОСУЩЕСТВЛЕНИЮ МОНИТОРИНГА СИСТЕМЫ ОБРАЗОВАНИЯ КОСТРОМСКОЙ ОБЛАСТИ</a:t>
            </a:r>
            <a:br>
              <a:rPr lang="ru-RU" sz="2400" b="1" dirty="0" smtClean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В 2014 ГОДУ»</a:t>
            </a:r>
            <a:endParaRPr lang="ru-RU" sz="2400" b="1" dirty="0">
              <a:solidFill>
                <a:srgbClr val="4BACC6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195" name="Заголовок 2"/>
          <p:cNvSpPr txBox="1">
            <a:spLocks/>
          </p:cNvSpPr>
          <p:nvPr/>
        </p:nvSpPr>
        <p:spPr bwMode="auto">
          <a:xfrm>
            <a:off x="4571999" y="4714884"/>
            <a:ext cx="4386263" cy="1911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М.Ю. САПОЖЕНКОВА,</a:t>
            </a:r>
          </a:p>
          <a:p>
            <a:pPr algn="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ЗАМЕСТИТЕЛЬ НАЧАЛЬНИКА ОТДЕЛА </a:t>
            </a:r>
          </a:p>
          <a:p>
            <a:pPr algn="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ИНФОРМАЦИОННОГО, КАДРОВОГО И ПРАВОВОГО ОБЕСПЕЧЕНИЯ, ДЕПАРТАМЕНТА ОБРАЗОВАНИЯ И НАУКИ КОСТРМОСКОЙ ОБЛАСТИ, УЛ. ЛЕНИНА, Д.20, КАБИНЕТ № 5, ТЕЛ: 4942 317993</a:t>
            </a:r>
            <a:endParaRPr lang="ru-RU" sz="1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C:\Старый комп\Саша\Мои документы\Мои рисунки\карты области\Герб области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1950" y="481013"/>
            <a:ext cx="735013" cy="5492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827088" y="188913"/>
            <a:ext cx="8112125" cy="125253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ru-RU" sz="16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Департамент образования и науки Костромской области</a:t>
            </a:r>
            <a:endParaRPr lang="ru-RU" sz="16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AWJJH2MPE6E2-1951438675-33</_dlc_DocId>
    <_dlc_DocIdUrl xmlns="4a252ca3-5a62-4c1c-90a6-29f4710e47f8">
      <Url>http://xn--44-6kcadhwnl3cfdx.xn--p1ai/koiro/_layouts/15/DocIdRedir.aspx?ID=AWJJH2MPE6E2-1951438675-33</Url>
      <Description>AWJJH2MPE6E2-1951438675-33</Description>
    </_dlc_DocIdUrl>
  </documentManagement>
</p:properties>
</file>

<file path=customXml/itemProps1.xml><?xml version="1.0" encoding="utf-8"?>
<ds:datastoreItem xmlns:ds="http://schemas.openxmlformats.org/officeDocument/2006/customXml" ds:itemID="{A16FF114-D217-4A3E-9117-14E10B102702}"/>
</file>

<file path=customXml/itemProps2.xml><?xml version="1.0" encoding="utf-8"?>
<ds:datastoreItem xmlns:ds="http://schemas.openxmlformats.org/officeDocument/2006/customXml" ds:itemID="{73B5E595-BBF2-4924-8A57-7EB4FB9CD605}"/>
</file>

<file path=customXml/itemProps3.xml><?xml version="1.0" encoding="utf-8"?>
<ds:datastoreItem xmlns:ds="http://schemas.openxmlformats.org/officeDocument/2006/customXml" ds:itemID="{D270135B-3100-4F04-B8A2-52C37F1E7640}"/>
</file>

<file path=customXml/itemProps4.xml><?xml version="1.0" encoding="utf-8"?>
<ds:datastoreItem xmlns:ds="http://schemas.openxmlformats.org/officeDocument/2006/customXml" ds:itemID="{A3113A95-48A9-4295-A0C3-F7A358716D26}"/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991</Words>
  <Application>Microsoft Office PowerPoint</Application>
  <PresentationFormat>Экран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 «ОБ ОРГАНИЗАЦИИ РАБОТЫ ПО ОСУЩЕСТВЛЕНИЮ МОНИТОРИНГА СИСТЕМЫ ОБРАЗОВАНИЯ КОСТРОМСКОЙ ОБЛАСТИ В 2014 ГОДУ»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«ОБ ОРГАНИЗАЦИИ РАБОТЫ ПО ОСУЩЕСТВЛЕНИЮ МОНИТОРИНГА СИСТЕМЫ ОБРАЗОВАНИЯ КОСТРОМСКОЙ ОБЛАСТИ В 2014 ГОДУ»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 ОРГАНИЗАЦИИ РАБОТЫ ПО ОСУЩЕСТВЛЕНИЮ МОНИТОРИНГА СИСТЕМЫ ОБРАЗОВАНИЯ КОСТРОМСКОЙ ОБЛАСТИ В 2014 ГОДУ»</dc:title>
  <dc:creator>Пользователь</dc:creator>
  <cp:lastModifiedBy>Пользователь</cp:lastModifiedBy>
  <cp:revision>42</cp:revision>
  <dcterms:created xsi:type="dcterms:W3CDTF">2014-09-24T13:29:04Z</dcterms:created>
  <dcterms:modified xsi:type="dcterms:W3CDTF">2014-09-26T05:49:40Z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  <property fmtid="{D5CDD505-2E9C-101B-9397-08002B2CF9AE}" pid="3" name="_dlc_DocIdItemGuid">
    <vt:lpwstr>5a9fffe0-d8f5-46ca-9c22-930ccfce4cb4</vt:lpwstr>
  </property>
</Properties>
</file>