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.jp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51" r:id="rId3"/>
    <p:sldId id="363" r:id="rId5"/>
    <p:sldId id="364" r:id="rId6"/>
    <p:sldId id="365" r:id="rId7"/>
    <p:sldId id="448" r:id="rId8"/>
    <p:sldId id="449" r:id="rId9"/>
    <p:sldId id="366" r:id="rId10"/>
    <p:sldId id="451" r:id="rId11"/>
    <p:sldId id="450" r:id="rId12"/>
    <p:sldId id="452" r:id="rId13"/>
    <p:sldId id="482" r:id="rId14"/>
    <p:sldId id="455" r:id="rId15"/>
    <p:sldId id="484" r:id="rId16"/>
    <p:sldId id="483" r:id="rId17"/>
    <p:sldId id="486" r:id="rId18"/>
    <p:sldId id="488" r:id="rId19"/>
    <p:sldId id="485" r:id="rId20"/>
    <p:sldId id="454" r:id="rId21"/>
    <p:sldId id="481" r:id="rId22"/>
    <p:sldId id="480" r:id="rId23"/>
    <p:sldId id="491" r:id="rId24"/>
    <p:sldId id="493" r:id="rId25"/>
    <p:sldId id="492" r:id="rId26"/>
    <p:sldId id="410" r:id="rId27"/>
    <p:sldId id="41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6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3" Type="http://schemas.openxmlformats.org/officeDocument/2006/relationships/slide" Target="slides/slide1.xml"/><Relationship Id="rId21" Type="http://schemas.openxmlformats.org/officeDocument/2006/relationships/slide" Target="slides/slide18.xml"/><Relationship Id="rId34" Type="http://schemas.openxmlformats.org/officeDocument/2006/relationships/customXml" Target="../customXml/item3.xml"/><Relationship Id="rId7" Type="http://schemas.openxmlformats.org/officeDocument/2006/relationships/slide" Target="slides/slide4.xml"/><Relationship Id="rId25" Type="http://schemas.openxmlformats.org/officeDocument/2006/relationships/slide" Target="slides/slide22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33" Type="http://schemas.openxmlformats.org/officeDocument/2006/relationships/customXml" Target="../customXml/item2.xml"/><Relationship Id="rId29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3.xml"/><Relationship Id="rId24" Type="http://schemas.openxmlformats.org/officeDocument/2006/relationships/slide" Target="slides/slide21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2.xml"/><Relationship Id="rId28" Type="http://schemas.openxmlformats.org/officeDocument/2006/relationships/slide" Target="slides/slide25.xml"/><Relationship Id="rId23" Type="http://schemas.openxmlformats.org/officeDocument/2006/relationships/slide" Target="slides/slide20.xml"/><Relationship Id="rId15" Type="http://schemas.openxmlformats.org/officeDocument/2006/relationships/slide" Target="slides/slide12.xml"/><Relationship Id="rId31" Type="http://schemas.openxmlformats.org/officeDocument/2006/relationships/tableStyles" Target="tableStyles.xml"/><Relationship Id="rId19" Type="http://schemas.openxmlformats.org/officeDocument/2006/relationships/slide" Target="slides/slide16.xml"/><Relationship Id="rId10" Type="http://schemas.openxmlformats.org/officeDocument/2006/relationships/slide" Target="slides/slide7.xml"/><Relationship Id="rId9" Type="http://schemas.openxmlformats.org/officeDocument/2006/relationships/slide" Target="slides/slide6.xml"/><Relationship Id="rId4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27" Type="http://schemas.openxmlformats.org/officeDocument/2006/relationships/slide" Target="slides/slide24.xml"/><Relationship Id="rId22" Type="http://schemas.openxmlformats.org/officeDocument/2006/relationships/slide" Target="slides/slide19.xml"/><Relationship Id="rId14" Type="http://schemas.openxmlformats.org/officeDocument/2006/relationships/slide" Target="slides/slide11.xml"/><Relationship Id="rId35" Type="http://schemas.openxmlformats.org/officeDocument/2006/relationships/customXml" Target="../customXml/item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6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11" Type="http://schemas.openxmlformats.org/officeDocument/2006/relationships/image" Target="../media/image32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1" Type="http://schemas.openxmlformats.org/officeDocument/2006/relationships/image" Target="../media/image35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11" Type="http://schemas.openxmlformats.org/officeDocument/2006/relationships/image" Target="../media/image35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4.png"/><Relationship Id="rId11" Type="http://schemas.openxmlformats.org/officeDocument/2006/relationships/image" Target="../media/image36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7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9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3.png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3.png"/><Relationship Id="rId12" Type="http://schemas.openxmlformats.org/officeDocument/2006/relationships/image" Target="../media/image41.png"/><Relationship Id="rId11" Type="http://schemas.openxmlformats.org/officeDocument/2006/relationships/image" Target="../media/image40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2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2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2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3.png"/><Relationship Id="rId12" Type="http://schemas.openxmlformats.org/officeDocument/2006/relationships/image" Target="../media/image44.png"/><Relationship Id="rId11" Type="http://schemas.openxmlformats.org/officeDocument/2006/relationships/image" Target="../media/image43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23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1" Type="http://schemas.openxmlformats.org/officeDocument/2006/relationships/image" Target="../media/image45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5.jpe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25.xml"/><Relationship Id="rId13" Type="http://schemas.openxmlformats.org/officeDocument/2006/relationships/slideLayout" Target="../slideLayouts/slideLayout1.xml"/><Relationship Id="rId12" Type="http://schemas.openxmlformats.org/officeDocument/2006/relationships/hyperlink" Target="https://vk.com/schoolatlas" TargetMode="External"/><Relationship Id="rId11" Type="http://schemas.openxmlformats.org/officeDocument/2006/relationships/image" Target="../media/image48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0.jpeg"/><Relationship Id="rId11" Type="http://schemas.openxmlformats.org/officeDocument/2006/relationships/image" Target="../media/image19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5.jpeg"/><Relationship Id="rId12" Type="http://schemas.openxmlformats.org/officeDocument/2006/relationships/image" Target="../media/image24.jpeg"/><Relationship Id="rId11" Type="http://schemas.openxmlformats.org/officeDocument/2006/relationships/image" Target="../media/image23.pn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82880" y="2502569"/>
            <a:ext cx="11839074" cy="4235116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585" y="3157268"/>
            <a:ext cx="11466830" cy="180482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3500" b="1" dirty="0">
                <a:latin typeface="Calibri" panose="020F0502020204030204" charset="0"/>
                <a:cs typeface="Calibri" panose="020F0502020204030204" charset="0"/>
                <a:sym typeface="+mn-ea"/>
              </a:rPr>
              <a:t>Подготовка к ЕГЭ по географии.</a:t>
            </a:r>
            <a:br>
              <a:rPr lang="ru-RU" altLang="en-US" sz="3500" b="1" dirty="0">
                <a:latin typeface="Calibri" panose="020F0502020204030204" charset="0"/>
                <a:cs typeface="Calibri" panose="020F0502020204030204" charset="0"/>
                <a:sym typeface="+mn-ea"/>
              </a:rPr>
            </a:br>
            <a:r>
              <a:rPr lang="ru-RU" altLang="en-US" sz="3500" b="1" dirty="0">
                <a:latin typeface="Calibri" panose="020F0502020204030204" charset="0"/>
                <a:cs typeface="Calibri" panose="020F0502020204030204" charset="0"/>
                <a:sym typeface="+mn-ea"/>
              </a:rPr>
              <a:t> Как использование атласов позволяет эффективно </a:t>
            </a:r>
            <a:br>
              <a:rPr lang="ru-RU" altLang="en-US" sz="3500" b="1" dirty="0">
                <a:latin typeface="Calibri" panose="020F0502020204030204" charset="0"/>
                <a:cs typeface="Calibri" panose="020F0502020204030204" charset="0"/>
                <a:sym typeface="+mn-ea"/>
              </a:rPr>
            </a:br>
            <a:r>
              <a:rPr lang="ru-RU" altLang="en-US" sz="3500" b="1" dirty="0">
                <a:latin typeface="Calibri" panose="020F0502020204030204" charset="0"/>
                <a:cs typeface="Calibri" panose="020F0502020204030204" charset="0"/>
                <a:sym typeface="+mn-ea"/>
              </a:rPr>
              <a:t>решать задания</a:t>
            </a:r>
            <a:endParaRPr lang="ru-RU" altLang="en-US" sz="35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4531550" y="5913633"/>
            <a:ext cx="2579570" cy="779479"/>
          </a:xfrm>
        </p:spPr>
        <p:txBody>
          <a:bodyPr wrap="square">
            <a:noAutofit/>
          </a:bodyPr>
          <a:lstStyle/>
          <a:p>
            <a:pPr marL="0" indent="0" algn="ctr">
              <a:buNone/>
            </a:pPr>
            <a:r>
              <a:rPr lang="ru-RU" altLang="ru-RU" sz="2400" dirty="0">
                <a:latin typeface="Proxima Nova" panose="02000506030000020004" pitchFamily="50" charset="0"/>
                <a:cs typeface="Proxima Nova" panose="02000506030000020004" pitchFamily="50" charset="0"/>
                <a:sym typeface="+mn-ea"/>
              </a:rPr>
              <a:t>Москва</a:t>
            </a:r>
            <a:br>
              <a:rPr lang="ru-RU" altLang="ru-RU" sz="2400" dirty="0">
                <a:latin typeface="Proxima Nova" panose="02000506030000020004" pitchFamily="50" charset="0"/>
                <a:cs typeface="Proxima Nova" panose="02000506030000020004" pitchFamily="50" charset="0"/>
                <a:sym typeface="+mn-ea"/>
              </a:rPr>
            </a:br>
            <a:r>
              <a:rPr lang="ru-RU" altLang="ru-RU" sz="2400" dirty="0">
                <a:latin typeface="Proxima Nova" panose="02000506030000020004" pitchFamily="50" charset="0"/>
                <a:cs typeface="Proxima Nova" panose="02000506030000020004" pitchFamily="50" charset="0"/>
                <a:sym typeface="+mn-ea"/>
              </a:rPr>
              <a:t>2024</a:t>
            </a:r>
            <a:endParaRPr lang="ru-RU" altLang="ru-RU" sz="2400" dirty="0">
              <a:latin typeface="Proxima Nova" panose="02000506030000020004" pitchFamily="50" charset="0"/>
              <a:cs typeface="Proxima Nova" panose="02000506030000020004" pitchFamily="50" charset="0"/>
              <a:sym typeface="+mn-ea"/>
            </a:endParaRPr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075" y="2385060"/>
            <a:ext cx="246062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3 и 4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1"/>
          <a:srcRect l="36792" t="23621" r="14902" b="27452"/>
          <a:stretch>
            <a:fillRect/>
          </a:stretch>
        </p:blipFill>
        <p:spPr>
          <a:xfrm>
            <a:off x="2289175" y="3011805"/>
            <a:ext cx="5842000" cy="33286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3</a:t>
            </a:r>
            <a:endParaRPr lang="ru-RU" altLang="en-US" sz="2400" b="1" dirty="0"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76530" y="2933065"/>
            <a:ext cx="38735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u="sng"/>
              <a:t>Типы заданий:</a:t>
            </a:r>
            <a:endParaRPr lang="ru-RU" altLang="en-US" u="sng"/>
          </a:p>
          <a:p>
            <a:r>
              <a:rPr lang="ru-RU" altLang="en-US"/>
              <a:t>1) Продолжительность светового дня,</a:t>
            </a:r>
            <a:endParaRPr lang="ru-RU" altLang="en-US"/>
          </a:p>
          <a:p>
            <a:r>
              <a:rPr lang="ru-RU" altLang="en-US"/>
              <a:t>2) Температура воздуха,</a:t>
            </a:r>
            <a:endParaRPr lang="ru-RU" altLang="en-US"/>
          </a:p>
          <a:p>
            <a:r>
              <a:rPr lang="ru-RU" altLang="en-US"/>
              <a:t>3) Атмосферные осадки,</a:t>
            </a:r>
            <a:endParaRPr lang="ru-RU" altLang="en-US"/>
          </a:p>
          <a:p>
            <a:r>
              <a:rPr lang="ru-RU" altLang="en-US"/>
              <a:t>4) Снеговой покров,</a:t>
            </a:r>
            <a:endParaRPr lang="ru-RU" altLang="en-US"/>
          </a:p>
          <a:p>
            <a:r>
              <a:rPr lang="ru-RU" altLang="en-US"/>
              <a:t>5) Ледостав,</a:t>
            </a:r>
            <a:endParaRPr lang="ru-RU" altLang="en-US"/>
          </a:p>
          <a:p>
            <a:r>
              <a:rPr lang="ru-RU" altLang="en-US"/>
              <a:t>6) Плодородие почв,</a:t>
            </a:r>
            <a:endParaRPr lang="ru-RU" altLang="en-US"/>
          </a:p>
          <a:p>
            <a:r>
              <a:rPr lang="ru-RU" altLang="en-US"/>
              <a:t>7) Сумма активных температур,</a:t>
            </a:r>
            <a:endParaRPr lang="ru-RU" altLang="en-US"/>
          </a:p>
          <a:p>
            <a:r>
              <a:rPr lang="ru-RU" altLang="en-US"/>
              <a:t>8) Коэффициент увлажнения.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1"/>
          <a:srcRect l="3411"/>
          <a:stretch>
            <a:fillRect/>
          </a:stretch>
        </p:blipFill>
        <p:spPr>
          <a:xfrm>
            <a:off x="4050030" y="2845435"/>
            <a:ext cx="4747260" cy="299466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7065" y="4537710"/>
            <a:ext cx="3448685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3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1"/>
          <a:srcRect l="49876" t="36789" b="29088"/>
          <a:stretch>
            <a:fillRect/>
          </a:stretch>
        </p:blipFill>
        <p:spPr>
          <a:xfrm>
            <a:off x="577850" y="4517390"/>
            <a:ext cx="4799330" cy="212788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1"/>
          <a:srcRect l="50363" t="71313" r="679"/>
          <a:stretch>
            <a:fillRect/>
          </a:stretch>
        </p:blipFill>
        <p:spPr>
          <a:xfrm>
            <a:off x="4819650" y="2845435"/>
            <a:ext cx="5305425" cy="20243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1775" y="3429000"/>
            <a:ext cx="1485900" cy="19431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76585" y="5245735"/>
            <a:ext cx="929640" cy="1211580"/>
          </a:xfrm>
          <a:prstGeom prst="rect">
            <a:avLst/>
          </a:prstGeom>
        </p:spPr>
      </p:pic>
      <p:sp>
        <p:nvSpPr>
          <p:cNvPr id="14" name="Текстовое поле 13"/>
          <p:cNvSpPr txBox="1"/>
          <p:nvPr/>
        </p:nvSpPr>
        <p:spPr>
          <a:xfrm>
            <a:off x="346075" y="29711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Продолжительность светового дня</a:t>
            </a:r>
            <a:endParaRPr lang="ru-RU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3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1"/>
          <a:srcRect l="1256" t="7956" r="1751" b="44937"/>
          <a:stretch>
            <a:fillRect/>
          </a:stretch>
        </p:blipFill>
        <p:spPr>
          <a:xfrm>
            <a:off x="476250" y="3114040"/>
            <a:ext cx="11182350" cy="353758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476250" y="27457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Температура воздуха</a:t>
            </a:r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2"/>
          <a:srcRect l="49329" t="-375" r="12657"/>
          <a:stretch>
            <a:fillRect/>
          </a:stretch>
        </p:blipFill>
        <p:spPr>
          <a:xfrm>
            <a:off x="9279890" y="2845435"/>
            <a:ext cx="2505075" cy="10528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3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1"/>
          <a:srcRect l="1177" t="53386" r="1353" b="1460"/>
          <a:stretch>
            <a:fillRect/>
          </a:stretch>
        </p:blipFill>
        <p:spPr>
          <a:xfrm>
            <a:off x="342900" y="3275965"/>
            <a:ext cx="11096625" cy="334772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40410" y="28473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Снеговой покров и осадки</a:t>
            </a:r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3070" y="2845435"/>
            <a:ext cx="2314575" cy="9721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3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1"/>
          <a:srcRect l="1327" t="7912" r="1652" b="33096"/>
          <a:stretch>
            <a:fillRect/>
          </a:stretch>
        </p:blipFill>
        <p:spPr>
          <a:xfrm>
            <a:off x="346075" y="3116580"/>
            <a:ext cx="8867140" cy="351091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46075" y="27482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Коэффициент увлажнения</a:t>
            </a:r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2"/>
          <a:srcRect l="49329" t="-375" r="12657"/>
          <a:stretch>
            <a:fillRect/>
          </a:stretch>
        </p:blipFill>
        <p:spPr>
          <a:xfrm>
            <a:off x="9144635" y="5474335"/>
            <a:ext cx="2743835" cy="11531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3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1"/>
          <a:srcRect l="1924" t="68017" r="65105" b="3655"/>
          <a:stretch>
            <a:fillRect/>
          </a:stretch>
        </p:blipFill>
        <p:spPr>
          <a:xfrm>
            <a:off x="433070" y="3324225"/>
            <a:ext cx="5750560" cy="321818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1"/>
          <a:srcRect l="64424" t="67982" r="2176" b="3277"/>
          <a:stretch>
            <a:fillRect/>
          </a:stretch>
        </p:blipFill>
        <p:spPr>
          <a:xfrm>
            <a:off x="6096000" y="3324225"/>
            <a:ext cx="5742940" cy="32181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606425" y="28575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Осадки и солнечная радиация</a:t>
            </a:r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3095" y="2857500"/>
            <a:ext cx="2217420" cy="9315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3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1"/>
          <a:srcRect l="324" t="66945" r="33211" b="3564"/>
          <a:stretch>
            <a:fillRect/>
          </a:stretch>
        </p:blipFill>
        <p:spPr>
          <a:xfrm>
            <a:off x="428625" y="3429000"/>
            <a:ext cx="10841990" cy="313309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466725" y="2863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Ледостав и ледоход</a:t>
            </a:r>
            <a:endParaRPr lang="ru-RU" altLang="en-US"/>
          </a:p>
        </p:txBody>
      </p:sp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7170" y="2845435"/>
            <a:ext cx="2557145" cy="10744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4</a:t>
            </a:r>
            <a:endParaRPr lang="ru-RU" altLang="en-US" sz="2400" b="1" dirty="0"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52730" y="2768600"/>
            <a:ext cx="40640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u="sng"/>
              <a:t>Типы заданий:</a:t>
            </a:r>
            <a:endParaRPr lang="ru-RU" altLang="en-US" u="sng"/>
          </a:p>
          <a:p>
            <a:r>
              <a:rPr lang="ru-RU" altLang="en-US"/>
              <a:t>1) Моря,</a:t>
            </a:r>
            <a:endParaRPr lang="ru-RU" altLang="en-US"/>
          </a:p>
          <a:p>
            <a:r>
              <a:rPr lang="ru-RU" altLang="en-US"/>
              <a:t>2) Острова,</a:t>
            </a:r>
            <a:endParaRPr lang="ru-RU" altLang="en-US"/>
          </a:p>
          <a:p>
            <a:r>
              <a:rPr lang="ru-RU" altLang="en-US"/>
              <a:t>3) Течения,</a:t>
            </a:r>
            <a:endParaRPr lang="ru-RU" altLang="en-US"/>
          </a:p>
          <a:p>
            <a:r>
              <a:rPr lang="ru-RU" altLang="en-US"/>
              <a:t>4) Горные системы,</a:t>
            </a:r>
            <a:endParaRPr lang="ru-RU" altLang="en-US"/>
          </a:p>
          <a:p>
            <a:r>
              <a:rPr lang="ru-RU" altLang="en-US"/>
              <a:t>5) Озера,</a:t>
            </a:r>
            <a:endParaRPr lang="ru-RU" altLang="en-US"/>
          </a:p>
          <a:p>
            <a:r>
              <a:rPr lang="ru-RU" altLang="en-US"/>
              <a:t>6) Полуострова,</a:t>
            </a:r>
            <a:endParaRPr lang="ru-RU" altLang="en-US"/>
          </a:p>
          <a:p>
            <a:r>
              <a:rPr lang="ru-RU" altLang="en-US"/>
              <a:t>7) Реки,</a:t>
            </a:r>
            <a:endParaRPr lang="ru-RU" altLang="en-US"/>
          </a:p>
          <a:p>
            <a:r>
              <a:rPr lang="ru-RU" altLang="en-US"/>
              <a:t>8) Подводные желоба,</a:t>
            </a:r>
            <a:endParaRPr lang="ru-RU" altLang="en-US"/>
          </a:p>
          <a:p>
            <a:r>
              <a:rPr lang="ru-RU" altLang="en-US"/>
              <a:t>9) Заливы,</a:t>
            </a:r>
            <a:endParaRPr lang="ru-RU" altLang="en-US"/>
          </a:p>
          <a:p>
            <a:r>
              <a:rPr lang="ru-RU" altLang="en-US"/>
              <a:t>10) Равнины,</a:t>
            </a:r>
            <a:endParaRPr lang="ru-RU" altLang="en-US"/>
          </a:p>
          <a:p>
            <a:r>
              <a:rPr lang="ru-RU" altLang="en-US"/>
              <a:t>11) Вулканы,</a:t>
            </a:r>
            <a:endParaRPr lang="ru-RU" altLang="en-US"/>
          </a:p>
          <a:p>
            <a:r>
              <a:rPr lang="ru-RU" altLang="en-US"/>
              <a:t>12) Пустыни, </a:t>
            </a:r>
            <a:endParaRPr lang="ru-RU" altLang="en-US"/>
          </a:p>
          <a:p>
            <a:r>
              <a:rPr lang="ru-RU" altLang="en-US"/>
              <a:t>13) Проливы</a:t>
            </a:r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1"/>
          <a:srcRect l="58943" t="11307" r="13382" b="37597"/>
          <a:stretch>
            <a:fillRect/>
          </a:stretch>
        </p:blipFill>
        <p:spPr>
          <a:xfrm>
            <a:off x="2876550" y="2845435"/>
            <a:ext cx="3677920" cy="381952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1"/>
          <a:srcRect l="61093" t="61583" r="15332" b="20361"/>
          <a:stretch>
            <a:fillRect/>
          </a:stretch>
        </p:blipFill>
        <p:spPr>
          <a:xfrm>
            <a:off x="6886575" y="3429000"/>
            <a:ext cx="4819650" cy="20764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4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2535" y="2979420"/>
            <a:ext cx="5457825" cy="355473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0" y="2979420"/>
            <a:ext cx="5456555" cy="35540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3"/>
          <a:srcRect l="36695" t="-375" r="49978"/>
          <a:stretch>
            <a:fillRect/>
          </a:stretch>
        </p:blipFill>
        <p:spPr>
          <a:xfrm>
            <a:off x="5177155" y="5376545"/>
            <a:ext cx="1135380" cy="13614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Picture 6" descr="WhatsApp Image 2024-02-26 at 23.58.13"/>
          <p:cNvPicPr>
            <a:picLocks noChangeAspect="1"/>
          </p:cNvPicPr>
          <p:nvPr/>
        </p:nvPicPr>
        <p:blipFill>
          <a:blip r:embed="rId11"/>
          <a:srcRect l="15330" t="18194" b="21000"/>
          <a:stretch>
            <a:fillRect/>
          </a:stretch>
        </p:blipFill>
        <p:spPr>
          <a:xfrm>
            <a:off x="314802" y="2933647"/>
            <a:ext cx="2802615" cy="36211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075" y="2384953"/>
            <a:ext cx="27997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2400" b="1" dirty="0">
                <a:sym typeface="+mn-ea"/>
              </a:rPr>
              <a:t>О спикере</a:t>
            </a:r>
            <a:endParaRPr lang="ru-RU" altLang="en-US" sz="2400" b="1" dirty="0">
              <a:sym typeface="+mn-ea"/>
            </a:endParaRPr>
          </a:p>
        </p:txBody>
      </p:sp>
      <p:sp>
        <p:nvSpPr>
          <p:cNvPr id="29" name="Замещающее содержимое 5"/>
          <p:cNvSpPr txBox="1"/>
          <p:nvPr/>
        </p:nvSpPr>
        <p:spPr>
          <a:xfrm>
            <a:off x="3532471" y="2863167"/>
            <a:ext cx="8181474" cy="36916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altLang="en-US" sz="2400" b="1" dirty="0" err="1">
                <a:cs typeface="Proxima Nova" panose="02000506030000020004" pitchFamily="50" charset="0"/>
              </a:rPr>
              <a:t>Гордополова</a:t>
            </a:r>
            <a:r>
              <a:rPr lang="ru-RU" altLang="en-US" sz="2400" b="1" dirty="0">
                <a:cs typeface="Proxima Nova" panose="02000506030000020004" pitchFamily="50" charset="0"/>
              </a:rPr>
              <a:t> Елена Сергеевна</a:t>
            </a:r>
            <a:endParaRPr lang="ru-RU" altLang="en-US" sz="2400" b="1" dirty="0">
              <a:cs typeface="Proxima Nova" panose="02000506030000020004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en-US" sz="1800" b="1" dirty="0">
                <a:cs typeface="Proxima Nova" panose="02000506030000020004" pitchFamily="50" charset="0"/>
                <a:sym typeface="+mn-ea"/>
              </a:rPr>
              <a:t>Профессиональная деятельность:</a:t>
            </a:r>
            <a:endParaRPr lang="ru-RU" altLang="en-US" sz="1800" b="1" dirty="0">
              <a:cs typeface="Proxima Nova" panose="02000506030000020004" pitchFamily="50" charset="0"/>
            </a:endParaRPr>
          </a:p>
          <a:p>
            <a:pPr marL="182880" indent="-182880">
              <a:lnSpc>
                <a:spcPct val="100000"/>
              </a:lnSpc>
            </a:pPr>
            <a:r>
              <a:rPr lang="ru-RU" altLang="en-US" sz="1800" dirty="0">
                <a:cs typeface="Proxima Nova" panose="02000506030000020004" pitchFamily="50" charset="0"/>
                <a:sym typeface="+mn-ea"/>
              </a:rPr>
              <a:t>методист издательства «АСТ-ПРЕСС ШКОЛА»,</a:t>
            </a:r>
            <a:endParaRPr lang="ru-RU" altLang="en-US" sz="1800" dirty="0">
              <a:cs typeface="Proxima Nova" panose="02000506030000020004" pitchFamily="50" charset="0"/>
              <a:sym typeface="+mn-ea"/>
            </a:endParaRPr>
          </a:p>
          <a:p>
            <a:pPr marL="182880" indent="-182880">
              <a:lnSpc>
                <a:spcPct val="100000"/>
              </a:lnSpc>
            </a:pPr>
            <a:r>
              <a:rPr lang="ru-RU" altLang="en-US" sz="1800" dirty="0">
                <a:cs typeface="Proxima Nova" panose="02000506030000020004" pitchFamily="50" charset="0"/>
                <a:sym typeface="+mn-ea"/>
              </a:rPr>
              <a:t>учитель географии ГБОУ Цифровая школа г. Москва, </a:t>
            </a:r>
            <a:endParaRPr lang="ru-RU" altLang="en-US" sz="1800" dirty="0">
              <a:cs typeface="Proxima Nova" panose="02000506030000020004" pitchFamily="50" charset="0"/>
              <a:sym typeface="+mn-ea"/>
            </a:endParaRPr>
          </a:p>
          <a:p>
            <a:pPr marL="182880" indent="-182880">
              <a:lnSpc>
                <a:spcPct val="100000"/>
              </a:lnSpc>
            </a:pPr>
            <a:r>
              <a:rPr lang="ru-RU" altLang="en-US" sz="1800" dirty="0">
                <a:cs typeface="Proxima Nova" panose="02000506030000020004" pitchFamily="50" charset="0"/>
                <a:sym typeface="+mn-ea"/>
              </a:rPr>
              <a:t>член Межпредметной Ассоциации содействия совершенствованию системы столичного образования г. Москва</a:t>
            </a:r>
            <a:endParaRPr lang="ru-RU" altLang="en-US" sz="1800" dirty="0">
              <a:cs typeface="Proxima Nova" panose="02000506030000020004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en-US" sz="1800" b="1" dirty="0">
                <a:cs typeface="Proxima Nova" panose="02000506030000020004" pitchFamily="50" charset="0"/>
                <a:sym typeface="+mn-ea"/>
              </a:rPr>
              <a:t>Педагогический стаж</a:t>
            </a:r>
            <a:r>
              <a:rPr lang="ru-RU" altLang="en-US" sz="1800" dirty="0">
                <a:cs typeface="Proxima Nova" panose="02000506030000020004" pitchFamily="50" charset="0"/>
                <a:sym typeface="+mn-ea"/>
              </a:rPr>
              <a:t>: 12 лет</a:t>
            </a:r>
            <a:endParaRPr lang="ru-RU" altLang="en-US" sz="1800" dirty="0">
              <a:cs typeface="Proxima Nova" panose="02000506030000020004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en-US" sz="1800" b="1" dirty="0">
                <a:cs typeface="Proxima Nova" panose="02000506030000020004" pitchFamily="50" charset="0"/>
                <a:sym typeface="+mn-ea"/>
              </a:rPr>
              <a:t>Участие в конкурсах:</a:t>
            </a:r>
            <a:r>
              <a:rPr lang="ru-RU" altLang="en-US" sz="1800" dirty="0">
                <a:cs typeface="Proxima Nova" panose="02000506030000020004" pitchFamily="50" charset="0"/>
                <a:sym typeface="+mn-ea"/>
              </a:rPr>
              <a:t> Лауреат конкурса  «Учитель года Москвы»</a:t>
            </a:r>
            <a:endParaRPr lang="ru-RU" altLang="en-US" sz="1800" dirty="0">
              <a:cs typeface="Proxima Nova" panose="02000506030000020004" pitchFamily="50" charset="0"/>
            </a:endParaRPr>
          </a:p>
          <a:p>
            <a:pPr marL="182880" indent="-182880">
              <a:tabLst>
                <a:tab pos="182245" algn="l"/>
              </a:tabLst>
            </a:pPr>
            <a:r>
              <a:rPr lang="ru-RU" altLang="en-US" sz="1800" dirty="0">
                <a:cs typeface="Proxima Nova" panose="02000506030000020004" pitchFamily="50" charset="0"/>
                <a:sym typeface="+mn-ea"/>
              </a:rPr>
              <a:t>Диплом Участника 2 этапа Московского городского конкурса педагогического мастерства «Самый классный </a:t>
            </a:r>
            <a:r>
              <a:rPr lang="ru-RU" altLang="en-US" sz="1800" dirty="0" err="1">
                <a:cs typeface="Proxima Nova" panose="02000506030000020004" pitchFamily="50" charset="0"/>
                <a:sym typeface="+mn-ea"/>
              </a:rPr>
              <a:t>классный</a:t>
            </a:r>
            <a:r>
              <a:rPr lang="ru-RU" altLang="en-US" sz="1800" dirty="0">
                <a:cs typeface="Proxima Nova" panose="02000506030000020004" pitchFamily="50" charset="0"/>
                <a:sym typeface="+mn-ea"/>
              </a:rPr>
              <a:t>»</a:t>
            </a:r>
            <a:endParaRPr lang="ru-RU" altLang="en-US" sz="1800" dirty="0">
              <a:cs typeface="Proxima Nova" panose="02000506030000020004" pitchFamily="50" charset="0"/>
            </a:endParaRPr>
          </a:p>
          <a:p>
            <a:endParaRPr lang="ru-RU" altLang="en-US" sz="1800" dirty="0">
              <a:cs typeface="Proxima Nova" panose="02000506030000020004" pitchFamily="50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4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25" y="2863850"/>
            <a:ext cx="5643880" cy="367601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2"/>
          <a:srcRect t="8145" r="49939" b="31009"/>
          <a:stretch>
            <a:fillRect/>
          </a:stretch>
        </p:blipFill>
        <p:spPr>
          <a:xfrm>
            <a:off x="7164070" y="2863850"/>
            <a:ext cx="4667250" cy="36944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3"/>
          <a:srcRect l="36695" t="-375" r="49978"/>
          <a:stretch>
            <a:fillRect/>
          </a:stretch>
        </p:blipFill>
        <p:spPr>
          <a:xfrm>
            <a:off x="5791200" y="5196840"/>
            <a:ext cx="1135380" cy="136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075" y="2385060"/>
            <a:ext cx="2197100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21</a:t>
            </a:r>
            <a:endParaRPr lang="ru-RU" altLang="en-US" sz="2400" b="1" dirty="0"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52730" y="2768600"/>
            <a:ext cx="406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u="sng"/>
              <a:t>Типы заданий:</a:t>
            </a:r>
            <a:endParaRPr lang="ru-RU" altLang="en-US" u="sng"/>
          </a:p>
          <a:p>
            <a:r>
              <a:rPr lang="ru-RU" altLang="en-US"/>
              <a:t>1) Географические объекты,</a:t>
            </a:r>
            <a:endParaRPr lang="ru-RU" altLang="en-US"/>
          </a:p>
          <a:p>
            <a:r>
              <a:rPr lang="ru-RU" altLang="en-US"/>
              <a:t>2) Столицы стран мира,</a:t>
            </a:r>
            <a:endParaRPr lang="ru-RU" altLang="en-US"/>
          </a:p>
          <a:p>
            <a:r>
              <a:rPr lang="ru-RU" altLang="en-US"/>
              <a:t>3) Географические районы,</a:t>
            </a:r>
            <a:endParaRPr lang="ru-RU" altLang="en-US"/>
          </a:p>
          <a:p>
            <a:r>
              <a:rPr lang="ru-RU" altLang="en-US"/>
              <a:t>4) Экономические районы,</a:t>
            </a:r>
            <a:endParaRPr lang="ru-RU" altLang="en-US"/>
          </a:p>
          <a:p>
            <a:r>
              <a:rPr lang="ru-RU" altLang="en-US"/>
              <a:t>5) Федеральные округа</a:t>
            </a:r>
            <a:endParaRPr lang="ru-RU" altLang="en-US"/>
          </a:p>
          <a:p>
            <a:r>
              <a:rPr lang="ru-RU" altLang="en-US"/>
              <a:t>6) Части света.</a:t>
            </a:r>
            <a:endParaRPr lang="ru-RU" altLang="en-US"/>
          </a:p>
          <a:p>
            <a:endParaRPr lang="ru-RU" altLang="en-US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1"/>
          <a:srcRect l="27062" t="21732" r="43393" b="38447"/>
          <a:stretch>
            <a:fillRect/>
          </a:stretch>
        </p:blipFill>
        <p:spPr>
          <a:xfrm>
            <a:off x="3653790" y="2994660"/>
            <a:ext cx="4608830" cy="34937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075" y="2385060"/>
            <a:ext cx="2197100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21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1"/>
          <a:srcRect l="1491" t="7512" r="2121" b="2531"/>
          <a:stretch>
            <a:fillRect/>
          </a:stretch>
        </p:blipFill>
        <p:spPr>
          <a:xfrm>
            <a:off x="266700" y="2969895"/>
            <a:ext cx="5829300" cy="35433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9245" y="2969895"/>
            <a:ext cx="5278755" cy="277876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3"/>
          <a:srcRect l="87343"/>
          <a:stretch>
            <a:fillRect/>
          </a:stretch>
        </p:blipFill>
        <p:spPr>
          <a:xfrm>
            <a:off x="5661660" y="5483225"/>
            <a:ext cx="997585" cy="12547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69478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075" y="2385060"/>
            <a:ext cx="2197100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21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1"/>
          <a:srcRect t="8637" r="1830"/>
          <a:stretch>
            <a:fillRect/>
          </a:stretch>
        </p:blipFill>
        <p:spPr>
          <a:xfrm>
            <a:off x="1137285" y="2867025"/>
            <a:ext cx="6290945" cy="38131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2"/>
          <a:srcRect l="49329" t="-375" r="12657"/>
          <a:stretch>
            <a:fillRect/>
          </a:stretch>
        </p:blipFill>
        <p:spPr>
          <a:xfrm>
            <a:off x="7660640" y="5317490"/>
            <a:ext cx="3190875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93194" y="1407543"/>
            <a:ext cx="11839074" cy="5259418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786" y="1056063"/>
            <a:ext cx="1102239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b="1" dirty="0">
                <a:sym typeface="+mn-ea"/>
              </a:rPr>
              <a:t>Присоединяйтесь к нам в социальной сети </a:t>
            </a:r>
            <a:r>
              <a:rPr lang="ru-RU" altLang="en-US" b="1" dirty="0" err="1">
                <a:sym typeface="+mn-ea"/>
              </a:rPr>
              <a:t>ВКонтакте</a:t>
            </a:r>
            <a:r>
              <a:rPr lang="en-US" altLang="en-US" b="1" dirty="0">
                <a:sym typeface="+mn-ea"/>
              </a:rPr>
              <a:t> </a:t>
            </a:r>
            <a:r>
              <a:rPr lang="ru-RU" altLang="en-US" b="1" dirty="0">
                <a:sym typeface="+mn-ea"/>
              </a:rPr>
              <a:t>АСТ-ПРЕСС ШКОЛА | Универсальный школьный атлас </a:t>
            </a:r>
            <a:endParaRPr lang="ru-RU" altLang="en-US" b="1" dirty="0">
              <a:sym typeface="+mn-ea"/>
            </a:endParaRPr>
          </a:p>
        </p:txBody>
      </p:sp>
      <p:sp>
        <p:nvSpPr>
          <p:cNvPr id="30" name="Content Placeholder 2"/>
          <p:cNvSpPr txBox="1"/>
          <p:nvPr/>
        </p:nvSpPr>
        <p:spPr>
          <a:xfrm>
            <a:off x="331266" y="5996538"/>
            <a:ext cx="4750874" cy="1100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</p:txBody>
      </p:sp>
      <p:sp>
        <p:nvSpPr>
          <p:cNvPr id="10" name="Замещающее содержимое 5"/>
          <p:cNvSpPr txBox="1"/>
          <p:nvPr/>
        </p:nvSpPr>
        <p:spPr>
          <a:xfrm>
            <a:off x="316023" y="1496118"/>
            <a:ext cx="7311193" cy="20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100000"/>
              </a:lnSpc>
              <a:spcBef>
                <a:spcPts val="0"/>
              </a:spcBef>
            </a:pPr>
            <a:r>
              <a:rPr lang="ru-RU" altLang="en-US" sz="2200" b="1" dirty="0">
                <a:cs typeface="+mn-lt"/>
                <a:sym typeface="+mn-ea"/>
              </a:rPr>
              <a:t>Понравились материалы?</a:t>
            </a:r>
            <a:endParaRPr lang="ru-RU" altLang="en-US" sz="2200" b="1" dirty="0">
              <a:cs typeface="+mn-lt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altLang="en-US" sz="2200" dirty="0">
                <a:cs typeface="+mn-lt"/>
                <a:sym typeface="+mn-ea"/>
              </a:rPr>
              <a:t>Чтобы получить их: перейдите по QR-коду в сообщество издательства, подпишитесь на него и отправьте в сообщения группы — «Вебинар, дата, город».</a:t>
            </a:r>
            <a:endParaRPr lang="ru-RU" altLang="en-US" sz="2200" dirty="0">
              <a:cs typeface="+mn-lt"/>
              <a:sym typeface="+mn-ea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altLang="en-US" sz="2200" dirty="0">
                <a:cs typeface="+mn-lt"/>
                <a:sym typeface="+mn-ea"/>
              </a:rPr>
              <a:t>Администратор направит Вам файлы в ближайшее время.</a:t>
            </a:r>
            <a:endParaRPr lang="ru-RU" altLang="en-US" sz="2200" dirty="0">
              <a:cs typeface="+mn-lt"/>
              <a:sym typeface="+mn-ea"/>
            </a:endParaRPr>
          </a:p>
        </p:txBody>
      </p:sp>
      <p:pic>
        <p:nvPicPr>
          <p:cNvPr id="12" name="Изображение 3"/>
          <p:cNvPicPr>
            <a:picLocks noChangeAspect="1"/>
          </p:cNvPicPr>
          <p:nvPr/>
        </p:nvPicPr>
        <p:blipFill>
          <a:blip r:embed="rId3"/>
          <a:srcRect l="26080" t="14284" r="13076" b="39905"/>
          <a:stretch>
            <a:fillRect/>
          </a:stretch>
        </p:blipFill>
        <p:spPr>
          <a:xfrm>
            <a:off x="406610" y="3429000"/>
            <a:ext cx="6878056" cy="2912970"/>
          </a:xfrm>
          <a:prstGeom prst="rect">
            <a:avLst/>
          </a:prstGeom>
        </p:spPr>
      </p:pic>
      <p:pic>
        <p:nvPicPr>
          <p:cNvPr id="14" name="Изображение 2"/>
          <p:cNvPicPr>
            <a:picLocks noChangeAspect="1"/>
          </p:cNvPicPr>
          <p:nvPr/>
        </p:nvPicPr>
        <p:blipFill>
          <a:blip r:embed="rId4"/>
          <a:srcRect l="3789" t="3011" r="3832" b="2442"/>
          <a:stretch>
            <a:fillRect/>
          </a:stretch>
        </p:blipFill>
        <p:spPr>
          <a:xfrm>
            <a:off x="8619725" y="4249133"/>
            <a:ext cx="2261936" cy="2314816"/>
          </a:xfrm>
          <a:prstGeom prst="rect">
            <a:avLst/>
          </a:prstGeom>
        </p:spPr>
      </p:pic>
      <p:pic>
        <p:nvPicPr>
          <p:cNvPr id="16" name="Замещающее содержимое 11" descr="AtlasGEO cover_5-6 k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857" y="1520901"/>
            <a:ext cx="1998980" cy="2607945"/>
          </a:xfrm>
          <a:prstGeom prst="rect">
            <a:avLst/>
          </a:prstGeom>
        </p:spPr>
      </p:pic>
      <p:pic>
        <p:nvPicPr>
          <p:cNvPr id="17" name="Замещающее содержимое 9" descr="AtlasGEO cover_5 k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624" y="1515765"/>
            <a:ext cx="2007235" cy="26200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533937"/>
            <a:ext cx="11839074" cy="4189801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Content Placeholder 4"/>
          <p:cNvSpPr txBox="1"/>
          <p:nvPr/>
        </p:nvSpPr>
        <p:spPr>
          <a:xfrm>
            <a:off x="6293314" y="3057656"/>
            <a:ext cx="5181600" cy="33046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altLang="en-US" sz="2400" dirty="0"/>
          </a:p>
        </p:txBody>
      </p:sp>
      <p:pic>
        <p:nvPicPr>
          <p:cNvPr id="19" name="Изображение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2450" y="2930037"/>
            <a:ext cx="3309513" cy="338826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3779" y="2745514"/>
            <a:ext cx="35619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Издательство ООО «АСТ-ПРЕСС ШКОЛА» является обладателем исключительных авторских прав на выпускаемые издания и осуществляет поставку в соответствии с требованиями ФЗ № 44 от 05.04.2013 «О контрактной системе в сфере закупок товаров, работ, услуг для обеспечения государственных и муниципальных нужд»</a:t>
            </a:r>
            <a:endParaRPr lang="ru-RU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5671047" y="5706725"/>
            <a:ext cx="3102430" cy="68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85" dirty="0"/>
              <a:t>Интернет-магазины: </a:t>
            </a:r>
            <a:r>
              <a:rPr lang="ru-RU" sz="1285" b="1" dirty="0"/>
              <a:t>https://www.ozon.ru/, https://www.wildberries.ru</a:t>
            </a:r>
            <a:endParaRPr lang="ru-RU" sz="1285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546711" y="3990562"/>
            <a:ext cx="3102430" cy="487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85" dirty="0"/>
              <a:t>Получить более подробную информацию можно на сайте </a:t>
            </a:r>
            <a:r>
              <a:rPr lang="ru-RU" sz="1285" b="1" dirty="0" err="1"/>
              <a:t>школьныйатлас.рф</a:t>
            </a:r>
            <a:endParaRPr lang="ru-RU" sz="1285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546711" y="4405332"/>
            <a:ext cx="3759089" cy="685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85" dirty="0"/>
              <a:t>E-mail: </a:t>
            </a:r>
            <a:r>
              <a:rPr lang="ru-RU" sz="1285" b="1" dirty="0"/>
              <a:t>atlas@ast-press.ru</a:t>
            </a:r>
            <a:endParaRPr lang="en-US" sz="1285" b="1" dirty="0"/>
          </a:p>
          <a:p>
            <a:r>
              <a:rPr lang="ru-RU" sz="1285" dirty="0"/>
              <a:t>Группа </a:t>
            </a:r>
            <a:r>
              <a:rPr lang="ru-RU" sz="1285" dirty="0" err="1"/>
              <a:t>ВКонтакте</a:t>
            </a:r>
            <a:r>
              <a:rPr lang="en-US" sz="1285" dirty="0"/>
              <a:t>:</a:t>
            </a:r>
            <a:r>
              <a:rPr lang="ru-RU" sz="1285" dirty="0"/>
              <a:t> </a:t>
            </a:r>
            <a:r>
              <a:rPr lang="en-US" sz="1285" b="1" dirty="0">
                <a:hlinkClick r:id="rId12"/>
              </a:rPr>
              <a:t>https://vk.com/schoolatlas</a:t>
            </a:r>
            <a:endParaRPr lang="ru-RU" sz="1285" b="1" dirty="0"/>
          </a:p>
          <a:p>
            <a:r>
              <a:rPr lang="ru-RU" sz="1285" dirty="0"/>
              <a:t>Телеграм: </a:t>
            </a:r>
            <a:r>
              <a:rPr lang="en-US" sz="1285" b="1" dirty="0"/>
              <a:t>https://t.me/astpress_school</a:t>
            </a:r>
            <a:endParaRPr lang="ru-RU" sz="1285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556369" y="3119040"/>
            <a:ext cx="3602507" cy="88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85" dirty="0"/>
              <a:t>методист-географ издательства «АСТ-ПРЕСС ШКОЛА»</a:t>
            </a:r>
            <a:br>
              <a:rPr lang="ru-RU" sz="1285" dirty="0"/>
            </a:br>
            <a:r>
              <a:rPr lang="ru-RU" sz="1285" dirty="0"/>
              <a:t>Телеграм: </a:t>
            </a:r>
            <a:r>
              <a:rPr lang="ru-RU" sz="1285" b="1" dirty="0"/>
              <a:t>https://t.me/sarrancha</a:t>
            </a:r>
            <a:endParaRPr lang="ru-RU" sz="1285" dirty="0"/>
          </a:p>
          <a:p>
            <a:r>
              <a:rPr lang="ru-RU" sz="1285" dirty="0"/>
              <a:t>E-mail: </a:t>
            </a:r>
            <a:r>
              <a:rPr sz="1285" b="1" dirty="0"/>
              <a:t>geo-atlas@ast-press.ru </a:t>
            </a:r>
            <a:endParaRPr sz="1285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526073" y="2742094"/>
            <a:ext cx="3324225" cy="377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55" b="1" dirty="0" err="1"/>
              <a:t>Гордополова Елена Сергеевна</a:t>
            </a:r>
            <a:r>
              <a:rPr lang="ru-RU" sz="1855" b="1" dirty="0"/>
              <a:t> </a:t>
            </a:r>
            <a:endParaRPr lang="en-US" sz="1855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772341" y="5705373"/>
            <a:ext cx="3524844" cy="883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85" dirty="0"/>
              <a:t>По вопросам приобретения атласов </a:t>
            </a:r>
            <a:endParaRPr lang="ru-RU" sz="1285" dirty="0"/>
          </a:p>
          <a:p>
            <a:r>
              <a:rPr lang="ru-RU" sz="1285" dirty="0"/>
              <a:t>и контурных карт обращаться</a:t>
            </a:r>
            <a:endParaRPr lang="ru-RU" sz="1285" dirty="0"/>
          </a:p>
          <a:p>
            <a:r>
              <a:rPr lang="ru-RU" sz="1285" dirty="0"/>
              <a:t>по почте </a:t>
            </a:r>
            <a:r>
              <a:rPr lang="ru-RU" sz="1285" b="1" dirty="0"/>
              <a:t>sales@ast-press.ru</a:t>
            </a:r>
            <a:r>
              <a:rPr lang="ru-RU" sz="1285" dirty="0"/>
              <a:t> </a:t>
            </a:r>
            <a:endParaRPr lang="ru-RU" sz="1285" dirty="0"/>
          </a:p>
          <a:p>
            <a:r>
              <a:rPr lang="ru-RU" sz="1285" dirty="0"/>
              <a:t>или по телефону </a:t>
            </a:r>
            <a:r>
              <a:rPr lang="ru-RU" sz="1285" b="1" dirty="0"/>
              <a:t>+7 (495) 150-44-00</a:t>
            </a:r>
            <a:endParaRPr lang="ru-RU" sz="1285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075" y="2384953"/>
            <a:ext cx="730938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2400" b="1" dirty="0">
                <a:sym typeface="+mn-ea"/>
              </a:rPr>
              <a:t>Особенности проведения в 2024-2025 учебном году</a:t>
            </a:r>
            <a:endParaRPr lang="ru-RU" altLang="en-US" sz="2400" b="1" dirty="0"/>
          </a:p>
        </p:txBody>
      </p:sp>
      <p:sp>
        <p:nvSpPr>
          <p:cNvPr id="30" name="Content Placeholder 2"/>
          <p:cNvSpPr txBox="1"/>
          <p:nvPr/>
        </p:nvSpPr>
        <p:spPr>
          <a:xfrm>
            <a:off x="331470" y="3765550"/>
            <a:ext cx="4078605" cy="1072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en-US" sz="4000">
                <a:sym typeface="+mn-ea"/>
              </a:rPr>
              <a:t>https://fipi.ru</a:t>
            </a:r>
            <a:endParaRPr lang="en-US" sz="40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1"/>
          <a:srcRect l="36205" t="16455" r="13879" b="39838"/>
          <a:stretch>
            <a:fillRect/>
          </a:stretch>
        </p:blipFill>
        <p:spPr>
          <a:xfrm>
            <a:off x="3937635" y="3039110"/>
            <a:ext cx="6913880" cy="34048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Content Placeholder 2"/>
          <p:cNvSpPr txBox="1"/>
          <p:nvPr/>
        </p:nvSpPr>
        <p:spPr>
          <a:xfrm>
            <a:off x="331265" y="2745510"/>
            <a:ext cx="568452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2075" y="2376327"/>
            <a:ext cx="708510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2400" b="1" dirty="0">
                <a:sym typeface="+mn-ea"/>
              </a:rPr>
              <a:t>Особенности проведения в 2024-2025 учебном году</a:t>
            </a:r>
            <a:endParaRPr lang="ru-RU" altLang="en-US" sz="2400" b="1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1"/>
          <a:srcRect l="39854" t="9960" r="19869" b="10241"/>
          <a:stretch>
            <a:fillRect/>
          </a:stretch>
        </p:blipFill>
        <p:spPr>
          <a:xfrm>
            <a:off x="5746115" y="2897505"/>
            <a:ext cx="3133090" cy="361886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2"/>
          <a:srcRect l="41079" t="12466" r="24755" b="8768"/>
          <a:stretch>
            <a:fillRect/>
          </a:stretch>
        </p:blipFill>
        <p:spPr>
          <a:xfrm>
            <a:off x="8970645" y="2919730"/>
            <a:ext cx="2789555" cy="361823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3"/>
          <a:srcRect l="8952" t="4784" r="7139" b="7442"/>
          <a:stretch>
            <a:fillRect/>
          </a:stretch>
        </p:blipFill>
        <p:spPr>
          <a:xfrm>
            <a:off x="378460" y="3121025"/>
            <a:ext cx="5095875" cy="29991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Content Placeholder 2"/>
          <p:cNvSpPr txBox="1"/>
          <p:nvPr/>
        </p:nvSpPr>
        <p:spPr>
          <a:xfrm>
            <a:off x="331265" y="2745510"/>
            <a:ext cx="568452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2075" y="2376327"/>
            <a:ext cx="708510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2400" b="1" dirty="0">
                <a:sym typeface="+mn-ea"/>
              </a:rPr>
              <a:t>Особенности проведения в 2024-2025 учебном году</a:t>
            </a:r>
            <a:endParaRPr lang="ru-RU" altLang="en-US" sz="24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1"/>
          <a:srcRect l="35845" t="17859" r="13586" b="10414"/>
          <a:stretch>
            <a:fillRect/>
          </a:stretch>
        </p:blipFill>
        <p:spPr>
          <a:xfrm>
            <a:off x="331470" y="2899410"/>
            <a:ext cx="4479290" cy="35737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2"/>
          <a:srcRect l="41560" t="15698" r="19307" b="6623"/>
          <a:stretch>
            <a:fillRect/>
          </a:stretch>
        </p:blipFill>
        <p:spPr>
          <a:xfrm>
            <a:off x="5199380" y="2899410"/>
            <a:ext cx="3200400" cy="35737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3"/>
          <a:srcRect l="43236" t="18694" r="21091" b="6054"/>
          <a:stretch>
            <a:fillRect/>
          </a:stretch>
        </p:blipFill>
        <p:spPr>
          <a:xfrm>
            <a:off x="8602345" y="2899410"/>
            <a:ext cx="2995930" cy="355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Content Placeholder 2"/>
          <p:cNvSpPr txBox="1"/>
          <p:nvPr/>
        </p:nvSpPr>
        <p:spPr>
          <a:xfrm>
            <a:off x="464185" y="2745740"/>
            <a:ext cx="11299190" cy="1376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en-US" sz="4400" dirty="0"/>
              <a:t>Теория =</a:t>
            </a:r>
            <a:r>
              <a:rPr lang="en-US" altLang="en-US" sz="4400" dirty="0"/>
              <a:t>&gt; </a:t>
            </a:r>
            <a:r>
              <a:rPr lang="ru-RU" altLang="en-US" sz="4400" dirty="0">
                <a:solidFill>
                  <a:srgbClr val="FF0000"/>
                </a:solidFill>
              </a:rPr>
              <a:t>тренировка с атласом</a:t>
            </a:r>
            <a:r>
              <a:rPr lang="ru-RU" altLang="en-US" sz="4400" dirty="0"/>
              <a:t> =</a:t>
            </a:r>
            <a:r>
              <a:rPr lang="en-US" altLang="ru-RU" sz="4400" dirty="0"/>
              <a:t>&gt;</a:t>
            </a:r>
            <a:r>
              <a:rPr lang="ru-RU" altLang="en-US" sz="4400" dirty="0"/>
              <a:t> проверка</a:t>
            </a:r>
            <a:endParaRPr lang="ru-RU" altLang="en-US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2075" y="2376327"/>
            <a:ext cx="708510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en-US" sz="2400" b="1" dirty="0">
                <a:sym typeface="+mn-ea"/>
              </a:rPr>
              <a:t>Особенности проведения в 2024-2025 учебном году</a:t>
            </a:r>
            <a:endParaRPr lang="ru-RU" altLang="en-US" sz="2400" b="1" dirty="0"/>
          </a:p>
        </p:txBody>
      </p:sp>
      <p:pic>
        <p:nvPicPr>
          <p:cNvPr id="100" name="Изображение 99"/>
          <p:cNvPicPr/>
          <p:nvPr/>
        </p:nvPicPr>
        <p:blipFill>
          <a:blip r:embed="rId11"/>
          <a:stretch>
            <a:fillRect/>
          </a:stretch>
        </p:blipFill>
        <p:spPr>
          <a:xfrm>
            <a:off x="347345" y="3429000"/>
            <a:ext cx="5790565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Изображение 100"/>
          <p:cNvPicPr/>
          <p:nvPr/>
        </p:nvPicPr>
        <p:blipFill>
          <a:blip r:embed="rId12"/>
          <a:srcRect l="8014" t="11009" r="6011" b="10083"/>
          <a:stretch>
            <a:fillRect/>
          </a:stretch>
        </p:blipFill>
        <p:spPr>
          <a:xfrm>
            <a:off x="6554470" y="3464560"/>
            <a:ext cx="4794885" cy="30124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1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1"/>
          <a:srcRect l="42479" t="41118" r="19271" b="42130"/>
          <a:stretch>
            <a:fillRect/>
          </a:stretch>
        </p:blipFill>
        <p:spPr>
          <a:xfrm>
            <a:off x="535305" y="2863850"/>
            <a:ext cx="7899400" cy="194627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2"/>
          <a:srcRect l="59387" t="28153" r="13403" b="63744"/>
          <a:stretch>
            <a:fillRect/>
          </a:stretch>
        </p:blipFill>
        <p:spPr>
          <a:xfrm>
            <a:off x="535305" y="5083175"/>
            <a:ext cx="7899400" cy="13093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1</a:t>
            </a:r>
            <a:endParaRPr lang="ru-RU" altLang="en-US" sz="2400" b="1" dirty="0"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01320" y="2952115"/>
            <a:ext cx="113576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u="sng"/>
              <a:t>Алгоритм выполнения:</a:t>
            </a:r>
            <a:endParaRPr lang="ru-RU" altLang="en-US" sz="2400" u="sng"/>
          </a:p>
          <a:p>
            <a:r>
              <a:rPr lang="ru-RU" altLang="en-US" sz="2400"/>
              <a:t>1. Внимательно прочитайте текст задания.</a:t>
            </a:r>
            <a:endParaRPr lang="ru-RU" altLang="en-US" sz="2400"/>
          </a:p>
          <a:p>
            <a:r>
              <a:rPr lang="ru-RU" altLang="en-US" sz="2400"/>
              <a:t>2. Найдите на карте мира или России (в зависимости от условия задания), указанную географическую широту, а затем долготу. Точка, в которой они пересекаются - местоположение заданного населенного пункта.</a:t>
            </a:r>
            <a:endParaRPr lang="ru-RU" altLang="en-US" sz="2400"/>
          </a:p>
          <a:p>
            <a:r>
              <a:rPr lang="ru-RU" altLang="en-US" sz="2400"/>
              <a:t>3. Определите на территории какого государства (или субъекта Россиской Федерации) находится эта точка.</a:t>
            </a:r>
            <a:endParaRPr lang="ru-RU" altLang="en-US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76463" y="2745510"/>
            <a:ext cx="11839074" cy="3992174"/>
          </a:xfrm>
          <a:custGeom>
            <a:avLst/>
            <a:gdLst/>
            <a:ahLst/>
            <a:cxnLst/>
            <a:rect l="l" t="t" r="r" b="b"/>
            <a:pathLst>
              <a:path w="13486765" h="6013450">
                <a:moveTo>
                  <a:pt x="13486320" y="0"/>
                </a:moveTo>
                <a:lnTo>
                  <a:pt x="0" y="0"/>
                </a:lnTo>
                <a:lnTo>
                  <a:pt x="0" y="6013437"/>
                </a:lnTo>
                <a:lnTo>
                  <a:pt x="13486320" y="6013437"/>
                </a:lnTo>
                <a:lnTo>
                  <a:pt x="13486320" y="0"/>
                </a:lnTo>
                <a:close/>
              </a:path>
            </a:pathLst>
          </a:custGeom>
          <a:solidFill>
            <a:srgbClr val="D6E29B"/>
          </a:solidFill>
        </p:spPr>
        <p:txBody>
          <a:bodyPr wrap="square" lIns="0" tIns="0" rIns="0" bIns="0" rtlCol="0"/>
          <a:lstStyle/>
          <a:p>
            <a:endParaRPr sz="1155" dirty="0"/>
          </a:p>
        </p:txBody>
      </p:sp>
      <p:sp>
        <p:nvSpPr>
          <p:cNvPr id="8" name="Текст 5"/>
          <p:cNvSpPr>
            <a:spLocks noGrp="1"/>
          </p:cNvSpPr>
          <p:nvPr>
            <p:ph type="body" sz="half" idx="2"/>
          </p:nvPr>
        </p:nvSpPr>
        <p:spPr>
          <a:xfrm>
            <a:off x="92357" y="724230"/>
            <a:ext cx="8878387" cy="440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cs typeface="+mn-lt"/>
              </a:rPr>
              <a:t>УЧЕБНЫЕ АТЛАСЫ И КОНТУРНЫЕ КАРТЫ ИЗДАТЕЛЬСТВА «АСТ-ПРЕСС ШКОЛА»</a:t>
            </a:r>
            <a:endParaRPr lang="ru-RU" sz="2000" b="1" dirty="0">
              <a:cs typeface="+mn-lt"/>
            </a:endParaRPr>
          </a:p>
        </p:txBody>
      </p:sp>
      <p:sp>
        <p:nvSpPr>
          <p:cNvPr id="11" name="Google Shape;54;p1"/>
          <p:cNvSpPr txBox="1"/>
          <p:nvPr/>
        </p:nvSpPr>
        <p:spPr>
          <a:xfrm>
            <a:off x="78106" y="120316"/>
            <a:ext cx="5121533" cy="697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defTabSz="128016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BAAD5"/>
                </a:solidFill>
                <a:latin typeface="Proxima Nova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rgbClr val="A5C715"/>
                </a:solidFill>
              </a:rPr>
              <a:t>ГЕОГРАФИЯ</a:t>
            </a:r>
            <a:endParaRPr sz="4800" dirty="0">
              <a:solidFill>
                <a:srgbClr val="A5C715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56" y="134262"/>
            <a:ext cx="2123367" cy="697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601" y="102660"/>
            <a:ext cx="968626" cy="1145571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169304" y="1102851"/>
            <a:ext cx="8432998" cy="1264042"/>
            <a:chOff x="317241" y="1680445"/>
            <a:chExt cx="9192147" cy="135744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41" y="1682465"/>
              <a:ext cx="1054800" cy="13534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280" y="1680445"/>
              <a:ext cx="1053392" cy="1357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11" y="1683901"/>
              <a:ext cx="1053392" cy="13505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542" y="1683937"/>
              <a:ext cx="1055823" cy="13504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604" y="1684973"/>
              <a:ext cx="1054202" cy="1348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820" y="1684729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165" y="1683724"/>
              <a:ext cx="1054878" cy="13508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186" y="1684727"/>
              <a:ext cx="1054202" cy="1348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92356" y="2385193"/>
            <a:ext cx="1546663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ym typeface="+mn-ea"/>
              </a:rPr>
              <a:t>Задание 1</a:t>
            </a:r>
            <a:endParaRPr lang="ru-RU" altLang="en-US" sz="2400" b="1" dirty="0">
              <a:sym typeface="+mn-ea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1"/>
          <a:srcRect l="5433" t="11608" r="2748" b="10401"/>
          <a:stretch>
            <a:fillRect/>
          </a:stretch>
        </p:blipFill>
        <p:spPr>
          <a:xfrm>
            <a:off x="1229995" y="2950210"/>
            <a:ext cx="7499350" cy="3583305"/>
          </a:xfrm>
          <a:prstGeom prst="rect">
            <a:avLst/>
          </a:prstGeom>
        </p:spPr>
      </p:pic>
      <p:pic>
        <p:nvPicPr>
          <p:cNvPr id="14" name="Замещающее содержимое 9" descr="AtlasGEO cover_5 kl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6355" y="2950210"/>
            <a:ext cx="1483995" cy="1937385"/>
          </a:xfrm>
          <a:prstGeom prst="rect">
            <a:avLst/>
          </a:prstGeom>
        </p:spPr>
      </p:pic>
      <p:pic>
        <p:nvPicPr>
          <p:cNvPr id="10" name="Замещающее содержимое 11" descr="AtlasGEO cover_5-6 kl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90580" y="4592955"/>
            <a:ext cx="927100" cy="1210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19ABD8F6D586447BEC745CCCE922233" ma:contentTypeVersion="49" ma:contentTypeDescription="Создание документа." ma:contentTypeScope="" ma:versionID="e7ba8c9a17f5fac8e8a0ba3372aa7e3c">
  <xsd:schema xmlns:xsd="http://www.w3.org/2001/XMLSchema" xmlns:xs="http://www.w3.org/2001/XMLSchema" xmlns:p="http://schemas.microsoft.com/office/2006/metadata/properties" xmlns:ns2="f13cd17a-5410-446a-96bd-44fada269ec3" xmlns:ns3="4a252ca3-5a62-4c1c-90a6-29f4710e47f8" targetNamespace="http://schemas.microsoft.com/office/2006/metadata/properties" ma:root="true" ma:fieldsID="3ef2d5c7c49e63c501edd87c472c3fdd" ns2:_="" ns3:_="">
    <xsd:import namespace="f13cd17a-5410-446a-96bd-44fada269ec3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cd17a-5410-446a-96bd-44fada269e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B73F96-767A-4342-BA09-722F6E5C9687}"/>
</file>

<file path=customXml/itemProps2.xml><?xml version="1.0" encoding="utf-8"?>
<ds:datastoreItem xmlns:ds="http://schemas.openxmlformats.org/officeDocument/2006/customXml" ds:itemID="{49C9D2B4-3710-4A49-8A35-3A07E251CB2B}"/>
</file>

<file path=customXml/itemProps3.xml><?xml version="1.0" encoding="utf-8"?>
<ds:datastoreItem xmlns:ds="http://schemas.openxmlformats.org/officeDocument/2006/customXml" ds:itemID="{B8CD6A16-5411-454F-B9D3-F9D6505FAE42}"/>
</file>

<file path=customXml/itemProps4.xml><?xml version="1.0" encoding="utf-8"?>
<ds:datastoreItem xmlns:ds="http://schemas.openxmlformats.org/officeDocument/2006/customXml" ds:itemID="{B04C829A-805D-480C-BB4A-B5A6F0B75C9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4895</Words>
  <Application>WPS Presentation</Application>
  <PresentationFormat>Широкоэкранный</PresentationFormat>
  <Paragraphs>239</Paragraphs>
  <Slides>25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Proxima Nova</vt:lpstr>
      <vt:lpstr>Yu Gothic UI</vt:lpstr>
      <vt:lpstr>Microsoft YaHei</vt:lpstr>
      <vt:lpstr>Arial Unicode MS</vt:lpstr>
      <vt:lpstr>Calibri Light</vt:lpstr>
      <vt:lpstr>Office Theme</vt:lpstr>
      <vt:lpstr>Подготовка к ЕГЭ по географии.  Как использование атласов позволяет эффективно  решать задания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Гершович Яков Г.</dc:creator>
  <cp:lastModifiedBy>User 1</cp:lastModifiedBy>
  <cp:revision>117</cp:revision>
  <dcterms:created xsi:type="dcterms:W3CDTF">2024-02-10T04:00:00Z</dcterms:created>
  <dcterms:modified xsi:type="dcterms:W3CDTF">2024-09-25T03:23:44Z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3E038D10F08C47599CDAD79FB417BD65_13</vt:lpwstr>
  </property>
  <property fmtid="{D5CDD505-2E9C-101B-9397-08002B2CF9AE}" pid="3" name="KSOProductBuildVer">
    <vt:lpwstr>1049-12.2.0.13472</vt:lpwstr>
  </property>
  <property fmtid="{D5CDD505-2E9C-101B-9397-08002B2CF9AE}" pid="4" name="ContentTypeId">
    <vt:lpwstr>0x010100619ABD8F6D586447BEC745CCCE922233</vt:lpwstr>
  </property>
</Properties>
</file>