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99" r:id="rId4"/>
    <p:sldId id="257" r:id="rId5"/>
    <p:sldId id="261" r:id="rId6"/>
    <p:sldId id="262" r:id="rId7"/>
    <p:sldId id="266" r:id="rId8"/>
    <p:sldId id="269" r:id="rId9"/>
    <p:sldId id="270" r:id="rId10"/>
    <p:sldId id="280" r:id="rId11"/>
    <p:sldId id="284" r:id="rId12"/>
    <p:sldId id="282" r:id="rId13"/>
    <p:sldId id="285" r:id="rId14"/>
    <p:sldId id="286" r:id="rId15"/>
    <p:sldId id="287" r:id="rId16"/>
    <p:sldId id="293" r:id="rId17"/>
    <p:sldId id="290" r:id="rId18"/>
    <p:sldId id="296" r:id="rId19"/>
    <p:sldId id="30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9FF41-6A17-4046-96BA-02404A601667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4ACE-A501-4A9D-BFBA-47641282B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9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3814309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21429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90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82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38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04716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6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3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2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8" y="4467452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488" y="6356350"/>
            <a:ext cx="2601912" cy="365125"/>
          </a:xfrm>
        </p:spPr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059113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3913" y="6356350"/>
            <a:ext cx="2362200" cy="365125"/>
          </a:xfrm>
        </p:spPr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2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15578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9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6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-7482"/>
            <a:ext cx="1099457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5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4725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2250" y="60102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1250" y="601027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4650" y="60102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5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2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1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758617C-9BA2-4209-9755-CCC8D2BE5DF1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B8B8B"/>
                </a:solidFill>
                <a:latin typeface="Garamond" panose="02020404030301010803" pitchFamily="18" charset="0"/>
              </a:defRPr>
            </a:lvl1pPr>
          </a:lstStyle>
          <a:p>
            <a:fld id="{C0860947-BE50-4413-AE90-4B2DE63D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6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ldgeo.ru/russia/timezone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oservice.ru/weather/maps/kostroma" TargetMode="External"/><Relationship Id="rId2" Type="http://schemas.openxmlformats.org/officeDocument/2006/relationships/hyperlink" Target="https://pogoda7.ru/prognoz/gorod468-Russia-Kostromskaya_oblast-Kostromskoy_rayon-Kostroma/map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hyperlink" Target="https://www.ventusky.com/kostrom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Методика проведения практических работ в курсе географии основной школы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класс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68" y="1474294"/>
            <a:ext cx="5408440" cy="5383706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2.  Определение и объяснение по картам закономерностей распределения солнечной радиации, средних температур января и июля, годового количества осадков, испаряемости по территории страны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9277" y="1564395"/>
            <a:ext cx="5673687" cy="34163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карте «Суммарная солнечная радиация» закономерности распределения солнечной радиации (изменение величины солнечной радиации в направлении с севера на юг) на территории РФ.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картам «Температура воздуха в январе» и «Температура воздуха в июле» закономерности распределения средних температур января (изменения температуры воздуха в направлении с юго-запада на северо-восток) и июля (изменения температуры воздуха в направлении с севера на юг) на территории РФ.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 карте «Годовое количество осадков» закономерности распределения годового количества осадков (изменение количества осадков в направлении с севера на юг и запада на восток) на территории РФ.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картам «Испарение и испаряемость», «Разность осадков и испаряемости» закономерности распределения испаряемости (изменение величины испаряемости в направлении с севера на юг) по территории страны.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Объяснить выявленные закономерности.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9276" y="6444868"/>
            <a:ext cx="5673687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2839" y="5122843"/>
            <a:ext cx="6059934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Карты: 1. Суммарная солнечная радиация, 2. Температура воздуха в июле, 3. Годовое количество осадков, 4. Температура воздуха в январе, 5. Разность осадков и испаряемости, 6. Испарение и испаряемость</a:t>
            </a:r>
          </a:p>
        </p:txBody>
      </p:sp>
    </p:spTree>
    <p:extLst>
      <p:ext uri="{BB962C8B-B14F-4D97-AF65-F5344CB8AC3E}">
        <p14:creationId xmlns:p14="http://schemas.microsoft.com/office/powerpoint/2010/main" val="3019484058"/>
      </p:ext>
    </p:extLst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Сравнение особенностей режима и характера течения двух рек </a:t>
            </a:r>
            <a:r>
              <a:rPr lang="ru-RU" sz="2400" dirty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оссии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4974" y="2143560"/>
            <a:ext cx="5710686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особенности режима и характера течения двух рек России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особенности режима и характера течения двух рек России.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особенности режима и характера течения двух рек России.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вывод по итогам сравнения.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540" y="1535502"/>
            <a:ext cx="5572664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</a:t>
            </a:r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1.Метапредметные 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выявлять и характеризовать существенные признаки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особенностей изучаемых географических объектов, причинно-следственных связей и зависимостей между географическими объектами, процессами и явлениями;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выбирать, анализировать и интерпретировать географическую информацию различных видов и форм представления.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сравнивать особенности компонентов природы отдельных территорий страны;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представлять в различных формах (таблица, график, географическое описание) географическую информацию, необходимую для решения учебных и (или) практико-ориентированных задач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4974" y="1556398"/>
            <a:ext cx="571068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сравнивать реки по заданным показателям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541" y="5505820"/>
            <a:ext cx="5572664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Выберите для сравнения две реки России.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особенности режима и характера течения для каждой реки по заданным показателям.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Внесите установленные особенности рек в таблицу 1.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Сравните реки по заданным показателям.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Сделайте вывод по итогам сравнения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2962"/>
          <a:stretch/>
        </p:blipFill>
        <p:spPr>
          <a:xfrm>
            <a:off x="6852558" y="3520661"/>
            <a:ext cx="4134928" cy="33980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5852847"/>
      </p:ext>
    </p:extLst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962"/>
          <a:stretch/>
        </p:blipFill>
        <p:spPr>
          <a:xfrm>
            <a:off x="6659592" y="2188434"/>
            <a:ext cx="5532408" cy="4546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74" name="Picture 2" descr="l48aqp5u-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8"/>
          <a:stretch/>
        </p:blipFill>
        <p:spPr bwMode="auto">
          <a:xfrm>
            <a:off x="241952" y="1471256"/>
            <a:ext cx="3001581" cy="166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sharada.ru/_mod_files/ce_images/eshop/2023/3etkhxf8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2" y="3188674"/>
            <a:ext cx="3001581" cy="19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sharada.ru/_mod_files/ce_images/eshop/2023/x36jx37w-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2" y="4620951"/>
            <a:ext cx="3309498" cy="21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sharada.ru/_mod_files/ce_images/eshop/2023/vv2zarg8-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81" y="1471257"/>
            <a:ext cx="3936042" cy="251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sharada.ru/_mod_files/ce_images/eshop/2023/97xjlmz9-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87" y="3880588"/>
            <a:ext cx="4609375" cy="29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Сравнение особенностей режима и характера течения двух рек </a:t>
            </a:r>
            <a:r>
              <a:rPr lang="ru-RU" sz="2400" dirty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оссии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31349"/>
      </p:ext>
    </p:extLst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2. Объяснение распространения опасных гидрологических природных явлений на территории страны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411" y="2134276"/>
            <a:ext cx="605574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Объяснить распространение опасных гидрологических природных явлений на территории России.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наличие опасных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гидрологических природных явлений на территории России.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территории распространения опасных гидрологических природных явлений на территории России.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Объяснить распространение опасных гидрологических природных явлений на территории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034" y="1535502"/>
            <a:ext cx="5072332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  <a:p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выявлять причинно-следственные связи при изучении географических объектов, процессов и явлений;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делать выводы с использованием дедуктивных и индуктивных умозаключений.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прогнозировать возможное дальнейшее развитие географических объектов, процессов и явлений, событий и их последствия в аналогичных или сходных ситуациях, а также выдвигать предположения об их развитии в изменяющихся условиях окружающей среды.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систематизировать географическую информацию в разных формах.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находить, извлекать и использовать информацию из различных источников географической информации (картографические, статистические, текстовые, видео- и фотоизображения, компьютерные базы данных) для решения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различных учебных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практико-ориентированных задач: объяснять закономерности распространения гидрологических опасных природных явлений на территории страны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5411" y="1325566"/>
            <a:ext cx="6055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особенности распространения опасных гидрологических природных явлений на территории страны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5411" y="4235647"/>
            <a:ext cx="605574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1. Выясните, какие опасные гидрологические природные явления встречаются на территории России.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 Выявите районы распространения опасных природных явлений, связанных с водами суши на территории России.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3. Объясните причины возникновения стихийных явлений, связанных с водами.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 Предложите меры борьбы со стихийными природными явлениями.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5. Результаты работы оформите в виде таблицы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02629"/>
      </p:ext>
    </p:extLst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2. Объяснение распространения опасных гидрологических природных явлений на территории страны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411" y="2134276"/>
            <a:ext cx="605574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Объяснить распространение опасных гидрологических природных явлений на территории России.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наличие опасных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гидрологических природных явлений на территории России.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территории распространения опасных гидрологических природных явлений на территории России.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Объяснить распространение опасных гидрологических природных явлений на территории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034" y="1535502"/>
            <a:ext cx="5072332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  <a:p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выявлять причинно-следственные связи при изучении географических объектов, процессов и явлений;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делать выводы с использованием дедуктивных и индуктивных умозаключений.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прогнозировать возможное дальнейшее развитие географических объектов, процессов и явлений, событий и их последствия в аналогичных или сходных ситуациях, а также выдвигать предположения об их развитии в изменяющихся условиях окружающей среды.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систематизировать географическую информацию в разных формах.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находить, извлекать и использовать информацию из различных источников географической информации (картографические, статистические, текстовые, видео- и фотоизображения, компьютерные базы данных) для решения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различных учебных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практико-ориентированных задач: объяснять закономерности распространения гидрологических опасных природных явлений на территории страны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5411" y="1325566"/>
            <a:ext cx="60557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особенности распространения опасных гидрологических природных явлений на территории страны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5411" y="4235647"/>
            <a:ext cx="605574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1. Выясните, какие опасные гидрологические природные явления встречаются на территории России.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 Выявите районы распространения опасных природных явлений, связанных с водами суши на территории России.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3. Объясните причины возникновения стихийных явлений, связанных с водами.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 Предложите меры борьбы со стихийными природными явлениями.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5. Результаты работы оформите в виде таблицы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35" y="1971674"/>
            <a:ext cx="6412865" cy="30661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19584272"/>
      </p:ext>
    </p:extLst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Объяснение различий структуры высотной поясности в горных системах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0777" y="2040038"/>
            <a:ext cx="7791996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Объяснить различия структуры высотной поясности в горных системах.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различия структуры высотной поясности горных систем;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факторы, влияющие на формирование областей высотной поясности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Объяснить влияние факторов, определяющих различия структуры высотной поясности в горных системах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463" y="1402080"/>
            <a:ext cx="3683726" cy="47089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  <a:p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 по установлению особенностей изучаемых географических объектов, причинно-следственных связей и зависимостей между географическими объектами, процессами и явлениями.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анализировать и интерпретировать географическую информацию различных видов и форм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представления;</a:t>
            </a:r>
          </a:p>
          <a:p>
            <a:pPr marL="171450" indent="-171450">
              <a:buFontTx/>
              <a:buChar char="-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сравнивать особенности компонентов природы отдельных территорий страны;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особенности компонентов природы отдельных территорий страны.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0777" y="1402080"/>
            <a:ext cx="779199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различия в структуре высотной поясности в горных системах России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0777" y="3527635"/>
            <a:ext cx="343988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Физическая карта России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Рис. 1 Схема высотной поясности Алтая.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Рис. 2. Схема высотной поясности Кавказа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lide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29860" r="20210" b="13596"/>
          <a:stretch>
            <a:fillRect/>
          </a:stretch>
        </p:blipFill>
        <p:spPr bwMode="auto">
          <a:xfrm>
            <a:off x="5760719" y="4522923"/>
            <a:ext cx="2752725" cy="1973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8333" r="7283" b="16312"/>
          <a:stretch>
            <a:fillRect/>
          </a:stretch>
        </p:blipFill>
        <p:spPr bwMode="auto">
          <a:xfrm>
            <a:off x="8723630" y="4522923"/>
            <a:ext cx="2959100" cy="1982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26036"/>
      </p:ext>
    </p:extLst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634" y="1506583"/>
            <a:ext cx="6583680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физической карта России местоположение горных систем Кавказа и Алтая на территории страны.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Составьте описание каждой горной системы по плану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lvl="0" indent="-228600">
              <a:buFont typeface="+mj-lt"/>
              <a:buAutoNum type="arabicPeriod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Сравните описания горных систем.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Выявите различия структуры высотной поясности горных систем Алтая и Кавказа.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Выскажите предположение о том, какие факторы повлияли на структуру высотной поясности горных систем Алтая и Кавказа.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Объясните влияние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этих факторов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структуру высотной поясности горных систем Алтая и Кавказа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071359" y="1368083"/>
            <a:ext cx="3979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сравнения горных систем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slide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29860" r="20210" b="13596"/>
          <a:stretch>
            <a:fillRect/>
          </a:stretch>
        </p:blipFill>
        <p:spPr bwMode="auto">
          <a:xfrm>
            <a:off x="339634" y="3939450"/>
            <a:ext cx="3445760" cy="24700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im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8333" r="7283" b="16312"/>
          <a:stretch>
            <a:fillRect/>
          </a:stretch>
        </p:blipFill>
        <p:spPr bwMode="auto">
          <a:xfrm>
            <a:off x="3851661" y="3939450"/>
            <a:ext cx="3686299" cy="24700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Объяснение различий структуры высотной поясности в горных системах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581" y="1687599"/>
            <a:ext cx="4843191" cy="28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70985"/>
      </p:ext>
    </p:extLst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Построение картограммы «Доля титульных этносов в численности населения республик и автономных округов РФ».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6064" y="1468421"/>
            <a:ext cx="670927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научиться строить картограммы на основе статистических данных и анализировать представленные данные.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статистические данные доли титульных этносов в численности населения республик и автономных округов РФ;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Сгруппировать республики и автономные округа РФ по доле титульных этносов в численности населения республик и автономных округов РФ;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способ нанесения на контурную карту полученных данных о доле титульных этносов в численности населения республик и автономных округов РФ.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Нанести на контурную карту республики и автономные округа РФ в соответствии с долей титульных этносов в численности их населения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287" y="1487277"/>
            <a:ext cx="4814371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</a:t>
            </a:r>
            <a:endParaRPr lang="ru-RU" sz="1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устанавливать существенный признак классификации географических объектов, процессов, основания для их сравнения;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самостоятельно выбирать способ решения учебной географической задачи (выбирать наиболее подходящий с учётом самостоятельно выделенных критериев);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выбирать, анализировать и интерпретировать географическую информацию различных видов и форм представления;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систематизировать географическую информацию в разных формах.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использовать знания этническом составе населения для решения практико-ориентированных задач в контексте реальной жизни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6063" y="3999123"/>
            <a:ext cx="6709271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использовать знания об этническом составе населения для выполнения различных познавательных задач;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анализировать и систематизировать статистическую информацию (статистические данные).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439" y="5673687"/>
            <a:ext cx="471521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статистические данные Таблицы 1. «Титульные этносы в численности населения республик и автономных округов Российской Федерации, 2022г.»,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контурная карта «Административная карта России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53826"/>
      </p:ext>
    </p:extLst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4" y="1465967"/>
            <a:ext cx="5148435" cy="39295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46" y="1465967"/>
            <a:ext cx="5380477" cy="31925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AutoShape 2" descr="https://trojden.com/books/geography/geography-russia-nature-population-alekseev-8-class-2007/geography-russia-nature-population-alekseev-8-class-2007.files/image2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558" y="4658475"/>
            <a:ext cx="3016441" cy="2186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Построение картограммы «Доля титульных этносов в численности населения республик и автономных округов РФ».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862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Методика проведения практических работ в курсе географии основной школы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8226" y="4118655"/>
            <a:ext cx="9601201" cy="1655762"/>
          </a:xfrm>
        </p:spPr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класс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2500" y="5191566"/>
            <a:ext cx="1751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Часть 2.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717675"/>
            <a:ext cx="3744912" cy="3198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8634413" y="1263650"/>
            <a:ext cx="989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9 класс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1841897" y="1338531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C00000"/>
                </a:solidFill>
              </a:rPr>
              <a:t>6 класс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998912" y="1303429"/>
            <a:ext cx="98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C00000"/>
                </a:solidFill>
              </a:rPr>
              <a:t>7 класс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6873875" y="1255713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8 класс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239713" y="1301750"/>
            <a:ext cx="98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5 класс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2525" y="173038"/>
            <a:ext cx="8229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Практические работы ФРП основной школы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799763" y="53975"/>
            <a:ext cx="1203325" cy="1162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68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013" y="5062538"/>
            <a:ext cx="4084637" cy="147637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lgDashDot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900" dirty="0"/>
              <a:t>     «К практическим работам по географии относится различная учебная работа с картой, климатическими цифровыми показателями, наблюдения в природе и т.д. Все это направлено в основном на ознакомление учащихся с методами географической науки и на выработку у них географических приемов учебной работы, которые лежат в основе формирования умений и навыков, предусмотренных программой».</a:t>
            </a:r>
          </a:p>
          <a:p>
            <a:pPr algn="r">
              <a:defRPr/>
            </a:pPr>
            <a:r>
              <a:rPr lang="ru-RU" sz="900" i="1" dirty="0"/>
              <a:t>В. А. </a:t>
            </a:r>
            <a:r>
              <a:rPr lang="ru-RU" sz="900" i="1" dirty="0" err="1"/>
              <a:t>Коринская</a:t>
            </a:r>
            <a:r>
              <a:rPr lang="ru-RU" sz="900" i="1" dirty="0"/>
              <a:t>. «Самостоятельные работы </a:t>
            </a:r>
          </a:p>
          <a:p>
            <a:pPr algn="r">
              <a:defRPr/>
            </a:pPr>
            <a:r>
              <a:rPr lang="ru-RU" sz="900" i="1" dirty="0"/>
              <a:t>Учащихся по географии материков». </a:t>
            </a:r>
          </a:p>
          <a:p>
            <a:pPr algn="r">
              <a:defRPr/>
            </a:pPr>
            <a:r>
              <a:rPr lang="ru-RU" sz="900" i="1" dirty="0"/>
              <a:t>Книга для учителя. (М.: Просвещение, 1983 г.) С. 6</a:t>
            </a:r>
            <a:endParaRPr lang="ru-RU" sz="900" dirty="0"/>
          </a:p>
        </p:txBody>
      </p:sp>
      <p:sp>
        <p:nvSpPr>
          <p:cNvPr id="15" name="Овал 14"/>
          <p:cNvSpPr/>
          <p:nvPr/>
        </p:nvSpPr>
        <p:spPr>
          <a:xfrm>
            <a:off x="322263" y="241300"/>
            <a:ext cx="1120775" cy="958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5-9 </a:t>
            </a:r>
            <a:r>
              <a:rPr lang="ru-RU" sz="1600" b="1" dirty="0" err="1">
                <a:solidFill>
                  <a:srgbClr val="C00000"/>
                </a:solidFill>
                <a:latin typeface="+mj-lt"/>
              </a:rPr>
              <a:t>кл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58" y="1685944"/>
            <a:ext cx="3531779" cy="30473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pic>
        <p:nvPicPr>
          <p:cNvPr id="1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16" y="1685944"/>
            <a:ext cx="3833812" cy="5176838"/>
          </a:xfrm>
          <a:prstGeom prst="rect">
            <a:avLst/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2" y="1717675"/>
            <a:ext cx="3576638" cy="4040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07" y="1708417"/>
            <a:ext cx="3322456" cy="4696779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273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51" y="1135662"/>
            <a:ext cx="5147300" cy="20227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23275"/>
          <a:stretch/>
        </p:blipFill>
        <p:spPr>
          <a:xfrm>
            <a:off x="450716" y="3313460"/>
            <a:ext cx="5259135" cy="2646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68" y="3456037"/>
            <a:ext cx="5256341" cy="24866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61" y="5546406"/>
            <a:ext cx="339485" cy="374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6568" y="5047497"/>
            <a:ext cx="339485" cy="374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568" y="1297999"/>
            <a:ext cx="5256341" cy="17763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104" y="4394495"/>
            <a:ext cx="339485" cy="374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2808" y="3642017"/>
            <a:ext cx="339485" cy="374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46568" y="5507493"/>
            <a:ext cx="339485" cy="374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3303" y="1994053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3303" y="1455201"/>
            <a:ext cx="339485" cy="374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0290" y="2637839"/>
            <a:ext cx="339485" cy="374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2001" y="4798271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3561" y="5099612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04956" y="1297999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04956" y="1741441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04955" y="2226109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46568" y="4351470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446567" y="3757915"/>
            <a:ext cx="381097" cy="3635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2120" y="4062046"/>
            <a:ext cx="381097" cy="3635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04954" y="2545675"/>
            <a:ext cx="381097" cy="3635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6422938" y="629038"/>
            <a:ext cx="1638586" cy="369332"/>
            <a:chOff x="6425761" y="470387"/>
            <a:chExt cx="1638586" cy="36933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425761" y="470387"/>
              <a:ext cx="381097" cy="36355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29610" y="470387"/>
              <a:ext cx="1134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Часть 2</a:t>
              </a:r>
              <a:endParaRPr lang="ru-RU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403502" y="222744"/>
            <a:ext cx="1700163" cy="369332"/>
            <a:chOff x="2271794" y="467498"/>
            <a:chExt cx="1700163" cy="36933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271794" y="470386"/>
              <a:ext cx="381097" cy="36355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37220" y="467498"/>
              <a:ext cx="1134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Часть 1</a:t>
              </a:r>
              <a:endParaRPr lang="ru-RU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54795" y="250206"/>
            <a:ext cx="395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Распределение практических работ по частям </a:t>
            </a:r>
            <a:r>
              <a:rPr lang="ru-RU" dirty="0" err="1" smtClean="0">
                <a:solidFill>
                  <a:schemeClr val="tx2"/>
                </a:solidFill>
                <a:latin typeface="+mj-lt"/>
              </a:rPr>
              <a:t>вебинара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: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3277570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</a:rPr>
              <a:t>Основные виды деятельности обучающихся </a:t>
            </a:r>
            <a:endParaRPr lang="ru-RU" sz="2800" dirty="0">
              <a:solidFill>
                <a:schemeClr val="tx2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24393" y="1575083"/>
            <a:ext cx="11588931" cy="415498"/>
            <a:chOff x="324393" y="2172410"/>
            <a:chExt cx="11588931" cy="415498"/>
          </a:xfrm>
        </p:grpSpPr>
        <p:sp>
          <p:nvSpPr>
            <p:cNvPr id="4" name="TextBox 3"/>
            <p:cNvSpPr txBox="1"/>
            <p:nvPr/>
          </p:nvSpPr>
          <p:spPr>
            <a:xfrm>
              <a:off x="1872344" y="2172410"/>
              <a:ext cx="10040980" cy="41549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Природные </a:t>
              </a:r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условия и ресурсы </a:t>
              </a:r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 Характеристика природно-ресурсного капитала своего края по картам и статистическим 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материалам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4393" y="2295094"/>
              <a:ext cx="15745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Характеризовать …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29231" y="1107123"/>
            <a:ext cx="11484093" cy="445105"/>
            <a:chOff x="429231" y="1418128"/>
            <a:chExt cx="11484093" cy="445105"/>
          </a:xfrm>
        </p:grpSpPr>
        <p:sp>
          <p:nvSpPr>
            <p:cNvPr id="3" name="TextBox 2"/>
            <p:cNvSpPr txBox="1"/>
            <p:nvPr/>
          </p:nvSpPr>
          <p:spPr>
            <a:xfrm>
              <a:off x="1872342" y="1418128"/>
              <a:ext cx="10040982" cy="41549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Климат и климатические ресурсы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  Описание и прогнозирование погоды территории по карте погоды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9231" y="1609317"/>
              <a:ext cx="144311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Описывать …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4393" y="2006797"/>
            <a:ext cx="11588931" cy="1546577"/>
            <a:chOff x="263769" y="2609197"/>
            <a:chExt cx="11588931" cy="1546577"/>
          </a:xfrm>
        </p:grpSpPr>
        <p:sp>
          <p:nvSpPr>
            <p:cNvPr id="7" name="TextBox 6"/>
            <p:cNvSpPr txBox="1"/>
            <p:nvPr/>
          </p:nvSpPr>
          <p:spPr>
            <a:xfrm>
              <a:off x="1811718" y="2609197"/>
              <a:ext cx="10040982" cy="15465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Геологическое строение, рельеф и полезные </a:t>
              </a:r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ископаемые</a:t>
              </a: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 Объяснение распространения по территории России опасных геологических 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явлений</a:t>
              </a:r>
            </a:p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2. Объяснение особенностей рельефа своего края</a:t>
              </a:r>
              <a:endParaRPr lang="ru-RU" sz="105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Моря России. Внутренние воды и водные ресурсы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2. Объяснение распространения опасных гидрологических природных явлений на территории 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страны</a:t>
              </a:r>
            </a:p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Природно-хозяйственные зоны</a:t>
              </a:r>
            </a:p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1.  Объяснение различий структуры высотной поясности в горных 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системах</a:t>
              </a:r>
            </a:p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Половой и возрастной состав населения России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 Объяснение динамики половозрастного состава населения России на основе анализа половозрастных пирамид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3769" y="3147646"/>
              <a:ext cx="16085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Объяснять …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61589" y="3578662"/>
            <a:ext cx="11678164" cy="900246"/>
            <a:chOff x="313917" y="4517945"/>
            <a:chExt cx="11274344" cy="900246"/>
          </a:xfrm>
        </p:grpSpPr>
        <p:sp>
          <p:nvSpPr>
            <p:cNvPr id="9" name="TextBox 8"/>
            <p:cNvSpPr txBox="1"/>
            <p:nvPr/>
          </p:nvSpPr>
          <p:spPr>
            <a:xfrm>
              <a:off x="1872343" y="4517945"/>
              <a:ext cx="9715918" cy="90024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 территориальное устройство России. Районирование территории</a:t>
              </a: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1. Обозначение на контурной карте и сравнение границ федеральных округов и макрорегионов с целью выявления состава и особенностей географического положения</a:t>
              </a:r>
              <a:endParaRPr lang="ru-RU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Моря </a:t>
              </a:r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России. Внутренние воды и водные ресурсы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  Сравнение особенностей режима и характера течения двух рек </a:t>
              </a:r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917" y="4755220"/>
              <a:ext cx="13640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Сравнивать …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2149" y="4917679"/>
            <a:ext cx="11754060" cy="577081"/>
            <a:chOff x="263769" y="5724458"/>
            <a:chExt cx="11569002" cy="577081"/>
          </a:xfrm>
        </p:grpSpPr>
        <p:sp>
          <p:nvSpPr>
            <p:cNvPr id="12" name="TextBox 11"/>
            <p:cNvSpPr txBox="1"/>
            <p:nvPr/>
          </p:nvSpPr>
          <p:spPr>
            <a:xfrm>
              <a:off x="1872342" y="5724458"/>
              <a:ext cx="9960429" cy="57708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Природно-хозяйственные </a:t>
              </a:r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зоны</a:t>
              </a: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2.</a:t>
              </a:r>
              <a:r>
                <a:rPr lang="ru-RU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Анализ различных точек зрения о влиянии глобальных климатических изменений на природу, на жизнь и хозяйственную деятельность населения на основе анализа нескольких источников информации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3769" y="5863094"/>
              <a:ext cx="16085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Анализировать …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57085" y="4476171"/>
            <a:ext cx="11756239" cy="430887"/>
            <a:chOff x="183215" y="5441504"/>
            <a:chExt cx="11649556" cy="430887"/>
          </a:xfrm>
        </p:grpSpPr>
        <p:sp>
          <p:nvSpPr>
            <p:cNvPr id="11" name="TextBox 10"/>
            <p:cNvSpPr txBox="1"/>
            <p:nvPr/>
          </p:nvSpPr>
          <p:spPr>
            <a:xfrm>
              <a:off x="1872342" y="5441504"/>
              <a:ext cx="9960429" cy="43088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Человеческий капитал </a:t>
              </a:r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 Классификация Федеральных округов по особенностям естественного и механического движения населения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215" y="5516916"/>
              <a:ext cx="17849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Классифицировать ...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4393" y="5505381"/>
            <a:ext cx="11857609" cy="1384995"/>
            <a:chOff x="102544" y="2250831"/>
            <a:chExt cx="11556056" cy="1384995"/>
          </a:xfrm>
        </p:grpSpPr>
        <p:sp>
          <p:nvSpPr>
            <p:cNvPr id="22" name="TextBox 21"/>
            <p:cNvSpPr txBox="1"/>
            <p:nvPr/>
          </p:nvSpPr>
          <p:spPr>
            <a:xfrm>
              <a:off x="1652954" y="2250831"/>
              <a:ext cx="10005646" cy="138499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Время на территории России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  Определение различия во времени для разных городов России по карте часовых зон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Климат </a:t>
              </a:r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климатические </a:t>
              </a:r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ресурсы</a:t>
              </a: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2.  Определение и объяснение по картам закономерностей распределения солнечной радиации, средних температур января и июля, годового количества осадков, испаряемости по территории страны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Численность </a:t>
              </a:r>
              <a:r>
                <a:rPr lang="ru-RU" sz="105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населения России</a:t>
              </a:r>
              <a:endPara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1.  Определение по статистическим данным общего, естественного (или) миграционного прироста населения отдельных субъектов (федеральных округов) Российской Федерации или своего региона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2544" y="2943328"/>
              <a:ext cx="12860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Определять …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691887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Определение различия во времени для разных городов </a:t>
            </a:r>
            <a:r>
              <a:rPr lang="ru-RU" sz="2400" dirty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оссии по карте часовых зон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0385" y="2251251"/>
            <a:ext cx="6720289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научиться решать задачи, связанные с разницей во времени между разными городами России, с использованием карты часовых зон.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по карте «Часовые пояса России»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перечень городов, для которых необходимо определить различия во времени.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положение указанных городов в часовых зонах России.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Выполнить расчёты по определению различий во времени между указанными городами различных часовых зон.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422" y="1465243"/>
            <a:ext cx="4472848" cy="489364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</a:t>
            </a:r>
            <a:endParaRPr lang="ru-RU" sz="1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1.Метапредметные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 по установлению зависимостей между географическими объектами, процессами и явлениями;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систематизировать географическую информацию в разных формах;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б) универсальные регулятивные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самоорганизация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составлять алгоритм решения географических задач и выбирать способ их решения с учётом имеющихся ресурсов и собственных возможностей;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самоконтроль (рефлексия)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оценивать соответствие результата цели и условиям.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использовать знания о поясном и зональном времени для решения практико-ориентированных задач;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находить, извлекать и использовать информацию из различных источников географической информации (картографические, статистические) для решения практико-ориентированных задач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0385" y="1465243"/>
            <a:ext cx="6720289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знания о поясном и зональном времени, в том числе для решения практико-ориентированных задач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9099933" y="1949986"/>
            <a:ext cx="484632" cy="30126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748271" y="3018622"/>
            <a:ext cx="506776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150385" y="4186410"/>
            <a:ext cx="67202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карта часовых зон России (можно дополнительно использовать тематическую карту из демоверсий ЕГЭ последних лет). 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Карта «Часовые пояса России»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 (с новыми территориями)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Интернет ресурсы </a:t>
            </a:r>
            <a:r>
              <a:rPr lang="ru-RU" sz="11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Всемирная География › Россия › Карта часовых поясов (worldgeo.ru</a:t>
            </a:r>
            <a:r>
              <a:rPr lang="ru-RU" sz="11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19839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126" y="1619480"/>
            <a:ext cx="5622446" cy="350868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7287" y="1619480"/>
            <a:ext cx="5500604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Познакомьтесь с условиями задач, приведённых в Таблице 1. «Определение различия во времени для разных городов России».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Найдите на карте «Часовые пояса России» города, указанные в условиях практико-ориентированных задач.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Определите, в каких часовых поясах расположены указанные города.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Выполните необходимые вычисления по определению различия во времени для разных городов России.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Запишите полученные ответы в таблицу.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Запишите обоснование решения при выполнении задания № 3.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Определение различия во времени для разных городов </a:t>
            </a:r>
            <a:r>
              <a:rPr lang="ru-RU" sz="2400" dirty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оссии по карте часовых зон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s://ykl-res.azureedge.net/ce1d9581-8812-4706-a18b-021e76a8e89f/map1geonew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6" y="4043190"/>
            <a:ext cx="5399765" cy="2610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59277" y="5348689"/>
            <a:ext cx="5673687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таблица/описание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56924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Объяснение распространения по территории </a:t>
            </a:r>
            <a:r>
              <a:rPr lang="ru-RU" sz="2400" dirty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оссии опасных геологических явлений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9260" y="1869680"/>
            <a:ext cx="6037901" cy="19543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Выявить распространение на территории России опасных геологических явлений и объяснить их распространение.</a:t>
            </a:r>
          </a:p>
          <a:p>
            <a:endParaRPr lang="ru-RU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Выявить опасные геологические природные явления на территории России.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Выявить районы распространения опасных природных явлений, связанных с геологическими процессами на территории России.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Объяснить причины возникновения стихийных явлений, связанных с геологическими процессами.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выводы о закономерностях распространения на территории России опасных геологических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явлений.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388" y="1325566"/>
            <a:ext cx="5529810" cy="48320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</a:t>
            </a:r>
            <a:endParaRPr lang="ru-RU" sz="11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1.Метапредметные результаты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выявлять и характеризовать существенные признаки географических объектов, процессов и явлений;</a:t>
            </a: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выявлять причинно-следственные связи при изучении географических объектов, процессов и явлений;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проводить несложное географическое исследование причинно-следственных связей и зависимостей между географическими объектами, процессами и явлениями;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применять различные методы, инструменты и запросы при поиске и отборе информации или данных из источников географической информации с учётом предложенной учебной задачи и заданных критериев;</a:t>
            </a: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систематизировать географическую информацию в разных формах.</a:t>
            </a:r>
          </a:p>
          <a:p>
            <a:endParaRPr lang="ru-RU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находить, извлекать и использовать информацию из различных источников географической информации (картографические, статистические, текстовые, видео- и фотоизображения, компьютерные базы данных) для решения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различных учебных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практико-ориентированных задач: объяснять закономерности распространения геологических опасных природных явлений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 территории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страны;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распространение по территории страны областей современного горообразования, землетрясений и вулканизма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9260" y="1208766"/>
            <a:ext cx="6037901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закономерности распространения опасных геологических природных явлений на территории страны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9260" y="3791010"/>
            <a:ext cx="5960783" cy="22929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Изучите содержание тектонической и физической карт России.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Выясните по данным картам, какие опасные геологические природные явления встречаются на территории России.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Выявите районы распространения опасных природных явлений, связанных с геологическими процессами на территории России.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Объясните причины возникновения стихийных явлений, связанных с геологическими процессами.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Предложите меры борьбы со стихийными природными явлениями.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работы оформите в виде таблицы «Распространение по территории России опасных геологических явлений».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</a:p>
          <a:p>
            <a:pPr lvl="0"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итогам работы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734" y="5702405"/>
            <a:ext cx="4038427" cy="114390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3388" y="6274357"/>
            <a:ext cx="741435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описание (вывод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5919052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Описание и прогнозирование погоды территории по карте погоды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8940" y="2303830"/>
            <a:ext cx="6114361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научиться описывать и прогнозировать погоду территории по карте погоды.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Описать особенности погоды территории по карте погоды.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простейший прогноз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погоды.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573" y="1342061"/>
            <a:ext cx="5199962" cy="36009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</a:t>
            </a:r>
          </a:p>
          <a:p>
            <a:endParaRPr lang="ru-RU" sz="12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прогнозировать возможное дальнейшее развитие процессов и явлений и их последствия в аналогичных или сходных ситуациях,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описывать и прогнозировать погоду территории по карте погоды;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использовать понятия «циклон», «антициклон», «атмосферный фронт» для объяснения особенностей погоды отдельных территорий с помощью карт погоды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8940" y="1325566"/>
            <a:ext cx="611436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описывать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погоды территории по карте погоды;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использовать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знания о погоде и климате для составления простейшего прогноза погоды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361802" y="1938969"/>
            <a:ext cx="484632" cy="36486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491909" y="2555913"/>
            <a:ext cx="42965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855465" y="3639789"/>
            <a:ext cx="6097835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1.Интернет-ресурсы: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карты погоды Костромской области: 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https://pogoda7.ru/prognoz/gorod468-Russia-Kostromskaya_oblast-Kostromskoy_rayon-Kostroma/map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https://www.meteoservice.ru/weather/maps/kostroma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https://www.ventusky.com/kostroma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или карта погоды из демоверсии ОГЭ 2023 года (задания 5-6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 descr="map11ge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094" y="5116528"/>
            <a:ext cx="3637679" cy="160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4573" y="5160665"/>
            <a:ext cx="7048125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карте погоды определите элементы погоды для выбранного населённого пункта (температуру воздуха, состояние облачности, осадки, атмосферное давление).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тип погоды (циклональный или антициклональный).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Составьте описание погоды в выбранном населённом пункте в режиме реального времени (при описании погоды с использованием Интернет-ресурсов).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Составьте прогноз погоды в выбранном населённом пункте для следующего дня (или недели). Для составления прогноза погоды можно использовать синоптическую карту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46434" y="3482126"/>
            <a:ext cx="320601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42532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2.  Определение и объяснение по картам закономерностей распределения солнечной радиации, средних температур января и июля, годового количества осадков, испаряемости по территории страны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4873" y="2185151"/>
            <a:ext cx="5916057" cy="28623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научиться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определять по картам закономерности распределения солнечной радиации, средних температур января и июля, годового количества осадков, испаряемости по территории страны и объяснять выявленные закономерности.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 картам закономерности распределения солнечной радиации на территории РФ.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 картам закономерности распределения средних температур января и июля на территории РФ.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 картам закономерности распределения годового количества осадков на территории РФ.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 картам закономерности распределения испаряемости по территории страны.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Объяснять выявленные закономерности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219" y="1432193"/>
            <a:ext cx="5365215" cy="50783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</a:t>
            </a:r>
            <a:endParaRPr lang="ru-RU" sz="1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1.Метапредметные 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и характеризовать существенные признаки географических объектов, процессов и явлений;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аналогии, формулировать гипотезы о взаимосвязях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 формулировать обобщения и выводы по результатам проведённого исследования, оценивать достоверность полученных результатов и выводов;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выбирать,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применять понятия «солнечная радиация», «годовая амплитуда температур воздуха», «воздушные массы» для решения учебных и (или) практико-ориентированных задач;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различать понятия «испарение», «испаряемость», «коэффициент увлажнения»; использовать их для решения учебных и (или) практико-ориентированных задач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4873" y="1432193"/>
            <a:ext cx="60379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различия в количестве суммарной солнечной радиации в различных регионах страны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427904" y="1927952"/>
            <a:ext cx="484632" cy="39660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387248" y="3139807"/>
            <a:ext cx="517793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43219" y="6510506"/>
            <a:ext cx="484632" cy="34749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39885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05193D-21C3-4207-8D50-EA62384CCB14}"/>
</file>

<file path=customXml/itemProps2.xml><?xml version="1.0" encoding="utf-8"?>
<ds:datastoreItem xmlns:ds="http://schemas.openxmlformats.org/officeDocument/2006/customXml" ds:itemID="{4A2A2058-7DA5-4409-B17C-F3D8F171573A}"/>
</file>

<file path=customXml/itemProps3.xml><?xml version="1.0" encoding="utf-8"?>
<ds:datastoreItem xmlns:ds="http://schemas.openxmlformats.org/officeDocument/2006/customXml" ds:itemID="{3F8A1B60-82C3-4C50-8749-FCA2E8C5B37E}"/>
</file>

<file path=customXml/itemProps4.xml><?xml version="1.0" encoding="utf-8"?>
<ds:datastoreItem xmlns:ds="http://schemas.openxmlformats.org/officeDocument/2006/customXml" ds:itemID="{BA1A116C-7CF5-4F20-9328-461C3BB2D210}"/>
</file>

<file path=docProps/app.xml><?xml version="1.0" encoding="utf-8"?>
<Properties xmlns="http://schemas.openxmlformats.org/officeDocument/2006/extended-properties" xmlns:vt="http://schemas.openxmlformats.org/officeDocument/2006/docPropsVTypes">
  <Template>7 кл. Практические работы</Template>
  <TotalTime>697</TotalTime>
  <Words>3103</Words>
  <Application>Microsoft Office PowerPoint</Application>
  <PresentationFormat>Широкоэкранный</PresentationFormat>
  <Paragraphs>355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КОИРО2</vt:lpstr>
      <vt:lpstr>Методика проведения практических работ в курсе географии основной школы</vt:lpstr>
      <vt:lpstr>Презентация PowerPoint</vt:lpstr>
      <vt:lpstr>Презентация PowerPoint</vt:lpstr>
      <vt:lpstr>Основные виды деятельности обучающихся </vt:lpstr>
      <vt:lpstr>Практическая работа 1. Определение различия во времени для разных городов России по карте часовых зон</vt:lpstr>
      <vt:lpstr>Практическая работа 1. Определение различия во времени для разных городов России по карте часовых зон</vt:lpstr>
      <vt:lpstr>Практическая работа 1. Объяснение распространения по территории России опасных геологических явлений</vt:lpstr>
      <vt:lpstr>Практическая работа 1. Описание и прогнозирование погоды территории по карте погоды</vt:lpstr>
      <vt:lpstr>Практическая работа 2.  Определение и объяснение по картам закономерностей распределения солнечной радиации, средних температур января и июля, годового количества осадков, испаряемости по территории страны</vt:lpstr>
      <vt:lpstr>Практическая работа 2.  Определение и объяснение по картам закономерностей распределения солнечной радиации, средних температур января и июля, годового количества осадков, испаряемости по территории страны</vt:lpstr>
      <vt:lpstr>Практическая работа 1. Сравнение особенностей режима и характера течения двух рек России</vt:lpstr>
      <vt:lpstr>Практическая работа 1. Сравнение особенностей режима и характера течения двух рек России</vt:lpstr>
      <vt:lpstr>Практическая работа 2. Объяснение распространения опасных гидрологических природных явлений на территории страны</vt:lpstr>
      <vt:lpstr>Практическая работа 2. Объяснение распространения опасных гидрологических природных явлений на территории страны</vt:lpstr>
      <vt:lpstr>Практическая работа 1. Объяснение различий структуры высотной поясности в горных системах</vt:lpstr>
      <vt:lpstr>Практическая работа 1. Объяснение различий структуры высотной поясности в горных системах</vt:lpstr>
      <vt:lpstr>Практическая работа 1. Построение картограммы «Доля титульных этносов в численности населения республик и автономных округов РФ».</vt:lpstr>
      <vt:lpstr>Практическая работа 1. Построение картограммы «Доля титульных этносов в численности населения республик и автономных округов РФ».</vt:lpstr>
      <vt:lpstr>Методика проведения практических работ в курсе географии основной школы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проведения практических работ в курсе географии основной школы</dc:title>
  <dc:creator>Администратор</dc:creator>
  <cp:lastModifiedBy>Пользователь</cp:lastModifiedBy>
  <cp:revision>67</cp:revision>
  <dcterms:created xsi:type="dcterms:W3CDTF">2023-09-07T10:42:07Z</dcterms:created>
  <dcterms:modified xsi:type="dcterms:W3CDTF">2023-09-13T20:32:19Z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