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27"/>
  </p:notesMasterIdLst>
  <p:sldIdLst>
    <p:sldId id="256" r:id="rId2"/>
    <p:sldId id="258" r:id="rId3"/>
    <p:sldId id="273" r:id="rId4"/>
    <p:sldId id="257" r:id="rId5"/>
    <p:sldId id="259" r:id="rId6"/>
    <p:sldId id="260" r:id="rId7"/>
    <p:sldId id="263" r:id="rId8"/>
    <p:sldId id="277" r:id="rId9"/>
    <p:sldId id="278" r:id="rId10"/>
    <p:sldId id="279" r:id="rId11"/>
    <p:sldId id="264" r:id="rId12"/>
    <p:sldId id="265" r:id="rId13"/>
    <p:sldId id="267" r:id="rId14"/>
    <p:sldId id="268" r:id="rId15"/>
    <p:sldId id="272" r:id="rId16"/>
    <p:sldId id="300" r:id="rId17"/>
    <p:sldId id="288" r:id="rId18"/>
    <p:sldId id="294" r:id="rId19"/>
    <p:sldId id="289" r:id="rId20"/>
    <p:sldId id="295" r:id="rId21"/>
    <p:sldId id="297" r:id="rId22"/>
    <p:sldId id="291" r:id="rId23"/>
    <p:sldId id="292" r:id="rId24"/>
    <p:sldId id="298" r:id="rId25"/>
    <p:sldId id="301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35" Type="http://schemas.openxmlformats.org/officeDocument/2006/relationships/customXml" Target="../customXml/item4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29FF41-6A17-4046-96BA-02404A601667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124ACE-A501-4A9D-BFBA-47641282B3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296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24ACE-A501-4A9D-BFBA-47641282B38E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881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24ACE-A501-4A9D-BFBA-47641282B38E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4503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42458" y="1122363"/>
            <a:ext cx="9601201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42457" y="3814309"/>
            <a:ext cx="9601201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58617C-9BA2-4209-9755-CCC8D2BE5DF1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0860947-BE50-4413-AE90-4B2DE63D5D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59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2087" y="3"/>
            <a:ext cx="9862457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58617C-9BA2-4209-9755-CCC8D2BE5DF1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0860947-BE50-4413-AE90-4B2DE63D5D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621429"/>
      </p:ext>
    </p:extLst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Два объект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2087" y="3"/>
            <a:ext cx="9862457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58617C-9BA2-4209-9755-CCC8D2BE5DF1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0860947-BE50-4413-AE90-4B2DE63D5D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190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Два объект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2" y="3"/>
            <a:ext cx="11016343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58617C-9BA2-4209-9755-CCC8D2BE5DF1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0860947-BE50-4413-AE90-4B2DE63D5D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4821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Два объект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2" y="3"/>
            <a:ext cx="11016343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58617C-9BA2-4209-9755-CCC8D2BE5DF1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0860947-BE50-4413-AE90-4B2DE63D5D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6381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2344" y="3"/>
            <a:ext cx="9960429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58617C-9BA2-4209-9755-CCC8D2BE5DF1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0860947-BE50-4413-AE90-4B2DE63D5D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704716"/>
      </p:ext>
    </p:extLst>
  </p:cSld>
  <p:clrMapOvr>
    <a:masterClrMapping/>
  </p:clrMapOvr>
  <p:transition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16" y="3"/>
            <a:ext cx="9862457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58617C-9BA2-4209-9755-CCC8D2BE5DF1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0860947-BE50-4413-AE90-4B2DE63D5D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5309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58617C-9BA2-4209-9755-CCC8D2BE5DF1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860947-BE50-4413-AE90-4B2DE63D5D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829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42458" y="1122363"/>
            <a:ext cx="9601201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42458" y="4467452"/>
            <a:ext cx="9601201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60488" y="6356350"/>
            <a:ext cx="2601912" cy="365125"/>
          </a:xfrm>
        </p:spPr>
        <p:txBody>
          <a:bodyPr/>
          <a:lstStyle>
            <a:lvl1pPr>
              <a:defRPr/>
            </a:lvl1pPr>
          </a:lstStyle>
          <a:p>
            <a:fld id="{5758617C-9BA2-4209-9755-CCC8D2BE5DF1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3059113" cy="36512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73913" y="6356350"/>
            <a:ext cx="2362200" cy="365125"/>
          </a:xfrm>
        </p:spPr>
        <p:txBody>
          <a:bodyPr/>
          <a:lstStyle>
            <a:lvl1pPr>
              <a:defRPr smtClean="0"/>
            </a:lvl1pPr>
          </a:lstStyle>
          <a:p>
            <a:fld id="{C0860947-BE50-4413-AE90-4B2DE63D5D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022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117" y="-7482"/>
            <a:ext cx="9557657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58617C-9BA2-4209-9755-CCC8D2BE5DF1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0860947-BE50-4413-AE90-4B2DE63D5D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915578"/>
      </p:ext>
    </p:extLst>
  </p:cSld>
  <p:clrMapOvr>
    <a:masterClrMapping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117" y="-7482"/>
            <a:ext cx="9557657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58617C-9BA2-4209-9755-CCC8D2BE5DF1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0860947-BE50-4413-AE90-4B2DE63D5D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396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6287" y="-7482"/>
            <a:ext cx="10526487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94572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58617C-9BA2-4209-9755-CCC8D2BE5DF1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0860947-BE50-4413-AE90-4B2DE63D5D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264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Заголовок и объек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2" y="-7482"/>
            <a:ext cx="1099457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94572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58617C-9BA2-4209-9755-CCC8D2BE5DF1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0860947-BE50-4413-AE90-4B2DE63D5D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251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1343" y="1236214"/>
            <a:ext cx="10384972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1341" y="4472559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92250" y="6010275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fld id="{5758617C-9BA2-4209-9755-CCC8D2BE5DF1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21250" y="6010275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64650" y="6010275"/>
            <a:ext cx="2743200" cy="365125"/>
          </a:xfrm>
        </p:spPr>
        <p:txBody>
          <a:bodyPr/>
          <a:lstStyle>
            <a:lvl1pPr>
              <a:defRPr smtClean="0"/>
            </a:lvl1pPr>
          </a:lstStyle>
          <a:p>
            <a:fld id="{C0860947-BE50-4413-AE90-4B2DE63D5D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158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Заголовок раздел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1343" y="1236214"/>
            <a:ext cx="10384972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1341" y="4701159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35038" y="6375400"/>
            <a:ext cx="2276475" cy="365125"/>
          </a:xfrm>
        </p:spPr>
        <p:txBody>
          <a:bodyPr/>
          <a:lstStyle>
            <a:lvl1pPr>
              <a:defRPr/>
            </a:lvl1pPr>
          </a:lstStyle>
          <a:p>
            <a:fld id="{5758617C-9BA2-4209-9755-CCC8D2BE5DF1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44850" y="6375400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12038" y="6375400"/>
            <a:ext cx="2209800" cy="365125"/>
          </a:xfrm>
        </p:spPr>
        <p:txBody>
          <a:bodyPr/>
          <a:lstStyle>
            <a:lvl1pPr>
              <a:defRPr smtClean="0"/>
            </a:lvl1pPr>
          </a:lstStyle>
          <a:p>
            <a:fld id="{C0860947-BE50-4413-AE90-4B2DE63D5D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6225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Заголовок раздел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1343" y="1236214"/>
            <a:ext cx="10384972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1341" y="4701159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35038" y="6375400"/>
            <a:ext cx="2276475" cy="365125"/>
          </a:xfrm>
        </p:spPr>
        <p:txBody>
          <a:bodyPr/>
          <a:lstStyle>
            <a:lvl1pPr>
              <a:defRPr/>
            </a:lvl1pPr>
          </a:lstStyle>
          <a:p>
            <a:fld id="{5758617C-9BA2-4209-9755-CCC8D2BE5DF1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44850" y="6375400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12038" y="6375400"/>
            <a:ext cx="2209800" cy="365125"/>
          </a:xfrm>
        </p:spPr>
        <p:txBody>
          <a:bodyPr/>
          <a:lstStyle>
            <a:lvl1pPr>
              <a:defRPr smtClean="0"/>
            </a:lvl1pPr>
          </a:lstStyle>
          <a:p>
            <a:fld id="{C0860947-BE50-4413-AE90-4B2DE63D5D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2011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5758617C-9BA2-4209-9755-CCC8D2BE5DF1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solidFill>
                  <a:srgbClr val="8B8B8B"/>
                </a:solidFill>
                <a:latin typeface="Garamond" panose="02020404030301010803" pitchFamily="18" charset="0"/>
              </a:defRPr>
            </a:lvl1pPr>
          </a:lstStyle>
          <a:p>
            <a:fld id="{C0860947-BE50-4413-AE90-4B2DE63D5D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5867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ransition>
    <p:randomBar dir="vert"/>
  </p:transition>
  <p:timing>
    <p:tnLst>
      <p:par>
        <p:cTn id="1" dur="indefinite" restart="never" nodeType="tmRoot"/>
      </p:par>
    </p:tnLst>
  </p:timing>
  <p:txStyles>
    <p:titleStyle>
      <a:lvl1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entury Gothic" panose="020B0502020202020204" pitchFamily="34" charset="0"/>
        </a:defRPr>
      </a:lvl2pPr>
      <a:lvl3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entury Gothic" panose="020B0502020202020204" pitchFamily="34" charset="0"/>
        </a:defRPr>
      </a:lvl3pPr>
      <a:lvl4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entury Gothic" panose="020B0502020202020204" pitchFamily="34" charset="0"/>
        </a:defRPr>
      </a:lvl4pPr>
      <a:lvl5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entury Gothic" panose="020B0502020202020204" pitchFamily="34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entury Gothic" panose="020B0502020202020204" pitchFamily="34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entury Gothic" panose="020B0502020202020204" pitchFamily="34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entury Gothic" panose="020B0502020202020204" pitchFamily="34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entury Gothic" panose="020B0502020202020204" pitchFamily="34" charset="0"/>
        </a:defRPr>
      </a:lvl9pPr>
    </p:titleStyle>
    <p:bodyStyle>
      <a:lvl1pPr marL="171450" indent="-171450" algn="l" defTabSz="685800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yandex.ru/docs/view?tm=1688984299&amp;tld=ru&amp;lang=ru&amp;name=Mineralno-syrevaya_baza_KO_2021-2022.docx&amp;text=&#1087;&#1088;&#1080;&#1088;&#1086;&#1076;&#1085;&#1086;-&#1088;&#1077;&#1089;&#1091;&#1088;&#1089;&#1085;&#1099;&#1081;%20&#1082;&#1072;&#1087;&#1080;&#1090;&#1072;&#1083;%20&#1082;&#1086;&#1089;&#1090;&#1088;&#1086;&#1084;&#1089;&#1082;&#1086;&#1081;%20&#1086;&#1073;&#1083;&#1072;&#1089;&#1090;&#1080;&amp;url=http://investkostroma.ru/uploads/file/Mineralno-syrevaya_baza_KO_2021-202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docs.yandex.ru/docs/view?tm=1688981155&amp;tld=ru&amp;lang=ru&amp;name=DOKLAD_O_SOSTOYaNII_OS_2021.pdf&amp;text=&#1044;&#1080;&#1072;&#1075;&#1088;&#1072;&#1084;&#1084;&#1072;%20&#1079;&#1077;&#1084;&#1077;&#1083;&#1100;&#1085;&#1099;&#1077;%20&#1088;&#1077;&#1089;&#1091;&#1088;&#1089;&#1099;%20&#1082;&#1086;&#1089;&#1090;&#1088;&#1086;&#1084;&#1089;&#1082;&#1086;&#1081;%20&#1086;&#1073;&#1083;&#1072;&#1089;&#1090;&#1080;%202023&amp;url=http://dpr44.ru/filearhiv/pub/DOKLAD_O_SOSTOYaNII_OS_2021.pdf&amp;lr=7&amp;mime=p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jpeg"/><Relationship Id="rId9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hyperlink" Target="https://tass.ru/spec/climate" TargetMode="External"/><Relationship Id="rId7" Type="http://schemas.openxmlformats.org/officeDocument/2006/relationships/hyperlink" Target="https://elementy.ru/lib/430452" TargetMode="External"/><Relationship Id="rId2" Type="http://schemas.openxmlformats.org/officeDocument/2006/relationships/hyperlink" Target="https://ecoportal.info/" TargetMode="Externa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ecoportal.info/vliyanie-klimata-na-cheloveka/" TargetMode="External"/><Relationship Id="rId5" Type="http://schemas.openxmlformats.org/officeDocument/2006/relationships/hyperlink" Target="https://elementy.ru/nauchno-populyarnaya_biblioteka/430455/Poteplenie_klimata_prichiny_i_posledstviya" TargetMode="External"/><Relationship Id="rId4" Type="http://schemas.openxmlformats.org/officeDocument/2006/relationships/hyperlink" Target="https://www.kp.ru/family/ecology/izmenenie-klimata/" TargetMode="External"/><Relationship Id="rId9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rosstat.gov.ru/folder/210/document/13215" TargetMode="Externa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onsultant.ru/document/cons_doc_LAW_428186/" TargetMode="External"/><Relationship Id="rId3" Type="http://schemas.openxmlformats.org/officeDocument/2006/relationships/image" Target="../media/image26.png"/><Relationship Id="rId7" Type="http://schemas.openxmlformats.org/officeDocument/2006/relationships/hyperlink" Target="https://www.consultant.ru/document/cons_doc_LAW_428185/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www.consultant.ru/document/cons_doc_LAW_428191/" TargetMode="External"/><Relationship Id="rId5" Type="http://schemas.openxmlformats.org/officeDocument/2006/relationships/hyperlink" Target="https://www.consultant.ru/document/cons_doc_LAW_428189/" TargetMode="External"/><Relationship Id="rId4" Type="http://schemas.openxmlformats.org/officeDocument/2006/relationships/hyperlink" Target="https://www.consultant.ru/document/cons_doc_LAW_160618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Методика проведения практических работ в курсе географии основной школы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3600" dirty="0">
                <a:solidFill>
                  <a:schemeClr val="accent1">
                    <a:lumMod val="75000"/>
                  </a:schemeClr>
                </a:solidFill>
              </a:rPr>
              <a:t>8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 класс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20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rgbClr val="0070C0"/>
            </a:solidFill>
          </a:ln>
        </p:spPr>
        <p:txBody>
          <a:bodyPr/>
          <a:lstStyle/>
          <a:p>
            <a:r>
              <a:rPr lang="ru-RU" sz="2400" dirty="0">
                <a:solidFill>
                  <a:schemeClr val="tx2"/>
                </a:solidFill>
              </a:rPr>
              <a:t>Форма представления результатов практической работы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2006" y="1690129"/>
            <a:ext cx="8530958" cy="4869268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999" y="2203269"/>
            <a:ext cx="3325305" cy="1649922"/>
          </a:xfrm>
          <a:prstGeom prst="rect">
            <a:avLst/>
          </a:prstGeom>
        </p:spPr>
      </p:pic>
      <p:sp>
        <p:nvSpPr>
          <p:cNvPr id="6" name="Полилиния 5"/>
          <p:cNvSpPr/>
          <p:nvPr/>
        </p:nvSpPr>
        <p:spPr>
          <a:xfrm>
            <a:off x="7863840" y="3257006"/>
            <a:ext cx="1097681" cy="2626726"/>
          </a:xfrm>
          <a:custGeom>
            <a:avLst/>
            <a:gdLst>
              <a:gd name="connsiteX0" fmla="*/ 357051 w 1097681"/>
              <a:gd name="connsiteY0" fmla="*/ 0 h 2626726"/>
              <a:gd name="connsiteX1" fmla="*/ 365760 w 1097681"/>
              <a:gd name="connsiteY1" fmla="*/ 78377 h 2626726"/>
              <a:gd name="connsiteX2" fmla="*/ 452846 w 1097681"/>
              <a:gd name="connsiteY2" fmla="*/ 243840 h 2626726"/>
              <a:gd name="connsiteX3" fmla="*/ 461554 w 1097681"/>
              <a:gd name="connsiteY3" fmla="*/ 252548 h 2626726"/>
              <a:gd name="connsiteX4" fmla="*/ 470263 w 1097681"/>
              <a:gd name="connsiteY4" fmla="*/ 348343 h 2626726"/>
              <a:gd name="connsiteX5" fmla="*/ 418011 w 1097681"/>
              <a:gd name="connsiteY5" fmla="*/ 400594 h 2626726"/>
              <a:gd name="connsiteX6" fmla="*/ 391886 w 1097681"/>
              <a:gd name="connsiteY6" fmla="*/ 409303 h 2626726"/>
              <a:gd name="connsiteX7" fmla="*/ 287383 w 1097681"/>
              <a:gd name="connsiteY7" fmla="*/ 461554 h 2626726"/>
              <a:gd name="connsiteX8" fmla="*/ 261257 w 1097681"/>
              <a:gd name="connsiteY8" fmla="*/ 496388 h 2626726"/>
              <a:gd name="connsiteX9" fmla="*/ 261257 w 1097681"/>
              <a:gd name="connsiteY9" fmla="*/ 609600 h 2626726"/>
              <a:gd name="connsiteX10" fmla="*/ 269966 w 1097681"/>
              <a:gd name="connsiteY10" fmla="*/ 696685 h 2626726"/>
              <a:gd name="connsiteX11" fmla="*/ 313509 w 1097681"/>
              <a:gd name="connsiteY11" fmla="*/ 818605 h 2626726"/>
              <a:gd name="connsiteX12" fmla="*/ 313509 w 1097681"/>
              <a:gd name="connsiteY12" fmla="*/ 870857 h 2626726"/>
              <a:gd name="connsiteX13" fmla="*/ 339634 w 1097681"/>
              <a:gd name="connsiteY13" fmla="*/ 957943 h 2626726"/>
              <a:gd name="connsiteX14" fmla="*/ 339634 w 1097681"/>
              <a:gd name="connsiteY14" fmla="*/ 1036320 h 2626726"/>
              <a:gd name="connsiteX15" fmla="*/ 391886 w 1097681"/>
              <a:gd name="connsiteY15" fmla="*/ 1097280 h 2626726"/>
              <a:gd name="connsiteX16" fmla="*/ 444137 w 1097681"/>
              <a:gd name="connsiteY16" fmla="*/ 1140823 h 2626726"/>
              <a:gd name="connsiteX17" fmla="*/ 478971 w 1097681"/>
              <a:gd name="connsiteY17" fmla="*/ 1210491 h 2626726"/>
              <a:gd name="connsiteX18" fmla="*/ 496389 w 1097681"/>
              <a:gd name="connsiteY18" fmla="*/ 1297577 h 2626726"/>
              <a:gd name="connsiteX19" fmla="*/ 557349 w 1097681"/>
              <a:gd name="connsiteY19" fmla="*/ 1402080 h 2626726"/>
              <a:gd name="connsiteX20" fmla="*/ 583474 w 1097681"/>
              <a:gd name="connsiteY20" fmla="*/ 1471748 h 2626726"/>
              <a:gd name="connsiteX21" fmla="*/ 574766 w 1097681"/>
              <a:gd name="connsiteY21" fmla="*/ 1576251 h 2626726"/>
              <a:gd name="connsiteX22" fmla="*/ 557349 w 1097681"/>
              <a:gd name="connsiteY22" fmla="*/ 1637211 h 2626726"/>
              <a:gd name="connsiteX23" fmla="*/ 635726 w 1097681"/>
              <a:gd name="connsiteY23" fmla="*/ 1680754 h 2626726"/>
              <a:gd name="connsiteX24" fmla="*/ 714103 w 1097681"/>
              <a:gd name="connsiteY24" fmla="*/ 1645920 h 2626726"/>
              <a:gd name="connsiteX25" fmla="*/ 783771 w 1097681"/>
              <a:gd name="connsiteY25" fmla="*/ 1558834 h 2626726"/>
              <a:gd name="connsiteX26" fmla="*/ 818606 w 1097681"/>
              <a:gd name="connsiteY26" fmla="*/ 1480457 h 2626726"/>
              <a:gd name="connsiteX27" fmla="*/ 879566 w 1097681"/>
              <a:gd name="connsiteY27" fmla="*/ 1471748 h 2626726"/>
              <a:gd name="connsiteX28" fmla="*/ 949234 w 1097681"/>
              <a:gd name="connsiteY28" fmla="*/ 1489165 h 2626726"/>
              <a:gd name="connsiteX29" fmla="*/ 1045029 w 1097681"/>
              <a:gd name="connsiteY29" fmla="*/ 1550125 h 2626726"/>
              <a:gd name="connsiteX30" fmla="*/ 1097280 w 1097681"/>
              <a:gd name="connsiteY30" fmla="*/ 1593668 h 2626726"/>
              <a:gd name="connsiteX31" fmla="*/ 1018903 w 1097681"/>
              <a:gd name="connsiteY31" fmla="*/ 1698171 h 2626726"/>
              <a:gd name="connsiteX32" fmla="*/ 1010194 w 1097681"/>
              <a:gd name="connsiteY32" fmla="*/ 1715588 h 2626726"/>
              <a:gd name="connsiteX33" fmla="*/ 1018903 w 1097681"/>
              <a:gd name="connsiteY33" fmla="*/ 1785257 h 2626726"/>
              <a:gd name="connsiteX34" fmla="*/ 1062446 w 1097681"/>
              <a:gd name="connsiteY34" fmla="*/ 1846217 h 2626726"/>
              <a:gd name="connsiteX35" fmla="*/ 949234 w 1097681"/>
              <a:gd name="connsiteY35" fmla="*/ 1854925 h 2626726"/>
              <a:gd name="connsiteX36" fmla="*/ 923109 w 1097681"/>
              <a:gd name="connsiteY36" fmla="*/ 1854925 h 2626726"/>
              <a:gd name="connsiteX37" fmla="*/ 888274 w 1097681"/>
              <a:gd name="connsiteY37" fmla="*/ 1907177 h 2626726"/>
              <a:gd name="connsiteX38" fmla="*/ 844731 w 1097681"/>
              <a:gd name="connsiteY38" fmla="*/ 1924594 h 2626726"/>
              <a:gd name="connsiteX39" fmla="*/ 801189 w 1097681"/>
              <a:gd name="connsiteY39" fmla="*/ 1924594 h 2626726"/>
              <a:gd name="connsiteX40" fmla="*/ 705394 w 1097681"/>
              <a:gd name="connsiteY40" fmla="*/ 1924594 h 2626726"/>
              <a:gd name="connsiteX41" fmla="*/ 539931 w 1097681"/>
              <a:gd name="connsiteY41" fmla="*/ 1959428 h 2626726"/>
              <a:gd name="connsiteX42" fmla="*/ 548640 w 1097681"/>
              <a:gd name="connsiteY42" fmla="*/ 2037805 h 2626726"/>
              <a:gd name="connsiteX43" fmla="*/ 548640 w 1097681"/>
              <a:gd name="connsiteY43" fmla="*/ 2081348 h 2626726"/>
              <a:gd name="connsiteX44" fmla="*/ 574766 w 1097681"/>
              <a:gd name="connsiteY44" fmla="*/ 2185851 h 2626726"/>
              <a:gd name="connsiteX45" fmla="*/ 592183 w 1097681"/>
              <a:gd name="connsiteY45" fmla="*/ 2255520 h 2626726"/>
              <a:gd name="connsiteX46" fmla="*/ 461554 w 1097681"/>
              <a:gd name="connsiteY46" fmla="*/ 2420983 h 2626726"/>
              <a:gd name="connsiteX47" fmla="*/ 400594 w 1097681"/>
              <a:gd name="connsiteY47" fmla="*/ 2508068 h 2626726"/>
              <a:gd name="connsiteX48" fmla="*/ 304800 w 1097681"/>
              <a:gd name="connsiteY48" fmla="*/ 2621280 h 2626726"/>
              <a:gd name="connsiteX49" fmla="*/ 226423 w 1097681"/>
              <a:gd name="connsiteY49" fmla="*/ 2603863 h 2626726"/>
              <a:gd name="connsiteX50" fmla="*/ 165463 w 1097681"/>
              <a:gd name="connsiteY50" fmla="*/ 2560320 h 2626726"/>
              <a:gd name="connsiteX51" fmla="*/ 17417 w 1097681"/>
              <a:gd name="connsiteY51" fmla="*/ 2386148 h 2626726"/>
              <a:gd name="connsiteX52" fmla="*/ 8709 w 1097681"/>
              <a:gd name="connsiteY52" fmla="*/ 2386148 h 2626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097681" h="2626726">
                <a:moveTo>
                  <a:pt x="357051" y="0"/>
                </a:moveTo>
                <a:cubicBezTo>
                  <a:pt x="353422" y="18868"/>
                  <a:pt x="349794" y="37737"/>
                  <a:pt x="365760" y="78377"/>
                </a:cubicBezTo>
                <a:cubicBezTo>
                  <a:pt x="381726" y="119017"/>
                  <a:pt x="436880" y="214812"/>
                  <a:pt x="452846" y="243840"/>
                </a:cubicBezTo>
                <a:cubicBezTo>
                  <a:pt x="468812" y="272868"/>
                  <a:pt x="458651" y="235131"/>
                  <a:pt x="461554" y="252548"/>
                </a:cubicBezTo>
                <a:cubicBezTo>
                  <a:pt x="464457" y="269965"/>
                  <a:pt x="477520" y="323669"/>
                  <a:pt x="470263" y="348343"/>
                </a:cubicBezTo>
                <a:cubicBezTo>
                  <a:pt x="463006" y="373017"/>
                  <a:pt x="431074" y="390434"/>
                  <a:pt x="418011" y="400594"/>
                </a:cubicBezTo>
                <a:cubicBezTo>
                  <a:pt x="404948" y="410754"/>
                  <a:pt x="413657" y="399143"/>
                  <a:pt x="391886" y="409303"/>
                </a:cubicBezTo>
                <a:cubicBezTo>
                  <a:pt x="370115" y="419463"/>
                  <a:pt x="309154" y="447040"/>
                  <a:pt x="287383" y="461554"/>
                </a:cubicBezTo>
                <a:cubicBezTo>
                  <a:pt x="265612" y="476068"/>
                  <a:pt x="265611" y="471714"/>
                  <a:pt x="261257" y="496388"/>
                </a:cubicBezTo>
                <a:cubicBezTo>
                  <a:pt x="256903" y="521062"/>
                  <a:pt x="259806" y="576217"/>
                  <a:pt x="261257" y="609600"/>
                </a:cubicBezTo>
                <a:cubicBezTo>
                  <a:pt x="262708" y="642983"/>
                  <a:pt x="261257" y="661851"/>
                  <a:pt x="269966" y="696685"/>
                </a:cubicBezTo>
                <a:cubicBezTo>
                  <a:pt x="278675" y="731519"/>
                  <a:pt x="306252" y="789576"/>
                  <a:pt x="313509" y="818605"/>
                </a:cubicBezTo>
                <a:cubicBezTo>
                  <a:pt x="320766" y="847634"/>
                  <a:pt x="309155" y="847634"/>
                  <a:pt x="313509" y="870857"/>
                </a:cubicBezTo>
                <a:cubicBezTo>
                  <a:pt x="317863" y="894080"/>
                  <a:pt x="335280" y="930366"/>
                  <a:pt x="339634" y="957943"/>
                </a:cubicBezTo>
                <a:cubicBezTo>
                  <a:pt x="343988" y="985520"/>
                  <a:pt x="330925" y="1013097"/>
                  <a:pt x="339634" y="1036320"/>
                </a:cubicBezTo>
                <a:cubicBezTo>
                  <a:pt x="348343" y="1059543"/>
                  <a:pt x="374469" y="1079863"/>
                  <a:pt x="391886" y="1097280"/>
                </a:cubicBezTo>
                <a:cubicBezTo>
                  <a:pt x="409303" y="1114697"/>
                  <a:pt x="429623" y="1121955"/>
                  <a:pt x="444137" y="1140823"/>
                </a:cubicBezTo>
                <a:cubicBezTo>
                  <a:pt x="458651" y="1159691"/>
                  <a:pt x="470262" y="1184366"/>
                  <a:pt x="478971" y="1210491"/>
                </a:cubicBezTo>
                <a:cubicBezTo>
                  <a:pt x="487680" y="1236616"/>
                  <a:pt x="483326" y="1265646"/>
                  <a:pt x="496389" y="1297577"/>
                </a:cubicBezTo>
                <a:cubicBezTo>
                  <a:pt x="509452" y="1329509"/>
                  <a:pt x="542835" y="1373052"/>
                  <a:pt x="557349" y="1402080"/>
                </a:cubicBezTo>
                <a:cubicBezTo>
                  <a:pt x="571863" y="1431108"/>
                  <a:pt x="580571" y="1442720"/>
                  <a:pt x="583474" y="1471748"/>
                </a:cubicBezTo>
                <a:cubicBezTo>
                  <a:pt x="586377" y="1500776"/>
                  <a:pt x="579120" y="1548674"/>
                  <a:pt x="574766" y="1576251"/>
                </a:cubicBezTo>
                <a:cubicBezTo>
                  <a:pt x="570412" y="1603828"/>
                  <a:pt x="547189" y="1619794"/>
                  <a:pt x="557349" y="1637211"/>
                </a:cubicBezTo>
                <a:cubicBezTo>
                  <a:pt x="567509" y="1654628"/>
                  <a:pt x="609600" y="1679303"/>
                  <a:pt x="635726" y="1680754"/>
                </a:cubicBezTo>
                <a:cubicBezTo>
                  <a:pt x="661852" y="1682205"/>
                  <a:pt x="689429" y="1666240"/>
                  <a:pt x="714103" y="1645920"/>
                </a:cubicBezTo>
                <a:cubicBezTo>
                  <a:pt x="738777" y="1625600"/>
                  <a:pt x="766354" y="1586411"/>
                  <a:pt x="783771" y="1558834"/>
                </a:cubicBezTo>
                <a:cubicBezTo>
                  <a:pt x="801188" y="1531257"/>
                  <a:pt x="802640" y="1494971"/>
                  <a:pt x="818606" y="1480457"/>
                </a:cubicBezTo>
                <a:cubicBezTo>
                  <a:pt x="834572" y="1465943"/>
                  <a:pt x="857795" y="1470297"/>
                  <a:pt x="879566" y="1471748"/>
                </a:cubicBezTo>
                <a:cubicBezTo>
                  <a:pt x="901337" y="1473199"/>
                  <a:pt x="921657" y="1476102"/>
                  <a:pt x="949234" y="1489165"/>
                </a:cubicBezTo>
                <a:cubicBezTo>
                  <a:pt x="976811" y="1502228"/>
                  <a:pt x="1020355" y="1532708"/>
                  <a:pt x="1045029" y="1550125"/>
                </a:cubicBezTo>
                <a:cubicBezTo>
                  <a:pt x="1069703" y="1567542"/>
                  <a:pt x="1101634" y="1568994"/>
                  <a:pt x="1097280" y="1593668"/>
                </a:cubicBezTo>
                <a:cubicBezTo>
                  <a:pt x="1092926" y="1618342"/>
                  <a:pt x="1033417" y="1677851"/>
                  <a:pt x="1018903" y="1698171"/>
                </a:cubicBezTo>
                <a:cubicBezTo>
                  <a:pt x="1004389" y="1718491"/>
                  <a:pt x="1010194" y="1701074"/>
                  <a:pt x="1010194" y="1715588"/>
                </a:cubicBezTo>
                <a:cubicBezTo>
                  <a:pt x="1010194" y="1730102"/>
                  <a:pt x="1010194" y="1763485"/>
                  <a:pt x="1018903" y="1785257"/>
                </a:cubicBezTo>
                <a:cubicBezTo>
                  <a:pt x="1027612" y="1807029"/>
                  <a:pt x="1074057" y="1834606"/>
                  <a:pt x="1062446" y="1846217"/>
                </a:cubicBezTo>
                <a:cubicBezTo>
                  <a:pt x="1050835" y="1857828"/>
                  <a:pt x="972457" y="1853474"/>
                  <a:pt x="949234" y="1854925"/>
                </a:cubicBezTo>
                <a:cubicBezTo>
                  <a:pt x="926011" y="1856376"/>
                  <a:pt x="933269" y="1846216"/>
                  <a:pt x="923109" y="1854925"/>
                </a:cubicBezTo>
                <a:cubicBezTo>
                  <a:pt x="912949" y="1863634"/>
                  <a:pt x="901337" y="1895566"/>
                  <a:pt x="888274" y="1907177"/>
                </a:cubicBezTo>
                <a:cubicBezTo>
                  <a:pt x="875211" y="1918788"/>
                  <a:pt x="859245" y="1921691"/>
                  <a:pt x="844731" y="1924594"/>
                </a:cubicBezTo>
                <a:cubicBezTo>
                  <a:pt x="830217" y="1927497"/>
                  <a:pt x="801189" y="1924594"/>
                  <a:pt x="801189" y="1924594"/>
                </a:cubicBezTo>
                <a:cubicBezTo>
                  <a:pt x="777966" y="1924594"/>
                  <a:pt x="748937" y="1918788"/>
                  <a:pt x="705394" y="1924594"/>
                </a:cubicBezTo>
                <a:cubicBezTo>
                  <a:pt x="661851" y="1930400"/>
                  <a:pt x="566057" y="1940560"/>
                  <a:pt x="539931" y="1959428"/>
                </a:cubicBezTo>
                <a:cubicBezTo>
                  <a:pt x="513805" y="1978296"/>
                  <a:pt x="547189" y="2017485"/>
                  <a:pt x="548640" y="2037805"/>
                </a:cubicBezTo>
                <a:cubicBezTo>
                  <a:pt x="550091" y="2058125"/>
                  <a:pt x="544286" y="2056674"/>
                  <a:pt x="548640" y="2081348"/>
                </a:cubicBezTo>
                <a:cubicBezTo>
                  <a:pt x="552994" y="2106022"/>
                  <a:pt x="574766" y="2185851"/>
                  <a:pt x="574766" y="2185851"/>
                </a:cubicBezTo>
                <a:cubicBezTo>
                  <a:pt x="582023" y="2214880"/>
                  <a:pt x="611052" y="2216331"/>
                  <a:pt x="592183" y="2255520"/>
                </a:cubicBezTo>
                <a:cubicBezTo>
                  <a:pt x="573314" y="2294709"/>
                  <a:pt x="493485" y="2378892"/>
                  <a:pt x="461554" y="2420983"/>
                </a:cubicBezTo>
                <a:cubicBezTo>
                  <a:pt x="429623" y="2463074"/>
                  <a:pt x="426720" y="2474685"/>
                  <a:pt x="400594" y="2508068"/>
                </a:cubicBezTo>
                <a:cubicBezTo>
                  <a:pt x="374468" y="2541451"/>
                  <a:pt x="333828" y="2605314"/>
                  <a:pt x="304800" y="2621280"/>
                </a:cubicBezTo>
                <a:cubicBezTo>
                  <a:pt x="275771" y="2637246"/>
                  <a:pt x="249646" y="2614023"/>
                  <a:pt x="226423" y="2603863"/>
                </a:cubicBezTo>
                <a:cubicBezTo>
                  <a:pt x="203200" y="2593703"/>
                  <a:pt x="200297" y="2596606"/>
                  <a:pt x="165463" y="2560320"/>
                </a:cubicBezTo>
                <a:cubicBezTo>
                  <a:pt x="130629" y="2524034"/>
                  <a:pt x="43543" y="2415177"/>
                  <a:pt x="17417" y="2386148"/>
                </a:cubicBezTo>
                <a:cubicBezTo>
                  <a:pt x="-8709" y="2357119"/>
                  <a:pt x="0" y="2371633"/>
                  <a:pt x="8709" y="2386148"/>
                </a:cubicBez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/>
          <p:cNvSpPr/>
          <p:nvPr/>
        </p:nvSpPr>
        <p:spPr>
          <a:xfrm>
            <a:off x="7793204" y="5634446"/>
            <a:ext cx="70636" cy="131940"/>
          </a:xfrm>
          <a:custGeom>
            <a:avLst/>
            <a:gdLst>
              <a:gd name="connsiteX0" fmla="*/ 70636 w 70636"/>
              <a:gd name="connsiteY0" fmla="*/ 0 h 131940"/>
              <a:gd name="connsiteX1" fmla="*/ 9676 w 70636"/>
              <a:gd name="connsiteY1" fmla="*/ 113211 h 131940"/>
              <a:gd name="connsiteX2" fmla="*/ 967 w 70636"/>
              <a:gd name="connsiteY2" fmla="*/ 130628 h 131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636" h="131940">
                <a:moveTo>
                  <a:pt x="70636" y="0"/>
                </a:moveTo>
                <a:lnTo>
                  <a:pt x="9676" y="113211"/>
                </a:lnTo>
                <a:cubicBezTo>
                  <a:pt x="-1935" y="134982"/>
                  <a:pt x="-484" y="132805"/>
                  <a:pt x="967" y="130628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/>
          <p:cNvSpPr/>
          <p:nvPr/>
        </p:nvSpPr>
        <p:spPr>
          <a:xfrm>
            <a:off x="7031352" y="3352800"/>
            <a:ext cx="780237" cy="2719094"/>
          </a:xfrm>
          <a:custGeom>
            <a:avLst/>
            <a:gdLst>
              <a:gd name="connsiteX0" fmla="*/ 135802 w 780237"/>
              <a:gd name="connsiteY0" fmla="*/ 0 h 2719094"/>
              <a:gd name="connsiteX1" fmla="*/ 109677 w 780237"/>
              <a:gd name="connsiteY1" fmla="*/ 78377 h 2719094"/>
              <a:gd name="connsiteX2" fmla="*/ 127094 w 780237"/>
              <a:gd name="connsiteY2" fmla="*/ 139337 h 2719094"/>
              <a:gd name="connsiteX3" fmla="*/ 144511 w 780237"/>
              <a:gd name="connsiteY3" fmla="*/ 182880 h 2719094"/>
              <a:gd name="connsiteX4" fmla="*/ 109677 w 780237"/>
              <a:gd name="connsiteY4" fmla="*/ 243840 h 2719094"/>
              <a:gd name="connsiteX5" fmla="*/ 57425 w 780237"/>
              <a:gd name="connsiteY5" fmla="*/ 287383 h 2719094"/>
              <a:gd name="connsiteX6" fmla="*/ 66134 w 780237"/>
              <a:gd name="connsiteY6" fmla="*/ 322217 h 2719094"/>
              <a:gd name="connsiteX7" fmla="*/ 109677 w 780237"/>
              <a:gd name="connsiteY7" fmla="*/ 330926 h 2719094"/>
              <a:gd name="connsiteX8" fmla="*/ 144511 w 780237"/>
              <a:gd name="connsiteY8" fmla="*/ 330926 h 2719094"/>
              <a:gd name="connsiteX9" fmla="*/ 161928 w 780237"/>
              <a:gd name="connsiteY9" fmla="*/ 374469 h 2719094"/>
              <a:gd name="connsiteX10" fmla="*/ 161928 w 780237"/>
              <a:gd name="connsiteY10" fmla="*/ 452846 h 2719094"/>
              <a:gd name="connsiteX11" fmla="*/ 144511 w 780237"/>
              <a:gd name="connsiteY11" fmla="*/ 461554 h 2719094"/>
              <a:gd name="connsiteX12" fmla="*/ 109677 w 780237"/>
              <a:gd name="connsiteY12" fmla="*/ 487680 h 2719094"/>
              <a:gd name="connsiteX13" fmla="*/ 92259 w 780237"/>
              <a:gd name="connsiteY13" fmla="*/ 522514 h 2719094"/>
              <a:gd name="connsiteX14" fmla="*/ 92259 w 780237"/>
              <a:gd name="connsiteY14" fmla="*/ 635726 h 2719094"/>
              <a:gd name="connsiteX15" fmla="*/ 109677 w 780237"/>
              <a:gd name="connsiteY15" fmla="*/ 687977 h 2719094"/>
              <a:gd name="connsiteX16" fmla="*/ 109677 w 780237"/>
              <a:gd name="connsiteY16" fmla="*/ 748937 h 2719094"/>
              <a:gd name="connsiteX17" fmla="*/ 118385 w 780237"/>
              <a:gd name="connsiteY17" fmla="*/ 801189 h 2719094"/>
              <a:gd name="connsiteX18" fmla="*/ 127094 w 780237"/>
              <a:gd name="connsiteY18" fmla="*/ 870857 h 2719094"/>
              <a:gd name="connsiteX19" fmla="*/ 170637 w 780237"/>
              <a:gd name="connsiteY19" fmla="*/ 931817 h 2719094"/>
              <a:gd name="connsiteX20" fmla="*/ 161928 w 780237"/>
              <a:gd name="connsiteY20" fmla="*/ 1001486 h 2719094"/>
              <a:gd name="connsiteX21" fmla="*/ 118385 w 780237"/>
              <a:gd name="connsiteY21" fmla="*/ 1027611 h 2719094"/>
              <a:gd name="connsiteX22" fmla="*/ 170637 w 780237"/>
              <a:gd name="connsiteY22" fmla="*/ 1062446 h 2719094"/>
              <a:gd name="connsiteX23" fmla="*/ 48717 w 780237"/>
              <a:gd name="connsiteY23" fmla="*/ 1132114 h 2719094"/>
              <a:gd name="connsiteX24" fmla="*/ 92259 w 780237"/>
              <a:gd name="connsiteY24" fmla="*/ 1236617 h 2719094"/>
              <a:gd name="connsiteX25" fmla="*/ 74842 w 780237"/>
              <a:gd name="connsiteY25" fmla="*/ 1288869 h 2719094"/>
              <a:gd name="connsiteX26" fmla="*/ 5174 w 780237"/>
              <a:gd name="connsiteY26" fmla="*/ 1323703 h 2719094"/>
              <a:gd name="connsiteX27" fmla="*/ 13882 w 780237"/>
              <a:gd name="connsiteY27" fmla="*/ 1402080 h 2719094"/>
              <a:gd name="connsiteX28" fmla="*/ 83551 w 780237"/>
              <a:gd name="connsiteY28" fmla="*/ 1445623 h 2719094"/>
              <a:gd name="connsiteX29" fmla="*/ 161928 w 780237"/>
              <a:gd name="connsiteY29" fmla="*/ 1471749 h 2719094"/>
              <a:gd name="connsiteX30" fmla="*/ 196762 w 780237"/>
              <a:gd name="connsiteY30" fmla="*/ 1497874 h 2719094"/>
              <a:gd name="connsiteX31" fmla="*/ 214179 w 780237"/>
              <a:gd name="connsiteY31" fmla="*/ 1593669 h 2719094"/>
              <a:gd name="connsiteX32" fmla="*/ 179345 w 780237"/>
              <a:gd name="connsiteY32" fmla="*/ 1645920 h 2719094"/>
              <a:gd name="connsiteX33" fmla="*/ 196762 w 780237"/>
              <a:gd name="connsiteY33" fmla="*/ 1689463 h 2719094"/>
              <a:gd name="connsiteX34" fmla="*/ 222888 w 780237"/>
              <a:gd name="connsiteY34" fmla="*/ 1724297 h 2719094"/>
              <a:gd name="connsiteX35" fmla="*/ 188054 w 780237"/>
              <a:gd name="connsiteY35" fmla="*/ 1802674 h 2719094"/>
              <a:gd name="connsiteX36" fmla="*/ 170637 w 780237"/>
              <a:gd name="connsiteY36" fmla="*/ 1881051 h 2719094"/>
              <a:gd name="connsiteX37" fmla="*/ 205471 w 780237"/>
              <a:gd name="connsiteY37" fmla="*/ 1933303 h 2719094"/>
              <a:gd name="connsiteX38" fmla="*/ 179345 w 780237"/>
              <a:gd name="connsiteY38" fmla="*/ 1976846 h 2719094"/>
              <a:gd name="connsiteX39" fmla="*/ 118385 w 780237"/>
              <a:gd name="connsiteY39" fmla="*/ 2029097 h 2719094"/>
              <a:gd name="connsiteX40" fmla="*/ 127094 w 780237"/>
              <a:gd name="connsiteY40" fmla="*/ 2090057 h 2719094"/>
              <a:gd name="connsiteX41" fmla="*/ 170637 w 780237"/>
              <a:gd name="connsiteY41" fmla="*/ 2133600 h 2719094"/>
              <a:gd name="connsiteX42" fmla="*/ 135802 w 780237"/>
              <a:gd name="connsiteY42" fmla="*/ 2185851 h 2719094"/>
              <a:gd name="connsiteX43" fmla="*/ 31299 w 780237"/>
              <a:gd name="connsiteY43" fmla="*/ 2325189 h 2719094"/>
              <a:gd name="connsiteX44" fmla="*/ 22591 w 780237"/>
              <a:gd name="connsiteY44" fmla="*/ 2360023 h 2719094"/>
              <a:gd name="connsiteX45" fmla="*/ 48717 w 780237"/>
              <a:gd name="connsiteY45" fmla="*/ 2429691 h 2719094"/>
              <a:gd name="connsiteX46" fmla="*/ 92259 w 780237"/>
              <a:gd name="connsiteY46" fmla="*/ 2525486 h 2719094"/>
              <a:gd name="connsiteX47" fmla="*/ 109677 w 780237"/>
              <a:gd name="connsiteY47" fmla="*/ 2595154 h 2719094"/>
              <a:gd name="connsiteX48" fmla="*/ 205471 w 780237"/>
              <a:gd name="connsiteY48" fmla="*/ 2603863 h 2719094"/>
              <a:gd name="connsiteX49" fmla="*/ 292557 w 780237"/>
              <a:gd name="connsiteY49" fmla="*/ 2577737 h 2719094"/>
              <a:gd name="connsiteX50" fmla="*/ 353517 w 780237"/>
              <a:gd name="connsiteY50" fmla="*/ 2551611 h 2719094"/>
              <a:gd name="connsiteX51" fmla="*/ 397059 w 780237"/>
              <a:gd name="connsiteY51" fmla="*/ 2595154 h 2719094"/>
              <a:gd name="connsiteX52" fmla="*/ 431894 w 780237"/>
              <a:gd name="connsiteY52" fmla="*/ 2647406 h 2719094"/>
              <a:gd name="connsiteX53" fmla="*/ 510271 w 780237"/>
              <a:gd name="connsiteY53" fmla="*/ 2708366 h 2719094"/>
              <a:gd name="connsiteX54" fmla="*/ 579939 w 780237"/>
              <a:gd name="connsiteY54" fmla="*/ 2708366 h 2719094"/>
              <a:gd name="connsiteX55" fmla="*/ 667025 w 780237"/>
              <a:gd name="connsiteY55" fmla="*/ 2717074 h 2719094"/>
              <a:gd name="connsiteX56" fmla="*/ 684442 w 780237"/>
              <a:gd name="connsiteY56" fmla="*/ 2664823 h 2719094"/>
              <a:gd name="connsiteX57" fmla="*/ 701859 w 780237"/>
              <a:gd name="connsiteY57" fmla="*/ 2647406 h 2719094"/>
              <a:gd name="connsiteX58" fmla="*/ 727985 w 780237"/>
              <a:gd name="connsiteY58" fmla="*/ 2586446 h 2719094"/>
              <a:gd name="connsiteX59" fmla="*/ 727985 w 780237"/>
              <a:gd name="connsiteY59" fmla="*/ 2534194 h 2719094"/>
              <a:gd name="connsiteX60" fmla="*/ 727985 w 780237"/>
              <a:gd name="connsiteY60" fmla="*/ 2438400 h 2719094"/>
              <a:gd name="connsiteX61" fmla="*/ 771528 w 780237"/>
              <a:gd name="connsiteY61" fmla="*/ 2377440 h 2719094"/>
              <a:gd name="connsiteX62" fmla="*/ 780237 w 780237"/>
              <a:gd name="connsiteY62" fmla="*/ 2368731 h 2719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780237" h="2719094">
                <a:moveTo>
                  <a:pt x="135802" y="0"/>
                </a:moveTo>
                <a:cubicBezTo>
                  <a:pt x="123465" y="27577"/>
                  <a:pt x="111128" y="55154"/>
                  <a:pt x="109677" y="78377"/>
                </a:cubicBezTo>
                <a:cubicBezTo>
                  <a:pt x="108226" y="101600"/>
                  <a:pt x="121288" y="121920"/>
                  <a:pt x="127094" y="139337"/>
                </a:cubicBezTo>
                <a:cubicBezTo>
                  <a:pt x="132900" y="156754"/>
                  <a:pt x="147414" y="165463"/>
                  <a:pt x="144511" y="182880"/>
                </a:cubicBezTo>
                <a:cubicBezTo>
                  <a:pt x="141608" y="200297"/>
                  <a:pt x="124191" y="226423"/>
                  <a:pt x="109677" y="243840"/>
                </a:cubicBezTo>
                <a:cubicBezTo>
                  <a:pt x="95163" y="261257"/>
                  <a:pt x="64682" y="274320"/>
                  <a:pt x="57425" y="287383"/>
                </a:cubicBezTo>
                <a:cubicBezTo>
                  <a:pt x="50168" y="300446"/>
                  <a:pt x="57425" y="314960"/>
                  <a:pt x="66134" y="322217"/>
                </a:cubicBezTo>
                <a:cubicBezTo>
                  <a:pt x="74843" y="329474"/>
                  <a:pt x="96614" y="329475"/>
                  <a:pt x="109677" y="330926"/>
                </a:cubicBezTo>
                <a:cubicBezTo>
                  <a:pt x="122740" y="332378"/>
                  <a:pt x="135803" y="323669"/>
                  <a:pt x="144511" y="330926"/>
                </a:cubicBezTo>
                <a:cubicBezTo>
                  <a:pt x="153219" y="338183"/>
                  <a:pt x="159025" y="354149"/>
                  <a:pt x="161928" y="374469"/>
                </a:cubicBezTo>
                <a:cubicBezTo>
                  <a:pt x="164831" y="394789"/>
                  <a:pt x="164831" y="438332"/>
                  <a:pt x="161928" y="452846"/>
                </a:cubicBezTo>
                <a:cubicBezTo>
                  <a:pt x="159025" y="467360"/>
                  <a:pt x="153219" y="455748"/>
                  <a:pt x="144511" y="461554"/>
                </a:cubicBezTo>
                <a:cubicBezTo>
                  <a:pt x="135803" y="467360"/>
                  <a:pt x="118386" y="477520"/>
                  <a:pt x="109677" y="487680"/>
                </a:cubicBezTo>
                <a:cubicBezTo>
                  <a:pt x="100968" y="497840"/>
                  <a:pt x="95162" y="497840"/>
                  <a:pt x="92259" y="522514"/>
                </a:cubicBezTo>
                <a:cubicBezTo>
                  <a:pt x="89356" y="547188"/>
                  <a:pt x="89356" y="608149"/>
                  <a:pt x="92259" y="635726"/>
                </a:cubicBezTo>
                <a:cubicBezTo>
                  <a:pt x="95162" y="663303"/>
                  <a:pt x="106774" y="669108"/>
                  <a:pt x="109677" y="687977"/>
                </a:cubicBezTo>
                <a:cubicBezTo>
                  <a:pt x="112580" y="706846"/>
                  <a:pt x="108226" y="730068"/>
                  <a:pt x="109677" y="748937"/>
                </a:cubicBezTo>
                <a:cubicBezTo>
                  <a:pt x="111128" y="767806"/>
                  <a:pt x="115482" y="780869"/>
                  <a:pt x="118385" y="801189"/>
                </a:cubicBezTo>
                <a:cubicBezTo>
                  <a:pt x="121288" y="821509"/>
                  <a:pt x="118385" y="849086"/>
                  <a:pt x="127094" y="870857"/>
                </a:cubicBezTo>
                <a:cubicBezTo>
                  <a:pt x="135803" y="892628"/>
                  <a:pt x="164831" y="910046"/>
                  <a:pt x="170637" y="931817"/>
                </a:cubicBezTo>
                <a:cubicBezTo>
                  <a:pt x="176443" y="953588"/>
                  <a:pt x="170637" y="985520"/>
                  <a:pt x="161928" y="1001486"/>
                </a:cubicBezTo>
                <a:cubicBezTo>
                  <a:pt x="153219" y="1017452"/>
                  <a:pt x="116933" y="1017451"/>
                  <a:pt x="118385" y="1027611"/>
                </a:cubicBezTo>
                <a:cubicBezTo>
                  <a:pt x="119837" y="1037771"/>
                  <a:pt x="182248" y="1045029"/>
                  <a:pt x="170637" y="1062446"/>
                </a:cubicBezTo>
                <a:cubicBezTo>
                  <a:pt x="159026" y="1079863"/>
                  <a:pt x="61780" y="1103086"/>
                  <a:pt x="48717" y="1132114"/>
                </a:cubicBezTo>
                <a:cubicBezTo>
                  <a:pt x="35654" y="1161143"/>
                  <a:pt x="87905" y="1210491"/>
                  <a:pt x="92259" y="1236617"/>
                </a:cubicBezTo>
                <a:cubicBezTo>
                  <a:pt x="96613" y="1262743"/>
                  <a:pt x="89356" y="1274355"/>
                  <a:pt x="74842" y="1288869"/>
                </a:cubicBezTo>
                <a:cubicBezTo>
                  <a:pt x="60328" y="1303383"/>
                  <a:pt x="15334" y="1304835"/>
                  <a:pt x="5174" y="1323703"/>
                </a:cubicBezTo>
                <a:cubicBezTo>
                  <a:pt x="-4986" y="1342572"/>
                  <a:pt x="819" y="1381760"/>
                  <a:pt x="13882" y="1402080"/>
                </a:cubicBezTo>
                <a:cubicBezTo>
                  <a:pt x="26945" y="1422400"/>
                  <a:pt x="58877" y="1434012"/>
                  <a:pt x="83551" y="1445623"/>
                </a:cubicBezTo>
                <a:cubicBezTo>
                  <a:pt x="108225" y="1457234"/>
                  <a:pt x="143060" y="1463041"/>
                  <a:pt x="161928" y="1471749"/>
                </a:cubicBezTo>
                <a:cubicBezTo>
                  <a:pt x="180797" y="1480458"/>
                  <a:pt x="188053" y="1477554"/>
                  <a:pt x="196762" y="1497874"/>
                </a:cubicBezTo>
                <a:cubicBezTo>
                  <a:pt x="205471" y="1518194"/>
                  <a:pt x="217082" y="1568995"/>
                  <a:pt x="214179" y="1593669"/>
                </a:cubicBezTo>
                <a:cubicBezTo>
                  <a:pt x="211276" y="1618343"/>
                  <a:pt x="182248" y="1629954"/>
                  <a:pt x="179345" y="1645920"/>
                </a:cubicBezTo>
                <a:cubicBezTo>
                  <a:pt x="176442" y="1661886"/>
                  <a:pt x="189505" y="1676400"/>
                  <a:pt x="196762" y="1689463"/>
                </a:cubicBezTo>
                <a:cubicBezTo>
                  <a:pt x="204019" y="1702526"/>
                  <a:pt x="224339" y="1705429"/>
                  <a:pt x="222888" y="1724297"/>
                </a:cubicBezTo>
                <a:cubicBezTo>
                  <a:pt x="221437" y="1743165"/>
                  <a:pt x="196763" y="1776548"/>
                  <a:pt x="188054" y="1802674"/>
                </a:cubicBezTo>
                <a:cubicBezTo>
                  <a:pt x="179346" y="1828800"/>
                  <a:pt x="167734" y="1859280"/>
                  <a:pt x="170637" y="1881051"/>
                </a:cubicBezTo>
                <a:cubicBezTo>
                  <a:pt x="173540" y="1902822"/>
                  <a:pt x="204020" y="1917337"/>
                  <a:pt x="205471" y="1933303"/>
                </a:cubicBezTo>
                <a:cubicBezTo>
                  <a:pt x="206922" y="1949269"/>
                  <a:pt x="193859" y="1960880"/>
                  <a:pt x="179345" y="1976846"/>
                </a:cubicBezTo>
                <a:cubicBezTo>
                  <a:pt x="164831" y="1992812"/>
                  <a:pt x="127093" y="2010229"/>
                  <a:pt x="118385" y="2029097"/>
                </a:cubicBezTo>
                <a:cubicBezTo>
                  <a:pt x="109676" y="2047966"/>
                  <a:pt x="118385" y="2072640"/>
                  <a:pt x="127094" y="2090057"/>
                </a:cubicBezTo>
                <a:cubicBezTo>
                  <a:pt x="135803" y="2107474"/>
                  <a:pt x="169186" y="2117634"/>
                  <a:pt x="170637" y="2133600"/>
                </a:cubicBezTo>
                <a:cubicBezTo>
                  <a:pt x="172088" y="2149566"/>
                  <a:pt x="159025" y="2153920"/>
                  <a:pt x="135802" y="2185851"/>
                </a:cubicBezTo>
                <a:cubicBezTo>
                  <a:pt x="112579" y="2217782"/>
                  <a:pt x="50167" y="2296160"/>
                  <a:pt x="31299" y="2325189"/>
                </a:cubicBezTo>
                <a:cubicBezTo>
                  <a:pt x="12431" y="2354218"/>
                  <a:pt x="19688" y="2342606"/>
                  <a:pt x="22591" y="2360023"/>
                </a:cubicBezTo>
                <a:cubicBezTo>
                  <a:pt x="25494" y="2377440"/>
                  <a:pt x="37106" y="2402114"/>
                  <a:pt x="48717" y="2429691"/>
                </a:cubicBezTo>
                <a:cubicBezTo>
                  <a:pt x="60328" y="2457268"/>
                  <a:pt x="82099" y="2497909"/>
                  <a:pt x="92259" y="2525486"/>
                </a:cubicBezTo>
                <a:cubicBezTo>
                  <a:pt x="102419" y="2553063"/>
                  <a:pt x="90808" y="2582091"/>
                  <a:pt x="109677" y="2595154"/>
                </a:cubicBezTo>
                <a:cubicBezTo>
                  <a:pt x="128546" y="2608217"/>
                  <a:pt x="174991" y="2606766"/>
                  <a:pt x="205471" y="2603863"/>
                </a:cubicBezTo>
                <a:cubicBezTo>
                  <a:pt x="235951" y="2600960"/>
                  <a:pt x="267883" y="2586446"/>
                  <a:pt x="292557" y="2577737"/>
                </a:cubicBezTo>
                <a:cubicBezTo>
                  <a:pt x="317231" y="2569028"/>
                  <a:pt x="336100" y="2548708"/>
                  <a:pt x="353517" y="2551611"/>
                </a:cubicBezTo>
                <a:cubicBezTo>
                  <a:pt x="370934" y="2554514"/>
                  <a:pt x="383996" y="2579188"/>
                  <a:pt x="397059" y="2595154"/>
                </a:cubicBezTo>
                <a:cubicBezTo>
                  <a:pt x="410122" y="2611120"/>
                  <a:pt x="413025" y="2628537"/>
                  <a:pt x="431894" y="2647406"/>
                </a:cubicBezTo>
                <a:cubicBezTo>
                  <a:pt x="450763" y="2666275"/>
                  <a:pt x="485597" y="2698206"/>
                  <a:pt x="510271" y="2708366"/>
                </a:cubicBezTo>
                <a:cubicBezTo>
                  <a:pt x="534945" y="2718526"/>
                  <a:pt x="553813" y="2706915"/>
                  <a:pt x="579939" y="2708366"/>
                </a:cubicBezTo>
                <a:cubicBezTo>
                  <a:pt x="606065" y="2709817"/>
                  <a:pt x="649608" y="2724331"/>
                  <a:pt x="667025" y="2717074"/>
                </a:cubicBezTo>
                <a:cubicBezTo>
                  <a:pt x="684442" y="2709817"/>
                  <a:pt x="678636" y="2676434"/>
                  <a:pt x="684442" y="2664823"/>
                </a:cubicBezTo>
                <a:cubicBezTo>
                  <a:pt x="690248" y="2653212"/>
                  <a:pt x="694602" y="2660469"/>
                  <a:pt x="701859" y="2647406"/>
                </a:cubicBezTo>
                <a:cubicBezTo>
                  <a:pt x="709116" y="2634343"/>
                  <a:pt x="723631" y="2605315"/>
                  <a:pt x="727985" y="2586446"/>
                </a:cubicBezTo>
                <a:cubicBezTo>
                  <a:pt x="732339" y="2567577"/>
                  <a:pt x="727985" y="2534194"/>
                  <a:pt x="727985" y="2534194"/>
                </a:cubicBezTo>
                <a:cubicBezTo>
                  <a:pt x="727985" y="2509520"/>
                  <a:pt x="720728" y="2464526"/>
                  <a:pt x="727985" y="2438400"/>
                </a:cubicBezTo>
                <a:cubicBezTo>
                  <a:pt x="735242" y="2412274"/>
                  <a:pt x="762819" y="2389052"/>
                  <a:pt x="771528" y="2377440"/>
                </a:cubicBezTo>
                <a:cubicBezTo>
                  <a:pt x="780237" y="2365829"/>
                  <a:pt x="777334" y="2373085"/>
                  <a:pt x="780237" y="2368731"/>
                </a:cubicBez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/>
        </p:nvSpPr>
        <p:spPr>
          <a:xfrm>
            <a:off x="6155348" y="3500846"/>
            <a:ext cx="2300675" cy="2502932"/>
          </a:xfrm>
          <a:custGeom>
            <a:avLst/>
            <a:gdLst>
              <a:gd name="connsiteX0" fmla="*/ 889886 w 2300675"/>
              <a:gd name="connsiteY0" fmla="*/ 0 h 2502932"/>
              <a:gd name="connsiteX1" fmla="*/ 889886 w 2300675"/>
              <a:gd name="connsiteY1" fmla="*/ 69668 h 2502932"/>
              <a:gd name="connsiteX2" fmla="*/ 942138 w 2300675"/>
              <a:gd name="connsiteY2" fmla="*/ 113211 h 2502932"/>
              <a:gd name="connsiteX3" fmla="*/ 1020515 w 2300675"/>
              <a:gd name="connsiteY3" fmla="*/ 165463 h 2502932"/>
              <a:gd name="connsiteX4" fmla="*/ 1020515 w 2300675"/>
              <a:gd name="connsiteY4" fmla="*/ 235131 h 2502932"/>
              <a:gd name="connsiteX5" fmla="*/ 1011806 w 2300675"/>
              <a:gd name="connsiteY5" fmla="*/ 296091 h 2502932"/>
              <a:gd name="connsiteX6" fmla="*/ 1072766 w 2300675"/>
              <a:gd name="connsiteY6" fmla="*/ 391885 h 2502932"/>
              <a:gd name="connsiteX7" fmla="*/ 1029223 w 2300675"/>
              <a:gd name="connsiteY7" fmla="*/ 461554 h 2502932"/>
              <a:gd name="connsiteX8" fmla="*/ 1011806 w 2300675"/>
              <a:gd name="connsiteY8" fmla="*/ 531223 h 2502932"/>
              <a:gd name="connsiteX9" fmla="*/ 1020515 w 2300675"/>
              <a:gd name="connsiteY9" fmla="*/ 618308 h 2502932"/>
              <a:gd name="connsiteX10" fmla="*/ 1029223 w 2300675"/>
              <a:gd name="connsiteY10" fmla="*/ 722811 h 2502932"/>
              <a:gd name="connsiteX11" fmla="*/ 1046641 w 2300675"/>
              <a:gd name="connsiteY11" fmla="*/ 809897 h 2502932"/>
              <a:gd name="connsiteX12" fmla="*/ 1081475 w 2300675"/>
              <a:gd name="connsiteY12" fmla="*/ 844731 h 2502932"/>
              <a:gd name="connsiteX13" fmla="*/ 1081475 w 2300675"/>
              <a:gd name="connsiteY13" fmla="*/ 957943 h 2502932"/>
              <a:gd name="connsiteX14" fmla="*/ 1055349 w 2300675"/>
              <a:gd name="connsiteY14" fmla="*/ 1010194 h 2502932"/>
              <a:gd name="connsiteX15" fmla="*/ 1003098 w 2300675"/>
              <a:gd name="connsiteY15" fmla="*/ 1088571 h 2502932"/>
              <a:gd name="connsiteX16" fmla="*/ 1037932 w 2300675"/>
              <a:gd name="connsiteY16" fmla="*/ 1166948 h 2502932"/>
              <a:gd name="connsiteX17" fmla="*/ 933429 w 2300675"/>
              <a:gd name="connsiteY17" fmla="*/ 1219200 h 2502932"/>
              <a:gd name="connsiteX18" fmla="*/ 794092 w 2300675"/>
              <a:gd name="connsiteY18" fmla="*/ 1254034 h 2502932"/>
              <a:gd name="connsiteX19" fmla="*/ 707006 w 2300675"/>
              <a:gd name="connsiteY19" fmla="*/ 1201783 h 2502932"/>
              <a:gd name="connsiteX20" fmla="*/ 637338 w 2300675"/>
              <a:gd name="connsiteY20" fmla="*/ 1184365 h 2502932"/>
              <a:gd name="connsiteX21" fmla="*/ 558961 w 2300675"/>
              <a:gd name="connsiteY21" fmla="*/ 1149531 h 2502932"/>
              <a:gd name="connsiteX22" fmla="*/ 471875 w 2300675"/>
              <a:gd name="connsiteY22" fmla="*/ 1262743 h 2502932"/>
              <a:gd name="connsiteX23" fmla="*/ 297703 w 2300675"/>
              <a:gd name="connsiteY23" fmla="*/ 1306285 h 2502932"/>
              <a:gd name="connsiteX24" fmla="*/ 210618 w 2300675"/>
              <a:gd name="connsiteY24" fmla="*/ 1288868 h 2502932"/>
              <a:gd name="connsiteX25" fmla="*/ 123532 w 2300675"/>
              <a:gd name="connsiteY25" fmla="*/ 1402080 h 2502932"/>
              <a:gd name="connsiteX26" fmla="*/ 36446 w 2300675"/>
              <a:gd name="connsiteY26" fmla="*/ 1463040 h 2502932"/>
              <a:gd name="connsiteX27" fmla="*/ 27738 w 2300675"/>
              <a:gd name="connsiteY27" fmla="*/ 1532708 h 2502932"/>
              <a:gd name="connsiteX28" fmla="*/ 1612 w 2300675"/>
              <a:gd name="connsiteY28" fmla="*/ 1628503 h 2502932"/>
              <a:gd name="connsiteX29" fmla="*/ 10321 w 2300675"/>
              <a:gd name="connsiteY29" fmla="*/ 1724297 h 2502932"/>
              <a:gd name="connsiteX30" fmla="*/ 71281 w 2300675"/>
              <a:gd name="connsiteY30" fmla="*/ 1767840 h 2502932"/>
              <a:gd name="connsiteX31" fmla="*/ 114823 w 2300675"/>
              <a:gd name="connsiteY31" fmla="*/ 1820091 h 2502932"/>
              <a:gd name="connsiteX32" fmla="*/ 149658 w 2300675"/>
              <a:gd name="connsiteY32" fmla="*/ 1828800 h 2502932"/>
              <a:gd name="connsiteX33" fmla="*/ 219326 w 2300675"/>
              <a:gd name="connsiteY33" fmla="*/ 1811383 h 2502932"/>
              <a:gd name="connsiteX34" fmla="*/ 262869 w 2300675"/>
              <a:gd name="connsiteY34" fmla="*/ 1785257 h 2502932"/>
              <a:gd name="connsiteX35" fmla="*/ 280286 w 2300675"/>
              <a:gd name="connsiteY35" fmla="*/ 1889760 h 2502932"/>
              <a:gd name="connsiteX36" fmla="*/ 384789 w 2300675"/>
              <a:gd name="connsiteY36" fmla="*/ 2037805 h 2502932"/>
              <a:gd name="connsiteX37" fmla="*/ 393498 w 2300675"/>
              <a:gd name="connsiteY37" fmla="*/ 2151017 h 2502932"/>
              <a:gd name="connsiteX38" fmla="*/ 437041 w 2300675"/>
              <a:gd name="connsiteY38" fmla="*/ 2211977 h 2502932"/>
              <a:gd name="connsiteX39" fmla="*/ 489292 w 2300675"/>
              <a:gd name="connsiteY39" fmla="*/ 2203268 h 2502932"/>
              <a:gd name="connsiteX40" fmla="*/ 593795 w 2300675"/>
              <a:gd name="connsiteY40" fmla="*/ 2299063 h 2502932"/>
              <a:gd name="connsiteX41" fmla="*/ 646046 w 2300675"/>
              <a:gd name="connsiteY41" fmla="*/ 2281645 h 2502932"/>
              <a:gd name="connsiteX42" fmla="*/ 654755 w 2300675"/>
              <a:gd name="connsiteY42" fmla="*/ 2333897 h 2502932"/>
              <a:gd name="connsiteX43" fmla="*/ 707006 w 2300675"/>
              <a:gd name="connsiteY43" fmla="*/ 2386148 h 2502932"/>
              <a:gd name="connsiteX44" fmla="*/ 794092 w 2300675"/>
              <a:gd name="connsiteY44" fmla="*/ 2420983 h 2502932"/>
              <a:gd name="connsiteX45" fmla="*/ 863761 w 2300675"/>
              <a:gd name="connsiteY45" fmla="*/ 2447108 h 2502932"/>
              <a:gd name="connsiteX46" fmla="*/ 942138 w 2300675"/>
              <a:gd name="connsiteY46" fmla="*/ 2455817 h 2502932"/>
              <a:gd name="connsiteX47" fmla="*/ 1037932 w 2300675"/>
              <a:gd name="connsiteY47" fmla="*/ 2481943 h 2502932"/>
              <a:gd name="connsiteX48" fmla="*/ 1081475 w 2300675"/>
              <a:gd name="connsiteY48" fmla="*/ 2464525 h 2502932"/>
              <a:gd name="connsiteX49" fmla="*/ 1125018 w 2300675"/>
              <a:gd name="connsiteY49" fmla="*/ 2429691 h 2502932"/>
              <a:gd name="connsiteX50" fmla="*/ 1177269 w 2300675"/>
              <a:gd name="connsiteY50" fmla="*/ 2403565 h 2502932"/>
              <a:gd name="connsiteX51" fmla="*/ 1316606 w 2300675"/>
              <a:gd name="connsiteY51" fmla="*/ 2412274 h 2502932"/>
              <a:gd name="connsiteX52" fmla="*/ 1368858 w 2300675"/>
              <a:gd name="connsiteY52" fmla="*/ 2455817 h 2502932"/>
              <a:gd name="connsiteX53" fmla="*/ 1473361 w 2300675"/>
              <a:gd name="connsiteY53" fmla="*/ 2499360 h 2502932"/>
              <a:gd name="connsiteX54" fmla="*/ 1508195 w 2300675"/>
              <a:gd name="connsiteY54" fmla="*/ 2499360 h 2502932"/>
              <a:gd name="connsiteX55" fmla="*/ 1560446 w 2300675"/>
              <a:gd name="connsiteY55" fmla="*/ 2490651 h 2502932"/>
              <a:gd name="connsiteX56" fmla="*/ 1612698 w 2300675"/>
              <a:gd name="connsiteY56" fmla="*/ 2473234 h 2502932"/>
              <a:gd name="connsiteX57" fmla="*/ 1603989 w 2300675"/>
              <a:gd name="connsiteY57" fmla="*/ 2403565 h 2502932"/>
              <a:gd name="connsiteX58" fmla="*/ 1638823 w 2300675"/>
              <a:gd name="connsiteY58" fmla="*/ 2272937 h 2502932"/>
              <a:gd name="connsiteX59" fmla="*/ 1691075 w 2300675"/>
              <a:gd name="connsiteY59" fmla="*/ 2211977 h 2502932"/>
              <a:gd name="connsiteX60" fmla="*/ 1786869 w 2300675"/>
              <a:gd name="connsiteY60" fmla="*/ 2142308 h 2502932"/>
              <a:gd name="connsiteX61" fmla="*/ 1856538 w 2300675"/>
              <a:gd name="connsiteY61" fmla="*/ 2177143 h 2502932"/>
              <a:gd name="connsiteX62" fmla="*/ 1943623 w 2300675"/>
              <a:gd name="connsiteY62" fmla="*/ 2220685 h 2502932"/>
              <a:gd name="connsiteX63" fmla="*/ 2022001 w 2300675"/>
              <a:gd name="connsiteY63" fmla="*/ 2281645 h 2502932"/>
              <a:gd name="connsiteX64" fmla="*/ 2100378 w 2300675"/>
              <a:gd name="connsiteY64" fmla="*/ 2290354 h 2502932"/>
              <a:gd name="connsiteX65" fmla="*/ 2170046 w 2300675"/>
              <a:gd name="connsiteY65" fmla="*/ 2229394 h 2502932"/>
              <a:gd name="connsiteX66" fmla="*/ 2196172 w 2300675"/>
              <a:gd name="connsiteY66" fmla="*/ 2177143 h 2502932"/>
              <a:gd name="connsiteX67" fmla="*/ 2248423 w 2300675"/>
              <a:gd name="connsiteY67" fmla="*/ 2098765 h 2502932"/>
              <a:gd name="connsiteX68" fmla="*/ 2274549 w 2300675"/>
              <a:gd name="connsiteY68" fmla="*/ 1907177 h 2502932"/>
              <a:gd name="connsiteX69" fmla="*/ 2300675 w 2300675"/>
              <a:gd name="connsiteY69" fmla="*/ 1698171 h 2502932"/>
              <a:gd name="connsiteX70" fmla="*/ 2300675 w 2300675"/>
              <a:gd name="connsiteY70" fmla="*/ 1698171 h 2502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2300675" h="2502932">
                <a:moveTo>
                  <a:pt x="889886" y="0"/>
                </a:moveTo>
                <a:cubicBezTo>
                  <a:pt x="885531" y="25400"/>
                  <a:pt x="881177" y="50800"/>
                  <a:pt x="889886" y="69668"/>
                </a:cubicBezTo>
                <a:cubicBezTo>
                  <a:pt x="898595" y="88536"/>
                  <a:pt x="920367" y="97245"/>
                  <a:pt x="942138" y="113211"/>
                </a:cubicBezTo>
                <a:cubicBezTo>
                  <a:pt x="963910" y="129177"/>
                  <a:pt x="1007452" y="145143"/>
                  <a:pt x="1020515" y="165463"/>
                </a:cubicBezTo>
                <a:cubicBezTo>
                  <a:pt x="1033578" y="185783"/>
                  <a:pt x="1021966" y="213360"/>
                  <a:pt x="1020515" y="235131"/>
                </a:cubicBezTo>
                <a:cubicBezTo>
                  <a:pt x="1019064" y="256902"/>
                  <a:pt x="1003098" y="269965"/>
                  <a:pt x="1011806" y="296091"/>
                </a:cubicBezTo>
                <a:cubicBezTo>
                  <a:pt x="1020515" y="322217"/>
                  <a:pt x="1069863" y="364308"/>
                  <a:pt x="1072766" y="391885"/>
                </a:cubicBezTo>
                <a:cubicBezTo>
                  <a:pt x="1075669" y="419462"/>
                  <a:pt x="1039383" y="438331"/>
                  <a:pt x="1029223" y="461554"/>
                </a:cubicBezTo>
                <a:cubicBezTo>
                  <a:pt x="1019063" y="484777"/>
                  <a:pt x="1013257" y="505097"/>
                  <a:pt x="1011806" y="531223"/>
                </a:cubicBezTo>
                <a:cubicBezTo>
                  <a:pt x="1010355" y="557349"/>
                  <a:pt x="1017612" y="586377"/>
                  <a:pt x="1020515" y="618308"/>
                </a:cubicBezTo>
                <a:cubicBezTo>
                  <a:pt x="1023418" y="650239"/>
                  <a:pt x="1024869" y="690880"/>
                  <a:pt x="1029223" y="722811"/>
                </a:cubicBezTo>
                <a:cubicBezTo>
                  <a:pt x="1033577" y="754742"/>
                  <a:pt x="1037932" y="789577"/>
                  <a:pt x="1046641" y="809897"/>
                </a:cubicBezTo>
                <a:cubicBezTo>
                  <a:pt x="1055350" y="830217"/>
                  <a:pt x="1075669" y="820057"/>
                  <a:pt x="1081475" y="844731"/>
                </a:cubicBezTo>
                <a:cubicBezTo>
                  <a:pt x="1087281" y="869405"/>
                  <a:pt x="1085829" y="930366"/>
                  <a:pt x="1081475" y="957943"/>
                </a:cubicBezTo>
                <a:cubicBezTo>
                  <a:pt x="1077121" y="985520"/>
                  <a:pt x="1068412" y="988423"/>
                  <a:pt x="1055349" y="1010194"/>
                </a:cubicBezTo>
                <a:cubicBezTo>
                  <a:pt x="1042286" y="1031965"/>
                  <a:pt x="1006001" y="1062445"/>
                  <a:pt x="1003098" y="1088571"/>
                </a:cubicBezTo>
                <a:cubicBezTo>
                  <a:pt x="1000195" y="1114697"/>
                  <a:pt x="1049543" y="1145177"/>
                  <a:pt x="1037932" y="1166948"/>
                </a:cubicBezTo>
                <a:cubicBezTo>
                  <a:pt x="1026321" y="1188719"/>
                  <a:pt x="974069" y="1204686"/>
                  <a:pt x="933429" y="1219200"/>
                </a:cubicBezTo>
                <a:cubicBezTo>
                  <a:pt x="892789" y="1233714"/>
                  <a:pt x="831829" y="1256937"/>
                  <a:pt x="794092" y="1254034"/>
                </a:cubicBezTo>
                <a:cubicBezTo>
                  <a:pt x="756355" y="1251131"/>
                  <a:pt x="733132" y="1213395"/>
                  <a:pt x="707006" y="1201783"/>
                </a:cubicBezTo>
                <a:cubicBezTo>
                  <a:pt x="680880" y="1190172"/>
                  <a:pt x="662012" y="1193074"/>
                  <a:pt x="637338" y="1184365"/>
                </a:cubicBezTo>
                <a:cubicBezTo>
                  <a:pt x="612664" y="1175656"/>
                  <a:pt x="586538" y="1136468"/>
                  <a:pt x="558961" y="1149531"/>
                </a:cubicBezTo>
                <a:cubicBezTo>
                  <a:pt x="531384" y="1162594"/>
                  <a:pt x="515418" y="1236617"/>
                  <a:pt x="471875" y="1262743"/>
                </a:cubicBezTo>
                <a:cubicBezTo>
                  <a:pt x="428332" y="1288869"/>
                  <a:pt x="341246" y="1301931"/>
                  <a:pt x="297703" y="1306285"/>
                </a:cubicBezTo>
                <a:cubicBezTo>
                  <a:pt x="254160" y="1310639"/>
                  <a:pt x="239646" y="1272902"/>
                  <a:pt x="210618" y="1288868"/>
                </a:cubicBezTo>
                <a:cubicBezTo>
                  <a:pt x="181589" y="1304834"/>
                  <a:pt x="152561" y="1373051"/>
                  <a:pt x="123532" y="1402080"/>
                </a:cubicBezTo>
                <a:cubicBezTo>
                  <a:pt x="94503" y="1431109"/>
                  <a:pt x="52412" y="1441269"/>
                  <a:pt x="36446" y="1463040"/>
                </a:cubicBezTo>
                <a:cubicBezTo>
                  <a:pt x="20480" y="1484811"/>
                  <a:pt x="33544" y="1505131"/>
                  <a:pt x="27738" y="1532708"/>
                </a:cubicBezTo>
                <a:cubicBezTo>
                  <a:pt x="21932" y="1560285"/>
                  <a:pt x="4515" y="1596572"/>
                  <a:pt x="1612" y="1628503"/>
                </a:cubicBezTo>
                <a:cubicBezTo>
                  <a:pt x="-1291" y="1660434"/>
                  <a:pt x="-1290" y="1701074"/>
                  <a:pt x="10321" y="1724297"/>
                </a:cubicBezTo>
                <a:cubicBezTo>
                  <a:pt x="21932" y="1747520"/>
                  <a:pt x="53864" y="1751874"/>
                  <a:pt x="71281" y="1767840"/>
                </a:cubicBezTo>
                <a:cubicBezTo>
                  <a:pt x="88698" y="1783806"/>
                  <a:pt x="101760" y="1809931"/>
                  <a:pt x="114823" y="1820091"/>
                </a:cubicBezTo>
                <a:cubicBezTo>
                  <a:pt x="127886" y="1830251"/>
                  <a:pt x="132241" y="1830251"/>
                  <a:pt x="149658" y="1828800"/>
                </a:cubicBezTo>
                <a:cubicBezTo>
                  <a:pt x="167075" y="1827349"/>
                  <a:pt x="200458" y="1818640"/>
                  <a:pt x="219326" y="1811383"/>
                </a:cubicBezTo>
                <a:cubicBezTo>
                  <a:pt x="238194" y="1804126"/>
                  <a:pt x="252709" y="1772194"/>
                  <a:pt x="262869" y="1785257"/>
                </a:cubicBezTo>
                <a:cubicBezTo>
                  <a:pt x="273029" y="1798320"/>
                  <a:pt x="259966" y="1847669"/>
                  <a:pt x="280286" y="1889760"/>
                </a:cubicBezTo>
                <a:cubicBezTo>
                  <a:pt x="300606" y="1931851"/>
                  <a:pt x="365920" y="1994262"/>
                  <a:pt x="384789" y="2037805"/>
                </a:cubicBezTo>
                <a:cubicBezTo>
                  <a:pt x="403658" y="2081348"/>
                  <a:pt x="384789" y="2121988"/>
                  <a:pt x="393498" y="2151017"/>
                </a:cubicBezTo>
                <a:cubicBezTo>
                  <a:pt x="402207" y="2180046"/>
                  <a:pt x="421075" y="2203269"/>
                  <a:pt x="437041" y="2211977"/>
                </a:cubicBezTo>
                <a:cubicBezTo>
                  <a:pt x="453007" y="2220685"/>
                  <a:pt x="463166" y="2188754"/>
                  <a:pt x="489292" y="2203268"/>
                </a:cubicBezTo>
                <a:cubicBezTo>
                  <a:pt x="515418" y="2217782"/>
                  <a:pt x="567669" y="2286000"/>
                  <a:pt x="593795" y="2299063"/>
                </a:cubicBezTo>
                <a:cubicBezTo>
                  <a:pt x="619921" y="2312126"/>
                  <a:pt x="635886" y="2275839"/>
                  <a:pt x="646046" y="2281645"/>
                </a:cubicBezTo>
                <a:cubicBezTo>
                  <a:pt x="656206" y="2287451"/>
                  <a:pt x="644595" y="2316480"/>
                  <a:pt x="654755" y="2333897"/>
                </a:cubicBezTo>
                <a:cubicBezTo>
                  <a:pt x="664915" y="2351314"/>
                  <a:pt x="683783" y="2371634"/>
                  <a:pt x="707006" y="2386148"/>
                </a:cubicBezTo>
                <a:cubicBezTo>
                  <a:pt x="730229" y="2400662"/>
                  <a:pt x="767966" y="2410823"/>
                  <a:pt x="794092" y="2420983"/>
                </a:cubicBezTo>
                <a:cubicBezTo>
                  <a:pt x="820218" y="2431143"/>
                  <a:pt x="839087" y="2441302"/>
                  <a:pt x="863761" y="2447108"/>
                </a:cubicBezTo>
                <a:cubicBezTo>
                  <a:pt x="888435" y="2452914"/>
                  <a:pt x="913110" y="2450011"/>
                  <a:pt x="942138" y="2455817"/>
                </a:cubicBezTo>
                <a:cubicBezTo>
                  <a:pt x="971166" y="2461623"/>
                  <a:pt x="1014709" y="2480492"/>
                  <a:pt x="1037932" y="2481943"/>
                </a:cubicBezTo>
                <a:cubicBezTo>
                  <a:pt x="1061155" y="2483394"/>
                  <a:pt x="1066961" y="2473234"/>
                  <a:pt x="1081475" y="2464525"/>
                </a:cubicBezTo>
                <a:cubicBezTo>
                  <a:pt x="1095989" y="2455816"/>
                  <a:pt x="1109052" y="2439851"/>
                  <a:pt x="1125018" y="2429691"/>
                </a:cubicBezTo>
                <a:cubicBezTo>
                  <a:pt x="1140984" y="2419531"/>
                  <a:pt x="1145338" y="2406468"/>
                  <a:pt x="1177269" y="2403565"/>
                </a:cubicBezTo>
                <a:cubicBezTo>
                  <a:pt x="1209200" y="2400662"/>
                  <a:pt x="1284675" y="2403565"/>
                  <a:pt x="1316606" y="2412274"/>
                </a:cubicBezTo>
                <a:cubicBezTo>
                  <a:pt x="1348538" y="2420983"/>
                  <a:pt x="1342732" y="2441303"/>
                  <a:pt x="1368858" y="2455817"/>
                </a:cubicBezTo>
                <a:cubicBezTo>
                  <a:pt x="1394984" y="2470331"/>
                  <a:pt x="1450138" y="2492103"/>
                  <a:pt x="1473361" y="2499360"/>
                </a:cubicBezTo>
                <a:cubicBezTo>
                  <a:pt x="1496584" y="2506617"/>
                  <a:pt x="1493681" y="2500811"/>
                  <a:pt x="1508195" y="2499360"/>
                </a:cubicBezTo>
                <a:cubicBezTo>
                  <a:pt x="1522709" y="2497909"/>
                  <a:pt x="1543029" y="2495005"/>
                  <a:pt x="1560446" y="2490651"/>
                </a:cubicBezTo>
                <a:cubicBezTo>
                  <a:pt x="1577863" y="2486297"/>
                  <a:pt x="1605441" y="2487748"/>
                  <a:pt x="1612698" y="2473234"/>
                </a:cubicBezTo>
                <a:cubicBezTo>
                  <a:pt x="1619955" y="2458720"/>
                  <a:pt x="1599635" y="2436948"/>
                  <a:pt x="1603989" y="2403565"/>
                </a:cubicBezTo>
                <a:cubicBezTo>
                  <a:pt x="1608343" y="2370182"/>
                  <a:pt x="1624309" y="2304868"/>
                  <a:pt x="1638823" y="2272937"/>
                </a:cubicBezTo>
                <a:cubicBezTo>
                  <a:pt x="1653337" y="2241006"/>
                  <a:pt x="1666401" y="2233749"/>
                  <a:pt x="1691075" y="2211977"/>
                </a:cubicBezTo>
                <a:cubicBezTo>
                  <a:pt x="1715749" y="2190206"/>
                  <a:pt x="1759292" y="2148114"/>
                  <a:pt x="1786869" y="2142308"/>
                </a:cubicBezTo>
                <a:cubicBezTo>
                  <a:pt x="1814446" y="2136502"/>
                  <a:pt x="1856538" y="2177143"/>
                  <a:pt x="1856538" y="2177143"/>
                </a:cubicBezTo>
                <a:cubicBezTo>
                  <a:pt x="1882664" y="2190206"/>
                  <a:pt x="1916046" y="2203268"/>
                  <a:pt x="1943623" y="2220685"/>
                </a:cubicBezTo>
                <a:cubicBezTo>
                  <a:pt x="1971200" y="2238102"/>
                  <a:pt x="1995875" y="2270034"/>
                  <a:pt x="2022001" y="2281645"/>
                </a:cubicBezTo>
                <a:cubicBezTo>
                  <a:pt x="2048127" y="2293256"/>
                  <a:pt x="2075704" y="2299063"/>
                  <a:pt x="2100378" y="2290354"/>
                </a:cubicBezTo>
                <a:cubicBezTo>
                  <a:pt x="2125052" y="2281646"/>
                  <a:pt x="2154080" y="2248262"/>
                  <a:pt x="2170046" y="2229394"/>
                </a:cubicBezTo>
                <a:cubicBezTo>
                  <a:pt x="2186012" y="2210526"/>
                  <a:pt x="2183109" y="2198914"/>
                  <a:pt x="2196172" y="2177143"/>
                </a:cubicBezTo>
                <a:cubicBezTo>
                  <a:pt x="2209235" y="2155372"/>
                  <a:pt x="2235360" y="2143759"/>
                  <a:pt x="2248423" y="2098765"/>
                </a:cubicBezTo>
                <a:cubicBezTo>
                  <a:pt x="2261486" y="2053771"/>
                  <a:pt x="2265840" y="1973943"/>
                  <a:pt x="2274549" y="1907177"/>
                </a:cubicBezTo>
                <a:cubicBezTo>
                  <a:pt x="2283258" y="1840411"/>
                  <a:pt x="2300675" y="1698171"/>
                  <a:pt x="2300675" y="1698171"/>
                </a:cubicBezTo>
                <a:lnTo>
                  <a:pt x="2300675" y="1698171"/>
                </a:ln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>
            <a:off x="8380715" y="5113855"/>
            <a:ext cx="519445" cy="198374"/>
          </a:xfrm>
          <a:custGeom>
            <a:avLst/>
            <a:gdLst>
              <a:gd name="connsiteX0" fmla="*/ 40474 w 519445"/>
              <a:gd name="connsiteY0" fmla="*/ 198374 h 198374"/>
              <a:gd name="connsiteX1" fmla="*/ 5639 w 519445"/>
              <a:gd name="connsiteY1" fmla="*/ 154831 h 198374"/>
              <a:gd name="connsiteX2" fmla="*/ 144976 w 519445"/>
              <a:gd name="connsiteY2" fmla="*/ 93871 h 198374"/>
              <a:gd name="connsiteX3" fmla="*/ 205936 w 519445"/>
              <a:gd name="connsiteY3" fmla="*/ 85162 h 198374"/>
              <a:gd name="connsiteX4" fmla="*/ 284314 w 519445"/>
              <a:gd name="connsiteY4" fmla="*/ 67745 h 198374"/>
              <a:gd name="connsiteX5" fmla="*/ 327856 w 519445"/>
              <a:gd name="connsiteY5" fmla="*/ 93871 h 198374"/>
              <a:gd name="connsiteX6" fmla="*/ 345274 w 519445"/>
              <a:gd name="connsiteY6" fmla="*/ 93871 h 198374"/>
              <a:gd name="connsiteX7" fmla="*/ 406234 w 519445"/>
              <a:gd name="connsiteY7" fmla="*/ 6785 h 198374"/>
              <a:gd name="connsiteX8" fmla="*/ 484611 w 519445"/>
              <a:gd name="connsiteY8" fmla="*/ 6785 h 198374"/>
              <a:gd name="connsiteX9" fmla="*/ 519445 w 519445"/>
              <a:gd name="connsiteY9" fmla="*/ 15494 h 198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9445" h="198374">
                <a:moveTo>
                  <a:pt x="40474" y="198374"/>
                </a:moveTo>
                <a:cubicBezTo>
                  <a:pt x="14348" y="185311"/>
                  <a:pt x="-11778" y="172248"/>
                  <a:pt x="5639" y="154831"/>
                </a:cubicBezTo>
                <a:cubicBezTo>
                  <a:pt x="23056" y="137414"/>
                  <a:pt x="111593" y="105482"/>
                  <a:pt x="144976" y="93871"/>
                </a:cubicBezTo>
                <a:cubicBezTo>
                  <a:pt x="178359" y="82259"/>
                  <a:pt x="182713" y="89516"/>
                  <a:pt x="205936" y="85162"/>
                </a:cubicBezTo>
                <a:cubicBezTo>
                  <a:pt x="229159" y="80808"/>
                  <a:pt x="263994" y="66294"/>
                  <a:pt x="284314" y="67745"/>
                </a:cubicBezTo>
                <a:cubicBezTo>
                  <a:pt x="304634" y="69196"/>
                  <a:pt x="317696" y="89517"/>
                  <a:pt x="327856" y="93871"/>
                </a:cubicBezTo>
                <a:cubicBezTo>
                  <a:pt x="338016" y="98225"/>
                  <a:pt x="332211" y="108385"/>
                  <a:pt x="345274" y="93871"/>
                </a:cubicBezTo>
                <a:cubicBezTo>
                  <a:pt x="358337" y="79357"/>
                  <a:pt x="383011" y="21299"/>
                  <a:pt x="406234" y="6785"/>
                </a:cubicBezTo>
                <a:cubicBezTo>
                  <a:pt x="429457" y="-7729"/>
                  <a:pt x="465743" y="5334"/>
                  <a:pt x="484611" y="6785"/>
                </a:cubicBezTo>
                <a:cubicBezTo>
                  <a:pt x="503479" y="8236"/>
                  <a:pt x="513639" y="16945"/>
                  <a:pt x="519445" y="15494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8168640" y="3474720"/>
            <a:ext cx="777239" cy="1668016"/>
          </a:xfrm>
          <a:custGeom>
            <a:avLst/>
            <a:gdLst>
              <a:gd name="connsiteX0" fmla="*/ 87086 w 777239"/>
              <a:gd name="connsiteY0" fmla="*/ 0 h 1668016"/>
              <a:gd name="connsiteX1" fmla="*/ 156754 w 777239"/>
              <a:gd name="connsiteY1" fmla="*/ 113211 h 1668016"/>
              <a:gd name="connsiteX2" fmla="*/ 156754 w 777239"/>
              <a:gd name="connsiteY2" fmla="*/ 217714 h 1668016"/>
              <a:gd name="connsiteX3" fmla="*/ 78377 w 777239"/>
              <a:gd name="connsiteY3" fmla="*/ 339634 h 1668016"/>
              <a:gd name="connsiteX4" fmla="*/ 26126 w 777239"/>
              <a:gd name="connsiteY4" fmla="*/ 391886 h 1668016"/>
              <a:gd name="connsiteX5" fmla="*/ 0 w 777239"/>
              <a:gd name="connsiteY5" fmla="*/ 435429 h 1668016"/>
              <a:gd name="connsiteX6" fmla="*/ 26126 w 777239"/>
              <a:gd name="connsiteY6" fmla="*/ 557349 h 1668016"/>
              <a:gd name="connsiteX7" fmla="*/ 26126 w 777239"/>
              <a:gd name="connsiteY7" fmla="*/ 644434 h 1668016"/>
              <a:gd name="connsiteX8" fmla="*/ 26126 w 777239"/>
              <a:gd name="connsiteY8" fmla="*/ 722811 h 1668016"/>
              <a:gd name="connsiteX9" fmla="*/ 34834 w 777239"/>
              <a:gd name="connsiteY9" fmla="*/ 896983 h 1668016"/>
              <a:gd name="connsiteX10" fmla="*/ 26126 w 777239"/>
              <a:gd name="connsiteY10" fmla="*/ 984069 h 1668016"/>
              <a:gd name="connsiteX11" fmla="*/ 121920 w 777239"/>
              <a:gd name="connsiteY11" fmla="*/ 992777 h 1668016"/>
              <a:gd name="connsiteX12" fmla="*/ 165463 w 777239"/>
              <a:gd name="connsiteY12" fmla="*/ 1079863 h 1668016"/>
              <a:gd name="connsiteX13" fmla="*/ 191589 w 777239"/>
              <a:gd name="connsiteY13" fmla="*/ 1105989 h 1668016"/>
              <a:gd name="connsiteX14" fmla="*/ 278674 w 777239"/>
              <a:gd name="connsiteY14" fmla="*/ 1227909 h 1668016"/>
              <a:gd name="connsiteX15" fmla="*/ 278674 w 777239"/>
              <a:gd name="connsiteY15" fmla="*/ 1358537 h 1668016"/>
              <a:gd name="connsiteX16" fmla="*/ 278674 w 777239"/>
              <a:gd name="connsiteY16" fmla="*/ 1480457 h 1668016"/>
              <a:gd name="connsiteX17" fmla="*/ 304800 w 777239"/>
              <a:gd name="connsiteY17" fmla="*/ 1541417 h 1668016"/>
              <a:gd name="connsiteX18" fmla="*/ 357051 w 777239"/>
              <a:gd name="connsiteY18" fmla="*/ 1506583 h 1668016"/>
              <a:gd name="connsiteX19" fmla="*/ 391886 w 777239"/>
              <a:gd name="connsiteY19" fmla="*/ 1463040 h 1668016"/>
              <a:gd name="connsiteX20" fmla="*/ 426720 w 777239"/>
              <a:gd name="connsiteY20" fmla="*/ 1463040 h 1668016"/>
              <a:gd name="connsiteX21" fmla="*/ 505097 w 777239"/>
              <a:gd name="connsiteY21" fmla="*/ 1402080 h 1668016"/>
              <a:gd name="connsiteX22" fmla="*/ 513806 w 777239"/>
              <a:gd name="connsiteY22" fmla="*/ 1367246 h 1668016"/>
              <a:gd name="connsiteX23" fmla="*/ 531223 w 777239"/>
              <a:gd name="connsiteY23" fmla="*/ 1297577 h 1668016"/>
              <a:gd name="connsiteX24" fmla="*/ 644434 w 777239"/>
              <a:gd name="connsiteY24" fmla="*/ 1314994 h 1668016"/>
              <a:gd name="connsiteX25" fmla="*/ 670560 w 777239"/>
              <a:gd name="connsiteY25" fmla="*/ 1349829 h 1668016"/>
              <a:gd name="connsiteX26" fmla="*/ 766354 w 777239"/>
              <a:gd name="connsiteY26" fmla="*/ 1410789 h 1668016"/>
              <a:gd name="connsiteX27" fmla="*/ 775063 w 777239"/>
              <a:gd name="connsiteY27" fmla="*/ 1445623 h 1668016"/>
              <a:gd name="connsiteX28" fmla="*/ 766354 w 777239"/>
              <a:gd name="connsiteY28" fmla="*/ 1480457 h 1668016"/>
              <a:gd name="connsiteX29" fmla="*/ 714103 w 777239"/>
              <a:gd name="connsiteY29" fmla="*/ 1550126 h 1668016"/>
              <a:gd name="connsiteX30" fmla="*/ 731520 w 777239"/>
              <a:gd name="connsiteY30" fmla="*/ 1654629 h 1668016"/>
              <a:gd name="connsiteX31" fmla="*/ 714103 w 777239"/>
              <a:gd name="connsiteY31" fmla="*/ 1663337 h 1668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77239" h="1668016">
                <a:moveTo>
                  <a:pt x="87086" y="0"/>
                </a:moveTo>
                <a:cubicBezTo>
                  <a:pt x="116114" y="38462"/>
                  <a:pt x="145143" y="76925"/>
                  <a:pt x="156754" y="113211"/>
                </a:cubicBezTo>
                <a:cubicBezTo>
                  <a:pt x="168365" y="149497"/>
                  <a:pt x="169817" y="179977"/>
                  <a:pt x="156754" y="217714"/>
                </a:cubicBezTo>
                <a:cubicBezTo>
                  <a:pt x="143691" y="255451"/>
                  <a:pt x="100148" y="310605"/>
                  <a:pt x="78377" y="339634"/>
                </a:cubicBezTo>
                <a:cubicBezTo>
                  <a:pt x="56606" y="368663"/>
                  <a:pt x="39189" y="375920"/>
                  <a:pt x="26126" y="391886"/>
                </a:cubicBezTo>
                <a:cubicBezTo>
                  <a:pt x="13063" y="407852"/>
                  <a:pt x="0" y="407852"/>
                  <a:pt x="0" y="435429"/>
                </a:cubicBezTo>
                <a:cubicBezTo>
                  <a:pt x="0" y="463006"/>
                  <a:pt x="21772" y="522515"/>
                  <a:pt x="26126" y="557349"/>
                </a:cubicBezTo>
                <a:cubicBezTo>
                  <a:pt x="30480" y="592183"/>
                  <a:pt x="26126" y="644434"/>
                  <a:pt x="26126" y="644434"/>
                </a:cubicBezTo>
                <a:cubicBezTo>
                  <a:pt x="26126" y="672011"/>
                  <a:pt x="24675" y="680720"/>
                  <a:pt x="26126" y="722811"/>
                </a:cubicBezTo>
                <a:cubicBezTo>
                  <a:pt x="27577" y="764902"/>
                  <a:pt x="34834" y="853440"/>
                  <a:pt x="34834" y="896983"/>
                </a:cubicBezTo>
                <a:cubicBezTo>
                  <a:pt x="34834" y="940526"/>
                  <a:pt x="11612" y="968103"/>
                  <a:pt x="26126" y="984069"/>
                </a:cubicBezTo>
                <a:cubicBezTo>
                  <a:pt x="40640" y="1000035"/>
                  <a:pt x="98697" y="976811"/>
                  <a:pt x="121920" y="992777"/>
                </a:cubicBezTo>
                <a:cubicBezTo>
                  <a:pt x="145143" y="1008743"/>
                  <a:pt x="153851" y="1060994"/>
                  <a:pt x="165463" y="1079863"/>
                </a:cubicBezTo>
                <a:cubicBezTo>
                  <a:pt x="177075" y="1098732"/>
                  <a:pt x="172721" y="1081315"/>
                  <a:pt x="191589" y="1105989"/>
                </a:cubicBezTo>
                <a:cubicBezTo>
                  <a:pt x="210457" y="1130663"/>
                  <a:pt x="264160" y="1185818"/>
                  <a:pt x="278674" y="1227909"/>
                </a:cubicBezTo>
                <a:cubicBezTo>
                  <a:pt x="293188" y="1270000"/>
                  <a:pt x="278674" y="1358537"/>
                  <a:pt x="278674" y="1358537"/>
                </a:cubicBezTo>
                <a:cubicBezTo>
                  <a:pt x="278674" y="1400628"/>
                  <a:pt x="274320" y="1449977"/>
                  <a:pt x="278674" y="1480457"/>
                </a:cubicBezTo>
                <a:cubicBezTo>
                  <a:pt x="283028" y="1510937"/>
                  <a:pt x="291737" y="1537063"/>
                  <a:pt x="304800" y="1541417"/>
                </a:cubicBezTo>
                <a:cubicBezTo>
                  <a:pt x="317863" y="1545771"/>
                  <a:pt x="342537" y="1519646"/>
                  <a:pt x="357051" y="1506583"/>
                </a:cubicBezTo>
                <a:cubicBezTo>
                  <a:pt x="371565" y="1493520"/>
                  <a:pt x="380275" y="1470297"/>
                  <a:pt x="391886" y="1463040"/>
                </a:cubicBezTo>
                <a:cubicBezTo>
                  <a:pt x="403498" y="1455783"/>
                  <a:pt x="407852" y="1473200"/>
                  <a:pt x="426720" y="1463040"/>
                </a:cubicBezTo>
                <a:cubicBezTo>
                  <a:pt x="445589" y="1452880"/>
                  <a:pt x="490583" y="1418046"/>
                  <a:pt x="505097" y="1402080"/>
                </a:cubicBezTo>
                <a:cubicBezTo>
                  <a:pt x="519611" y="1386114"/>
                  <a:pt x="513806" y="1367246"/>
                  <a:pt x="513806" y="1367246"/>
                </a:cubicBezTo>
                <a:cubicBezTo>
                  <a:pt x="518160" y="1349829"/>
                  <a:pt x="509452" y="1306286"/>
                  <a:pt x="531223" y="1297577"/>
                </a:cubicBezTo>
                <a:cubicBezTo>
                  <a:pt x="552994" y="1288868"/>
                  <a:pt x="621211" y="1306285"/>
                  <a:pt x="644434" y="1314994"/>
                </a:cubicBezTo>
                <a:cubicBezTo>
                  <a:pt x="667657" y="1323703"/>
                  <a:pt x="650240" y="1333863"/>
                  <a:pt x="670560" y="1349829"/>
                </a:cubicBezTo>
                <a:cubicBezTo>
                  <a:pt x="690880" y="1365795"/>
                  <a:pt x="748937" y="1394823"/>
                  <a:pt x="766354" y="1410789"/>
                </a:cubicBezTo>
                <a:cubicBezTo>
                  <a:pt x="783771" y="1426755"/>
                  <a:pt x="775063" y="1434012"/>
                  <a:pt x="775063" y="1445623"/>
                </a:cubicBezTo>
                <a:cubicBezTo>
                  <a:pt x="775063" y="1457234"/>
                  <a:pt x="776514" y="1463040"/>
                  <a:pt x="766354" y="1480457"/>
                </a:cubicBezTo>
                <a:cubicBezTo>
                  <a:pt x="756194" y="1497874"/>
                  <a:pt x="719909" y="1521097"/>
                  <a:pt x="714103" y="1550126"/>
                </a:cubicBezTo>
                <a:cubicBezTo>
                  <a:pt x="708297" y="1579155"/>
                  <a:pt x="731520" y="1635761"/>
                  <a:pt x="731520" y="1654629"/>
                </a:cubicBezTo>
                <a:cubicBezTo>
                  <a:pt x="731520" y="1673497"/>
                  <a:pt x="722811" y="1668417"/>
                  <a:pt x="714103" y="1663337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 16"/>
          <p:cNvSpPr/>
          <p:nvPr/>
        </p:nvSpPr>
        <p:spPr>
          <a:xfrm>
            <a:off x="6985633" y="3352800"/>
            <a:ext cx="780237" cy="2719094"/>
          </a:xfrm>
          <a:custGeom>
            <a:avLst/>
            <a:gdLst>
              <a:gd name="connsiteX0" fmla="*/ 135802 w 780237"/>
              <a:gd name="connsiteY0" fmla="*/ 0 h 2719094"/>
              <a:gd name="connsiteX1" fmla="*/ 109677 w 780237"/>
              <a:gd name="connsiteY1" fmla="*/ 78377 h 2719094"/>
              <a:gd name="connsiteX2" fmla="*/ 127094 w 780237"/>
              <a:gd name="connsiteY2" fmla="*/ 139337 h 2719094"/>
              <a:gd name="connsiteX3" fmla="*/ 144511 w 780237"/>
              <a:gd name="connsiteY3" fmla="*/ 182880 h 2719094"/>
              <a:gd name="connsiteX4" fmla="*/ 109677 w 780237"/>
              <a:gd name="connsiteY4" fmla="*/ 243840 h 2719094"/>
              <a:gd name="connsiteX5" fmla="*/ 57425 w 780237"/>
              <a:gd name="connsiteY5" fmla="*/ 287383 h 2719094"/>
              <a:gd name="connsiteX6" fmla="*/ 66134 w 780237"/>
              <a:gd name="connsiteY6" fmla="*/ 322217 h 2719094"/>
              <a:gd name="connsiteX7" fmla="*/ 109677 w 780237"/>
              <a:gd name="connsiteY7" fmla="*/ 330926 h 2719094"/>
              <a:gd name="connsiteX8" fmla="*/ 144511 w 780237"/>
              <a:gd name="connsiteY8" fmla="*/ 330926 h 2719094"/>
              <a:gd name="connsiteX9" fmla="*/ 161928 w 780237"/>
              <a:gd name="connsiteY9" fmla="*/ 374469 h 2719094"/>
              <a:gd name="connsiteX10" fmla="*/ 161928 w 780237"/>
              <a:gd name="connsiteY10" fmla="*/ 452846 h 2719094"/>
              <a:gd name="connsiteX11" fmla="*/ 144511 w 780237"/>
              <a:gd name="connsiteY11" fmla="*/ 461554 h 2719094"/>
              <a:gd name="connsiteX12" fmla="*/ 109677 w 780237"/>
              <a:gd name="connsiteY12" fmla="*/ 487680 h 2719094"/>
              <a:gd name="connsiteX13" fmla="*/ 92259 w 780237"/>
              <a:gd name="connsiteY13" fmla="*/ 522514 h 2719094"/>
              <a:gd name="connsiteX14" fmla="*/ 92259 w 780237"/>
              <a:gd name="connsiteY14" fmla="*/ 635726 h 2719094"/>
              <a:gd name="connsiteX15" fmla="*/ 109677 w 780237"/>
              <a:gd name="connsiteY15" fmla="*/ 687977 h 2719094"/>
              <a:gd name="connsiteX16" fmla="*/ 109677 w 780237"/>
              <a:gd name="connsiteY16" fmla="*/ 748937 h 2719094"/>
              <a:gd name="connsiteX17" fmla="*/ 118385 w 780237"/>
              <a:gd name="connsiteY17" fmla="*/ 801189 h 2719094"/>
              <a:gd name="connsiteX18" fmla="*/ 127094 w 780237"/>
              <a:gd name="connsiteY18" fmla="*/ 870857 h 2719094"/>
              <a:gd name="connsiteX19" fmla="*/ 170637 w 780237"/>
              <a:gd name="connsiteY19" fmla="*/ 931817 h 2719094"/>
              <a:gd name="connsiteX20" fmla="*/ 161928 w 780237"/>
              <a:gd name="connsiteY20" fmla="*/ 1001486 h 2719094"/>
              <a:gd name="connsiteX21" fmla="*/ 118385 w 780237"/>
              <a:gd name="connsiteY21" fmla="*/ 1027611 h 2719094"/>
              <a:gd name="connsiteX22" fmla="*/ 170637 w 780237"/>
              <a:gd name="connsiteY22" fmla="*/ 1062446 h 2719094"/>
              <a:gd name="connsiteX23" fmla="*/ 48717 w 780237"/>
              <a:gd name="connsiteY23" fmla="*/ 1132114 h 2719094"/>
              <a:gd name="connsiteX24" fmla="*/ 92259 w 780237"/>
              <a:gd name="connsiteY24" fmla="*/ 1236617 h 2719094"/>
              <a:gd name="connsiteX25" fmla="*/ 74842 w 780237"/>
              <a:gd name="connsiteY25" fmla="*/ 1288869 h 2719094"/>
              <a:gd name="connsiteX26" fmla="*/ 5174 w 780237"/>
              <a:gd name="connsiteY26" fmla="*/ 1323703 h 2719094"/>
              <a:gd name="connsiteX27" fmla="*/ 13882 w 780237"/>
              <a:gd name="connsiteY27" fmla="*/ 1402080 h 2719094"/>
              <a:gd name="connsiteX28" fmla="*/ 83551 w 780237"/>
              <a:gd name="connsiteY28" fmla="*/ 1445623 h 2719094"/>
              <a:gd name="connsiteX29" fmla="*/ 161928 w 780237"/>
              <a:gd name="connsiteY29" fmla="*/ 1471749 h 2719094"/>
              <a:gd name="connsiteX30" fmla="*/ 196762 w 780237"/>
              <a:gd name="connsiteY30" fmla="*/ 1497874 h 2719094"/>
              <a:gd name="connsiteX31" fmla="*/ 214179 w 780237"/>
              <a:gd name="connsiteY31" fmla="*/ 1593669 h 2719094"/>
              <a:gd name="connsiteX32" fmla="*/ 179345 w 780237"/>
              <a:gd name="connsiteY32" fmla="*/ 1645920 h 2719094"/>
              <a:gd name="connsiteX33" fmla="*/ 196762 w 780237"/>
              <a:gd name="connsiteY33" fmla="*/ 1689463 h 2719094"/>
              <a:gd name="connsiteX34" fmla="*/ 222888 w 780237"/>
              <a:gd name="connsiteY34" fmla="*/ 1724297 h 2719094"/>
              <a:gd name="connsiteX35" fmla="*/ 188054 w 780237"/>
              <a:gd name="connsiteY35" fmla="*/ 1802674 h 2719094"/>
              <a:gd name="connsiteX36" fmla="*/ 170637 w 780237"/>
              <a:gd name="connsiteY36" fmla="*/ 1881051 h 2719094"/>
              <a:gd name="connsiteX37" fmla="*/ 205471 w 780237"/>
              <a:gd name="connsiteY37" fmla="*/ 1933303 h 2719094"/>
              <a:gd name="connsiteX38" fmla="*/ 179345 w 780237"/>
              <a:gd name="connsiteY38" fmla="*/ 1976846 h 2719094"/>
              <a:gd name="connsiteX39" fmla="*/ 118385 w 780237"/>
              <a:gd name="connsiteY39" fmla="*/ 2029097 h 2719094"/>
              <a:gd name="connsiteX40" fmla="*/ 127094 w 780237"/>
              <a:gd name="connsiteY40" fmla="*/ 2090057 h 2719094"/>
              <a:gd name="connsiteX41" fmla="*/ 170637 w 780237"/>
              <a:gd name="connsiteY41" fmla="*/ 2133600 h 2719094"/>
              <a:gd name="connsiteX42" fmla="*/ 135802 w 780237"/>
              <a:gd name="connsiteY42" fmla="*/ 2185851 h 2719094"/>
              <a:gd name="connsiteX43" fmla="*/ 31299 w 780237"/>
              <a:gd name="connsiteY43" fmla="*/ 2325189 h 2719094"/>
              <a:gd name="connsiteX44" fmla="*/ 22591 w 780237"/>
              <a:gd name="connsiteY44" fmla="*/ 2360023 h 2719094"/>
              <a:gd name="connsiteX45" fmla="*/ 48717 w 780237"/>
              <a:gd name="connsiteY45" fmla="*/ 2429691 h 2719094"/>
              <a:gd name="connsiteX46" fmla="*/ 92259 w 780237"/>
              <a:gd name="connsiteY46" fmla="*/ 2525486 h 2719094"/>
              <a:gd name="connsiteX47" fmla="*/ 109677 w 780237"/>
              <a:gd name="connsiteY47" fmla="*/ 2595154 h 2719094"/>
              <a:gd name="connsiteX48" fmla="*/ 205471 w 780237"/>
              <a:gd name="connsiteY48" fmla="*/ 2603863 h 2719094"/>
              <a:gd name="connsiteX49" fmla="*/ 292557 w 780237"/>
              <a:gd name="connsiteY49" fmla="*/ 2577737 h 2719094"/>
              <a:gd name="connsiteX50" fmla="*/ 353517 w 780237"/>
              <a:gd name="connsiteY50" fmla="*/ 2551611 h 2719094"/>
              <a:gd name="connsiteX51" fmla="*/ 397059 w 780237"/>
              <a:gd name="connsiteY51" fmla="*/ 2595154 h 2719094"/>
              <a:gd name="connsiteX52" fmla="*/ 431894 w 780237"/>
              <a:gd name="connsiteY52" fmla="*/ 2647406 h 2719094"/>
              <a:gd name="connsiteX53" fmla="*/ 510271 w 780237"/>
              <a:gd name="connsiteY53" fmla="*/ 2708366 h 2719094"/>
              <a:gd name="connsiteX54" fmla="*/ 579939 w 780237"/>
              <a:gd name="connsiteY54" fmla="*/ 2708366 h 2719094"/>
              <a:gd name="connsiteX55" fmla="*/ 667025 w 780237"/>
              <a:gd name="connsiteY55" fmla="*/ 2717074 h 2719094"/>
              <a:gd name="connsiteX56" fmla="*/ 684442 w 780237"/>
              <a:gd name="connsiteY56" fmla="*/ 2664823 h 2719094"/>
              <a:gd name="connsiteX57" fmla="*/ 701859 w 780237"/>
              <a:gd name="connsiteY57" fmla="*/ 2647406 h 2719094"/>
              <a:gd name="connsiteX58" fmla="*/ 727985 w 780237"/>
              <a:gd name="connsiteY58" fmla="*/ 2586446 h 2719094"/>
              <a:gd name="connsiteX59" fmla="*/ 727985 w 780237"/>
              <a:gd name="connsiteY59" fmla="*/ 2534194 h 2719094"/>
              <a:gd name="connsiteX60" fmla="*/ 727985 w 780237"/>
              <a:gd name="connsiteY60" fmla="*/ 2438400 h 2719094"/>
              <a:gd name="connsiteX61" fmla="*/ 771528 w 780237"/>
              <a:gd name="connsiteY61" fmla="*/ 2377440 h 2719094"/>
              <a:gd name="connsiteX62" fmla="*/ 780237 w 780237"/>
              <a:gd name="connsiteY62" fmla="*/ 2368731 h 2719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780237" h="2719094">
                <a:moveTo>
                  <a:pt x="135802" y="0"/>
                </a:moveTo>
                <a:cubicBezTo>
                  <a:pt x="123465" y="27577"/>
                  <a:pt x="111128" y="55154"/>
                  <a:pt x="109677" y="78377"/>
                </a:cubicBezTo>
                <a:cubicBezTo>
                  <a:pt x="108226" y="101600"/>
                  <a:pt x="121288" y="121920"/>
                  <a:pt x="127094" y="139337"/>
                </a:cubicBezTo>
                <a:cubicBezTo>
                  <a:pt x="132900" y="156754"/>
                  <a:pt x="147414" y="165463"/>
                  <a:pt x="144511" y="182880"/>
                </a:cubicBezTo>
                <a:cubicBezTo>
                  <a:pt x="141608" y="200297"/>
                  <a:pt x="124191" y="226423"/>
                  <a:pt x="109677" y="243840"/>
                </a:cubicBezTo>
                <a:cubicBezTo>
                  <a:pt x="95163" y="261257"/>
                  <a:pt x="64682" y="274320"/>
                  <a:pt x="57425" y="287383"/>
                </a:cubicBezTo>
                <a:cubicBezTo>
                  <a:pt x="50168" y="300446"/>
                  <a:pt x="57425" y="314960"/>
                  <a:pt x="66134" y="322217"/>
                </a:cubicBezTo>
                <a:cubicBezTo>
                  <a:pt x="74843" y="329474"/>
                  <a:pt x="96614" y="329475"/>
                  <a:pt x="109677" y="330926"/>
                </a:cubicBezTo>
                <a:cubicBezTo>
                  <a:pt x="122740" y="332378"/>
                  <a:pt x="135803" y="323669"/>
                  <a:pt x="144511" y="330926"/>
                </a:cubicBezTo>
                <a:cubicBezTo>
                  <a:pt x="153219" y="338183"/>
                  <a:pt x="159025" y="354149"/>
                  <a:pt x="161928" y="374469"/>
                </a:cubicBezTo>
                <a:cubicBezTo>
                  <a:pt x="164831" y="394789"/>
                  <a:pt x="164831" y="438332"/>
                  <a:pt x="161928" y="452846"/>
                </a:cubicBezTo>
                <a:cubicBezTo>
                  <a:pt x="159025" y="467360"/>
                  <a:pt x="153219" y="455748"/>
                  <a:pt x="144511" y="461554"/>
                </a:cubicBezTo>
                <a:cubicBezTo>
                  <a:pt x="135803" y="467360"/>
                  <a:pt x="118386" y="477520"/>
                  <a:pt x="109677" y="487680"/>
                </a:cubicBezTo>
                <a:cubicBezTo>
                  <a:pt x="100968" y="497840"/>
                  <a:pt x="95162" y="497840"/>
                  <a:pt x="92259" y="522514"/>
                </a:cubicBezTo>
                <a:cubicBezTo>
                  <a:pt x="89356" y="547188"/>
                  <a:pt x="89356" y="608149"/>
                  <a:pt x="92259" y="635726"/>
                </a:cubicBezTo>
                <a:cubicBezTo>
                  <a:pt x="95162" y="663303"/>
                  <a:pt x="106774" y="669108"/>
                  <a:pt x="109677" y="687977"/>
                </a:cubicBezTo>
                <a:cubicBezTo>
                  <a:pt x="112580" y="706846"/>
                  <a:pt x="108226" y="730068"/>
                  <a:pt x="109677" y="748937"/>
                </a:cubicBezTo>
                <a:cubicBezTo>
                  <a:pt x="111128" y="767806"/>
                  <a:pt x="115482" y="780869"/>
                  <a:pt x="118385" y="801189"/>
                </a:cubicBezTo>
                <a:cubicBezTo>
                  <a:pt x="121288" y="821509"/>
                  <a:pt x="118385" y="849086"/>
                  <a:pt x="127094" y="870857"/>
                </a:cubicBezTo>
                <a:cubicBezTo>
                  <a:pt x="135803" y="892628"/>
                  <a:pt x="164831" y="910046"/>
                  <a:pt x="170637" y="931817"/>
                </a:cubicBezTo>
                <a:cubicBezTo>
                  <a:pt x="176443" y="953588"/>
                  <a:pt x="170637" y="985520"/>
                  <a:pt x="161928" y="1001486"/>
                </a:cubicBezTo>
                <a:cubicBezTo>
                  <a:pt x="153219" y="1017452"/>
                  <a:pt x="116933" y="1017451"/>
                  <a:pt x="118385" y="1027611"/>
                </a:cubicBezTo>
                <a:cubicBezTo>
                  <a:pt x="119837" y="1037771"/>
                  <a:pt x="182248" y="1045029"/>
                  <a:pt x="170637" y="1062446"/>
                </a:cubicBezTo>
                <a:cubicBezTo>
                  <a:pt x="159026" y="1079863"/>
                  <a:pt x="61780" y="1103086"/>
                  <a:pt x="48717" y="1132114"/>
                </a:cubicBezTo>
                <a:cubicBezTo>
                  <a:pt x="35654" y="1161143"/>
                  <a:pt x="87905" y="1210491"/>
                  <a:pt x="92259" y="1236617"/>
                </a:cubicBezTo>
                <a:cubicBezTo>
                  <a:pt x="96613" y="1262743"/>
                  <a:pt x="89356" y="1274355"/>
                  <a:pt x="74842" y="1288869"/>
                </a:cubicBezTo>
                <a:cubicBezTo>
                  <a:pt x="60328" y="1303383"/>
                  <a:pt x="15334" y="1304835"/>
                  <a:pt x="5174" y="1323703"/>
                </a:cubicBezTo>
                <a:cubicBezTo>
                  <a:pt x="-4986" y="1342572"/>
                  <a:pt x="819" y="1381760"/>
                  <a:pt x="13882" y="1402080"/>
                </a:cubicBezTo>
                <a:cubicBezTo>
                  <a:pt x="26945" y="1422400"/>
                  <a:pt x="58877" y="1434012"/>
                  <a:pt x="83551" y="1445623"/>
                </a:cubicBezTo>
                <a:cubicBezTo>
                  <a:pt x="108225" y="1457234"/>
                  <a:pt x="143060" y="1463041"/>
                  <a:pt x="161928" y="1471749"/>
                </a:cubicBezTo>
                <a:cubicBezTo>
                  <a:pt x="180797" y="1480458"/>
                  <a:pt x="188053" y="1477554"/>
                  <a:pt x="196762" y="1497874"/>
                </a:cubicBezTo>
                <a:cubicBezTo>
                  <a:pt x="205471" y="1518194"/>
                  <a:pt x="217082" y="1568995"/>
                  <a:pt x="214179" y="1593669"/>
                </a:cubicBezTo>
                <a:cubicBezTo>
                  <a:pt x="211276" y="1618343"/>
                  <a:pt x="182248" y="1629954"/>
                  <a:pt x="179345" y="1645920"/>
                </a:cubicBezTo>
                <a:cubicBezTo>
                  <a:pt x="176442" y="1661886"/>
                  <a:pt x="189505" y="1676400"/>
                  <a:pt x="196762" y="1689463"/>
                </a:cubicBezTo>
                <a:cubicBezTo>
                  <a:pt x="204019" y="1702526"/>
                  <a:pt x="224339" y="1705429"/>
                  <a:pt x="222888" y="1724297"/>
                </a:cubicBezTo>
                <a:cubicBezTo>
                  <a:pt x="221437" y="1743165"/>
                  <a:pt x="196763" y="1776548"/>
                  <a:pt x="188054" y="1802674"/>
                </a:cubicBezTo>
                <a:cubicBezTo>
                  <a:pt x="179346" y="1828800"/>
                  <a:pt x="167734" y="1859280"/>
                  <a:pt x="170637" y="1881051"/>
                </a:cubicBezTo>
                <a:cubicBezTo>
                  <a:pt x="173540" y="1902822"/>
                  <a:pt x="204020" y="1917337"/>
                  <a:pt x="205471" y="1933303"/>
                </a:cubicBezTo>
                <a:cubicBezTo>
                  <a:pt x="206922" y="1949269"/>
                  <a:pt x="193859" y="1960880"/>
                  <a:pt x="179345" y="1976846"/>
                </a:cubicBezTo>
                <a:cubicBezTo>
                  <a:pt x="164831" y="1992812"/>
                  <a:pt x="127093" y="2010229"/>
                  <a:pt x="118385" y="2029097"/>
                </a:cubicBezTo>
                <a:cubicBezTo>
                  <a:pt x="109676" y="2047966"/>
                  <a:pt x="118385" y="2072640"/>
                  <a:pt x="127094" y="2090057"/>
                </a:cubicBezTo>
                <a:cubicBezTo>
                  <a:pt x="135803" y="2107474"/>
                  <a:pt x="169186" y="2117634"/>
                  <a:pt x="170637" y="2133600"/>
                </a:cubicBezTo>
                <a:cubicBezTo>
                  <a:pt x="172088" y="2149566"/>
                  <a:pt x="159025" y="2153920"/>
                  <a:pt x="135802" y="2185851"/>
                </a:cubicBezTo>
                <a:cubicBezTo>
                  <a:pt x="112579" y="2217782"/>
                  <a:pt x="50167" y="2296160"/>
                  <a:pt x="31299" y="2325189"/>
                </a:cubicBezTo>
                <a:cubicBezTo>
                  <a:pt x="12431" y="2354218"/>
                  <a:pt x="19688" y="2342606"/>
                  <a:pt x="22591" y="2360023"/>
                </a:cubicBezTo>
                <a:cubicBezTo>
                  <a:pt x="25494" y="2377440"/>
                  <a:pt x="37106" y="2402114"/>
                  <a:pt x="48717" y="2429691"/>
                </a:cubicBezTo>
                <a:cubicBezTo>
                  <a:pt x="60328" y="2457268"/>
                  <a:pt x="82099" y="2497909"/>
                  <a:pt x="92259" y="2525486"/>
                </a:cubicBezTo>
                <a:cubicBezTo>
                  <a:pt x="102419" y="2553063"/>
                  <a:pt x="90808" y="2582091"/>
                  <a:pt x="109677" y="2595154"/>
                </a:cubicBezTo>
                <a:cubicBezTo>
                  <a:pt x="128546" y="2608217"/>
                  <a:pt x="174991" y="2606766"/>
                  <a:pt x="205471" y="2603863"/>
                </a:cubicBezTo>
                <a:cubicBezTo>
                  <a:pt x="235951" y="2600960"/>
                  <a:pt x="267883" y="2586446"/>
                  <a:pt x="292557" y="2577737"/>
                </a:cubicBezTo>
                <a:cubicBezTo>
                  <a:pt x="317231" y="2569028"/>
                  <a:pt x="336100" y="2548708"/>
                  <a:pt x="353517" y="2551611"/>
                </a:cubicBezTo>
                <a:cubicBezTo>
                  <a:pt x="370934" y="2554514"/>
                  <a:pt x="383996" y="2579188"/>
                  <a:pt x="397059" y="2595154"/>
                </a:cubicBezTo>
                <a:cubicBezTo>
                  <a:pt x="410122" y="2611120"/>
                  <a:pt x="413025" y="2628537"/>
                  <a:pt x="431894" y="2647406"/>
                </a:cubicBezTo>
                <a:cubicBezTo>
                  <a:pt x="450763" y="2666275"/>
                  <a:pt x="485597" y="2698206"/>
                  <a:pt x="510271" y="2708366"/>
                </a:cubicBezTo>
                <a:cubicBezTo>
                  <a:pt x="534945" y="2718526"/>
                  <a:pt x="553813" y="2706915"/>
                  <a:pt x="579939" y="2708366"/>
                </a:cubicBezTo>
                <a:cubicBezTo>
                  <a:pt x="606065" y="2709817"/>
                  <a:pt x="649608" y="2724331"/>
                  <a:pt x="667025" y="2717074"/>
                </a:cubicBezTo>
                <a:cubicBezTo>
                  <a:pt x="684442" y="2709817"/>
                  <a:pt x="678636" y="2676434"/>
                  <a:pt x="684442" y="2664823"/>
                </a:cubicBezTo>
                <a:cubicBezTo>
                  <a:pt x="690248" y="2653212"/>
                  <a:pt x="694602" y="2660469"/>
                  <a:pt x="701859" y="2647406"/>
                </a:cubicBezTo>
                <a:cubicBezTo>
                  <a:pt x="709116" y="2634343"/>
                  <a:pt x="723631" y="2605315"/>
                  <a:pt x="727985" y="2586446"/>
                </a:cubicBezTo>
                <a:cubicBezTo>
                  <a:pt x="732339" y="2567577"/>
                  <a:pt x="727985" y="2534194"/>
                  <a:pt x="727985" y="2534194"/>
                </a:cubicBezTo>
                <a:cubicBezTo>
                  <a:pt x="727985" y="2509520"/>
                  <a:pt x="720728" y="2464526"/>
                  <a:pt x="727985" y="2438400"/>
                </a:cubicBezTo>
                <a:cubicBezTo>
                  <a:pt x="735242" y="2412274"/>
                  <a:pt x="762819" y="2389052"/>
                  <a:pt x="771528" y="2377440"/>
                </a:cubicBezTo>
                <a:cubicBezTo>
                  <a:pt x="780237" y="2365829"/>
                  <a:pt x="777334" y="2373085"/>
                  <a:pt x="780237" y="2368731"/>
                </a:cubicBezTo>
              </a:path>
            </a:pathLst>
          </a:cu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7713425" y="5390606"/>
            <a:ext cx="1546299" cy="723720"/>
          </a:xfrm>
          <a:custGeom>
            <a:avLst/>
            <a:gdLst>
              <a:gd name="connsiteX0" fmla="*/ 2369 w 1546299"/>
              <a:gd name="connsiteY0" fmla="*/ 557348 h 723720"/>
              <a:gd name="connsiteX1" fmla="*/ 11078 w 1546299"/>
              <a:gd name="connsiteY1" fmla="*/ 505097 h 723720"/>
              <a:gd name="connsiteX2" fmla="*/ 89455 w 1546299"/>
              <a:gd name="connsiteY2" fmla="*/ 444137 h 723720"/>
              <a:gd name="connsiteX3" fmla="*/ 193958 w 1546299"/>
              <a:gd name="connsiteY3" fmla="*/ 452845 h 723720"/>
              <a:gd name="connsiteX4" fmla="*/ 254918 w 1546299"/>
              <a:gd name="connsiteY4" fmla="*/ 478971 h 723720"/>
              <a:gd name="connsiteX5" fmla="*/ 394255 w 1546299"/>
              <a:gd name="connsiteY5" fmla="*/ 548640 h 723720"/>
              <a:gd name="connsiteX6" fmla="*/ 455215 w 1546299"/>
              <a:gd name="connsiteY6" fmla="*/ 644434 h 723720"/>
              <a:gd name="connsiteX7" fmla="*/ 629386 w 1546299"/>
              <a:gd name="connsiteY7" fmla="*/ 687977 h 723720"/>
              <a:gd name="connsiteX8" fmla="*/ 690346 w 1546299"/>
              <a:gd name="connsiteY8" fmla="*/ 670560 h 723720"/>
              <a:gd name="connsiteX9" fmla="*/ 777432 w 1546299"/>
              <a:gd name="connsiteY9" fmla="*/ 679268 h 723720"/>
              <a:gd name="connsiteX10" fmla="*/ 881935 w 1546299"/>
              <a:gd name="connsiteY10" fmla="*/ 714103 h 723720"/>
              <a:gd name="connsiteX11" fmla="*/ 1003855 w 1546299"/>
              <a:gd name="connsiteY11" fmla="*/ 722811 h 723720"/>
              <a:gd name="connsiteX12" fmla="*/ 1082232 w 1546299"/>
              <a:gd name="connsiteY12" fmla="*/ 696685 h 723720"/>
              <a:gd name="connsiteX13" fmla="*/ 1186735 w 1546299"/>
              <a:gd name="connsiteY13" fmla="*/ 609600 h 723720"/>
              <a:gd name="connsiteX14" fmla="*/ 1334781 w 1546299"/>
              <a:gd name="connsiteY14" fmla="*/ 539931 h 723720"/>
              <a:gd name="connsiteX15" fmla="*/ 1395741 w 1546299"/>
              <a:gd name="connsiteY15" fmla="*/ 522514 h 723720"/>
              <a:gd name="connsiteX16" fmla="*/ 1491535 w 1546299"/>
              <a:gd name="connsiteY16" fmla="*/ 522514 h 723720"/>
              <a:gd name="connsiteX17" fmla="*/ 1535078 w 1546299"/>
              <a:gd name="connsiteY17" fmla="*/ 478971 h 723720"/>
              <a:gd name="connsiteX18" fmla="*/ 1526369 w 1546299"/>
              <a:gd name="connsiteY18" fmla="*/ 330925 h 723720"/>
              <a:gd name="connsiteX19" fmla="*/ 1526369 w 1546299"/>
              <a:gd name="connsiteY19" fmla="*/ 217714 h 723720"/>
              <a:gd name="connsiteX20" fmla="*/ 1526369 w 1546299"/>
              <a:gd name="connsiteY20" fmla="*/ 156754 h 723720"/>
              <a:gd name="connsiteX21" fmla="*/ 1517661 w 1546299"/>
              <a:gd name="connsiteY21" fmla="*/ 95794 h 723720"/>
              <a:gd name="connsiteX22" fmla="*/ 1517661 w 1546299"/>
              <a:gd name="connsiteY22" fmla="*/ 87085 h 723720"/>
              <a:gd name="connsiteX23" fmla="*/ 1543786 w 1546299"/>
              <a:gd name="connsiteY23" fmla="*/ 26125 h 723720"/>
              <a:gd name="connsiteX24" fmla="*/ 1543786 w 1546299"/>
              <a:gd name="connsiteY24" fmla="*/ 0 h 723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546299" h="723720">
                <a:moveTo>
                  <a:pt x="2369" y="557348"/>
                </a:moveTo>
                <a:cubicBezTo>
                  <a:pt x="-534" y="540656"/>
                  <a:pt x="-3436" y="523965"/>
                  <a:pt x="11078" y="505097"/>
                </a:cubicBezTo>
                <a:cubicBezTo>
                  <a:pt x="25592" y="486229"/>
                  <a:pt x="58975" y="452846"/>
                  <a:pt x="89455" y="444137"/>
                </a:cubicBezTo>
                <a:cubicBezTo>
                  <a:pt x="119935" y="435428"/>
                  <a:pt x="166381" y="447039"/>
                  <a:pt x="193958" y="452845"/>
                </a:cubicBezTo>
                <a:cubicBezTo>
                  <a:pt x="221535" y="458651"/>
                  <a:pt x="221535" y="463005"/>
                  <a:pt x="254918" y="478971"/>
                </a:cubicBezTo>
                <a:cubicBezTo>
                  <a:pt x="288301" y="494937"/>
                  <a:pt x="360872" y="521063"/>
                  <a:pt x="394255" y="548640"/>
                </a:cubicBezTo>
                <a:cubicBezTo>
                  <a:pt x="427638" y="576217"/>
                  <a:pt x="416027" y="621211"/>
                  <a:pt x="455215" y="644434"/>
                </a:cubicBezTo>
                <a:cubicBezTo>
                  <a:pt x="494403" y="667657"/>
                  <a:pt x="590198" y="683623"/>
                  <a:pt x="629386" y="687977"/>
                </a:cubicBezTo>
                <a:cubicBezTo>
                  <a:pt x="668574" y="692331"/>
                  <a:pt x="665672" y="672011"/>
                  <a:pt x="690346" y="670560"/>
                </a:cubicBezTo>
                <a:cubicBezTo>
                  <a:pt x="715020" y="669109"/>
                  <a:pt x="745501" y="672011"/>
                  <a:pt x="777432" y="679268"/>
                </a:cubicBezTo>
                <a:cubicBezTo>
                  <a:pt x="809363" y="686525"/>
                  <a:pt x="844198" y="706846"/>
                  <a:pt x="881935" y="714103"/>
                </a:cubicBezTo>
                <a:cubicBezTo>
                  <a:pt x="919672" y="721360"/>
                  <a:pt x="970472" y="725714"/>
                  <a:pt x="1003855" y="722811"/>
                </a:cubicBezTo>
                <a:cubicBezTo>
                  <a:pt x="1037238" y="719908"/>
                  <a:pt x="1051752" y="715553"/>
                  <a:pt x="1082232" y="696685"/>
                </a:cubicBezTo>
                <a:cubicBezTo>
                  <a:pt x="1112712" y="677817"/>
                  <a:pt x="1144644" y="635726"/>
                  <a:pt x="1186735" y="609600"/>
                </a:cubicBezTo>
                <a:cubicBezTo>
                  <a:pt x="1228826" y="583474"/>
                  <a:pt x="1299947" y="554445"/>
                  <a:pt x="1334781" y="539931"/>
                </a:cubicBezTo>
                <a:cubicBezTo>
                  <a:pt x="1369615" y="525417"/>
                  <a:pt x="1369615" y="525417"/>
                  <a:pt x="1395741" y="522514"/>
                </a:cubicBezTo>
                <a:cubicBezTo>
                  <a:pt x="1421867" y="519611"/>
                  <a:pt x="1468312" y="529771"/>
                  <a:pt x="1491535" y="522514"/>
                </a:cubicBezTo>
                <a:cubicBezTo>
                  <a:pt x="1514758" y="515257"/>
                  <a:pt x="1529272" y="510902"/>
                  <a:pt x="1535078" y="478971"/>
                </a:cubicBezTo>
                <a:cubicBezTo>
                  <a:pt x="1540884" y="447040"/>
                  <a:pt x="1527820" y="374468"/>
                  <a:pt x="1526369" y="330925"/>
                </a:cubicBezTo>
                <a:cubicBezTo>
                  <a:pt x="1524918" y="287382"/>
                  <a:pt x="1526369" y="217714"/>
                  <a:pt x="1526369" y="217714"/>
                </a:cubicBezTo>
                <a:cubicBezTo>
                  <a:pt x="1526369" y="188686"/>
                  <a:pt x="1527820" y="177074"/>
                  <a:pt x="1526369" y="156754"/>
                </a:cubicBezTo>
                <a:cubicBezTo>
                  <a:pt x="1524918" y="136434"/>
                  <a:pt x="1519112" y="107405"/>
                  <a:pt x="1517661" y="95794"/>
                </a:cubicBezTo>
                <a:cubicBezTo>
                  <a:pt x="1516210" y="84182"/>
                  <a:pt x="1513307" y="98696"/>
                  <a:pt x="1517661" y="87085"/>
                </a:cubicBezTo>
                <a:cubicBezTo>
                  <a:pt x="1522015" y="75473"/>
                  <a:pt x="1539432" y="40639"/>
                  <a:pt x="1543786" y="26125"/>
                </a:cubicBezTo>
                <a:cubicBezTo>
                  <a:pt x="1548140" y="11611"/>
                  <a:pt x="1545963" y="5805"/>
                  <a:pt x="1543786" y="0"/>
                </a:cubicBezTo>
              </a:path>
            </a:pathLst>
          </a:cu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8140006" y="3344091"/>
            <a:ext cx="1125914" cy="2046515"/>
          </a:xfrm>
          <a:custGeom>
            <a:avLst/>
            <a:gdLst>
              <a:gd name="connsiteX0" fmla="*/ 1125914 w 1125914"/>
              <a:gd name="connsiteY0" fmla="*/ 2046515 h 2046515"/>
              <a:gd name="connsiteX1" fmla="*/ 1099788 w 1125914"/>
              <a:gd name="connsiteY1" fmla="*/ 1924595 h 2046515"/>
              <a:gd name="connsiteX2" fmla="*/ 1082371 w 1125914"/>
              <a:gd name="connsiteY2" fmla="*/ 1872343 h 2046515"/>
              <a:gd name="connsiteX3" fmla="*/ 1012703 w 1125914"/>
              <a:gd name="connsiteY3" fmla="*/ 1793966 h 2046515"/>
              <a:gd name="connsiteX4" fmla="*/ 960451 w 1125914"/>
              <a:gd name="connsiteY4" fmla="*/ 1785258 h 2046515"/>
              <a:gd name="connsiteX5" fmla="*/ 925617 w 1125914"/>
              <a:gd name="connsiteY5" fmla="*/ 1767840 h 2046515"/>
              <a:gd name="connsiteX6" fmla="*/ 882074 w 1125914"/>
              <a:gd name="connsiteY6" fmla="*/ 1767840 h 2046515"/>
              <a:gd name="connsiteX7" fmla="*/ 803697 w 1125914"/>
              <a:gd name="connsiteY7" fmla="*/ 1776549 h 2046515"/>
              <a:gd name="connsiteX8" fmla="*/ 734028 w 1125914"/>
              <a:gd name="connsiteY8" fmla="*/ 1750423 h 2046515"/>
              <a:gd name="connsiteX9" fmla="*/ 725320 w 1125914"/>
              <a:gd name="connsiteY9" fmla="*/ 1706880 h 2046515"/>
              <a:gd name="connsiteX10" fmla="*/ 725320 w 1125914"/>
              <a:gd name="connsiteY10" fmla="*/ 1672046 h 2046515"/>
              <a:gd name="connsiteX11" fmla="*/ 716611 w 1125914"/>
              <a:gd name="connsiteY11" fmla="*/ 1645920 h 2046515"/>
              <a:gd name="connsiteX12" fmla="*/ 725320 w 1125914"/>
              <a:gd name="connsiteY12" fmla="*/ 1558835 h 2046515"/>
              <a:gd name="connsiteX13" fmla="*/ 725320 w 1125914"/>
              <a:gd name="connsiteY13" fmla="*/ 1489166 h 2046515"/>
              <a:gd name="connsiteX14" fmla="*/ 664360 w 1125914"/>
              <a:gd name="connsiteY14" fmla="*/ 1410789 h 2046515"/>
              <a:gd name="connsiteX15" fmla="*/ 585983 w 1125914"/>
              <a:gd name="connsiteY15" fmla="*/ 1436915 h 2046515"/>
              <a:gd name="connsiteX16" fmla="*/ 542440 w 1125914"/>
              <a:gd name="connsiteY16" fmla="*/ 1471749 h 2046515"/>
              <a:gd name="connsiteX17" fmla="*/ 411811 w 1125914"/>
              <a:gd name="connsiteY17" fmla="*/ 1506583 h 2046515"/>
              <a:gd name="connsiteX18" fmla="*/ 307308 w 1125914"/>
              <a:gd name="connsiteY18" fmla="*/ 1393372 h 2046515"/>
              <a:gd name="connsiteX19" fmla="*/ 255057 w 1125914"/>
              <a:gd name="connsiteY19" fmla="*/ 1280160 h 2046515"/>
              <a:gd name="connsiteX20" fmla="*/ 133137 w 1125914"/>
              <a:gd name="connsiteY20" fmla="*/ 1062446 h 2046515"/>
              <a:gd name="connsiteX21" fmla="*/ 72177 w 1125914"/>
              <a:gd name="connsiteY21" fmla="*/ 949235 h 2046515"/>
              <a:gd name="connsiteX22" fmla="*/ 2508 w 1125914"/>
              <a:gd name="connsiteY22" fmla="*/ 653143 h 2046515"/>
              <a:gd name="connsiteX23" fmla="*/ 19925 w 1125914"/>
              <a:gd name="connsiteY23" fmla="*/ 548640 h 2046515"/>
              <a:gd name="connsiteX24" fmla="*/ 63468 w 1125914"/>
              <a:gd name="connsiteY24" fmla="*/ 418012 h 2046515"/>
              <a:gd name="connsiteX25" fmla="*/ 107011 w 1125914"/>
              <a:gd name="connsiteY25" fmla="*/ 322218 h 2046515"/>
              <a:gd name="connsiteX26" fmla="*/ 133137 w 1125914"/>
              <a:gd name="connsiteY26" fmla="*/ 217715 h 2046515"/>
              <a:gd name="connsiteX27" fmla="*/ 150554 w 1125914"/>
              <a:gd name="connsiteY27" fmla="*/ 95795 h 2046515"/>
              <a:gd name="connsiteX28" fmla="*/ 150554 w 1125914"/>
              <a:gd name="connsiteY28" fmla="*/ 52252 h 2046515"/>
              <a:gd name="connsiteX29" fmla="*/ 133137 w 1125914"/>
              <a:gd name="connsiteY29" fmla="*/ 0 h 2046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125914" h="2046515">
                <a:moveTo>
                  <a:pt x="1125914" y="2046515"/>
                </a:moveTo>
                <a:cubicBezTo>
                  <a:pt x="1116479" y="2000069"/>
                  <a:pt x="1107045" y="1953624"/>
                  <a:pt x="1099788" y="1924595"/>
                </a:cubicBezTo>
                <a:cubicBezTo>
                  <a:pt x="1092531" y="1895566"/>
                  <a:pt x="1096885" y="1894114"/>
                  <a:pt x="1082371" y="1872343"/>
                </a:cubicBezTo>
                <a:cubicBezTo>
                  <a:pt x="1067857" y="1850572"/>
                  <a:pt x="1033023" y="1808480"/>
                  <a:pt x="1012703" y="1793966"/>
                </a:cubicBezTo>
                <a:cubicBezTo>
                  <a:pt x="992383" y="1779452"/>
                  <a:pt x="974965" y="1789612"/>
                  <a:pt x="960451" y="1785258"/>
                </a:cubicBezTo>
                <a:cubicBezTo>
                  <a:pt x="945937" y="1780904"/>
                  <a:pt x="938680" y="1770743"/>
                  <a:pt x="925617" y="1767840"/>
                </a:cubicBezTo>
                <a:cubicBezTo>
                  <a:pt x="912554" y="1764937"/>
                  <a:pt x="902394" y="1766389"/>
                  <a:pt x="882074" y="1767840"/>
                </a:cubicBezTo>
                <a:cubicBezTo>
                  <a:pt x="861754" y="1769291"/>
                  <a:pt x="828371" y="1779452"/>
                  <a:pt x="803697" y="1776549"/>
                </a:cubicBezTo>
                <a:cubicBezTo>
                  <a:pt x="779023" y="1773646"/>
                  <a:pt x="747091" y="1762035"/>
                  <a:pt x="734028" y="1750423"/>
                </a:cubicBezTo>
                <a:cubicBezTo>
                  <a:pt x="720965" y="1738811"/>
                  <a:pt x="726771" y="1719943"/>
                  <a:pt x="725320" y="1706880"/>
                </a:cubicBezTo>
                <a:cubicBezTo>
                  <a:pt x="723869" y="1693817"/>
                  <a:pt x="726772" y="1682206"/>
                  <a:pt x="725320" y="1672046"/>
                </a:cubicBezTo>
                <a:cubicBezTo>
                  <a:pt x="723868" y="1661886"/>
                  <a:pt x="716611" y="1664788"/>
                  <a:pt x="716611" y="1645920"/>
                </a:cubicBezTo>
                <a:cubicBezTo>
                  <a:pt x="716611" y="1627052"/>
                  <a:pt x="723869" y="1584961"/>
                  <a:pt x="725320" y="1558835"/>
                </a:cubicBezTo>
                <a:cubicBezTo>
                  <a:pt x="726771" y="1532709"/>
                  <a:pt x="735480" y="1513840"/>
                  <a:pt x="725320" y="1489166"/>
                </a:cubicBezTo>
                <a:cubicBezTo>
                  <a:pt x="715160" y="1464492"/>
                  <a:pt x="687583" y="1419497"/>
                  <a:pt x="664360" y="1410789"/>
                </a:cubicBezTo>
                <a:cubicBezTo>
                  <a:pt x="641137" y="1402081"/>
                  <a:pt x="606303" y="1426755"/>
                  <a:pt x="585983" y="1436915"/>
                </a:cubicBezTo>
                <a:cubicBezTo>
                  <a:pt x="565663" y="1447075"/>
                  <a:pt x="571469" y="1460138"/>
                  <a:pt x="542440" y="1471749"/>
                </a:cubicBezTo>
                <a:cubicBezTo>
                  <a:pt x="513411" y="1483360"/>
                  <a:pt x="451000" y="1519646"/>
                  <a:pt x="411811" y="1506583"/>
                </a:cubicBezTo>
                <a:cubicBezTo>
                  <a:pt x="372622" y="1493520"/>
                  <a:pt x="333434" y="1431109"/>
                  <a:pt x="307308" y="1393372"/>
                </a:cubicBezTo>
                <a:cubicBezTo>
                  <a:pt x="281182" y="1355635"/>
                  <a:pt x="284085" y="1335314"/>
                  <a:pt x="255057" y="1280160"/>
                </a:cubicBezTo>
                <a:cubicBezTo>
                  <a:pt x="226029" y="1225006"/>
                  <a:pt x="163617" y="1117600"/>
                  <a:pt x="133137" y="1062446"/>
                </a:cubicBezTo>
                <a:cubicBezTo>
                  <a:pt x="102657" y="1007292"/>
                  <a:pt x="93948" y="1017452"/>
                  <a:pt x="72177" y="949235"/>
                </a:cubicBezTo>
                <a:cubicBezTo>
                  <a:pt x="50406" y="881018"/>
                  <a:pt x="11217" y="719909"/>
                  <a:pt x="2508" y="653143"/>
                </a:cubicBezTo>
                <a:cubicBezTo>
                  <a:pt x="-6201" y="586377"/>
                  <a:pt x="9765" y="587828"/>
                  <a:pt x="19925" y="548640"/>
                </a:cubicBezTo>
                <a:cubicBezTo>
                  <a:pt x="30085" y="509452"/>
                  <a:pt x="48954" y="455749"/>
                  <a:pt x="63468" y="418012"/>
                </a:cubicBezTo>
                <a:cubicBezTo>
                  <a:pt x="77982" y="380275"/>
                  <a:pt x="95399" y="355601"/>
                  <a:pt x="107011" y="322218"/>
                </a:cubicBezTo>
                <a:cubicBezTo>
                  <a:pt x="118622" y="288835"/>
                  <a:pt x="125880" y="255452"/>
                  <a:pt x="133137" y="217715"/>
                </a:cubicBezTo>
                <a:cubicBezTo>
                  <a:pt x="140394" y="179978"/>
                  <a:pt x="147651" y="123372"/>
                  <a:pt x="150554" y="95795"/>
                </a:cubicBezTo>
                <a:cubicBezTo>
                  <a:pt x="153457" y="68218"/>
                  <a:pt x="153457" y="68218"/>
                  <a:pt x="150554" y="52252"/>
                </a:cubicBezTo>
                <a:cubicBezTo>
                  <a:pt x="147651" y="36286"/>
                  <a:pt x="140394" y="18143"/>
                  <a:pt x="133137" y="0"/>
                </a:cubicBezTo>
              </a:path>
            </a:pathLst>
          </a:cu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9" name="Группа 28"/>
          <p:cNvGrpSpPr/>
          <p:nvPr/>
        </p:nvGrpSpPr>
        <p:grpSpPr>
          <a:xfrm>
            <a:off x="3878570" y="5791530"/>
            <a:ext cx="2539153" cy="645592"/>
            <a:chOff x="1480457" y="5075449"/>
            <a:chExt cx="2539153" cy="645592"/>
          </a:xfrm>
        </p:grpSpPr>
        <p:cxnSp>
          <p:nvCxnSpPr>
            <p:cNvPr id="23" name="Прямая соединительная линия 22"/>
            <p:cNvCxnSpPr/>
            <p:nvPr/>
          </p:nvCxnSpPr>
          <p:spPr>
            <a:xfrm>
              <a:off x="1480457" y="5213042"/>
              <a:ext cx="653143" cy="8071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>
              <a:off x="1480457" y="5382535"/>
              <a:ext cx="653143" cy="8071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>
              <a:off x="1480457" y="5552028"/>
              <a:ext cx="653143" cy="807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2185851" y="5075449"/>
              <a:ext cx="18200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/>
                <a:t>Географический район</a:t>
              </a:r>
              <a:endParaRPr lang="ru-RU" sz="12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197343" y="5275029"/>
              <a:ext cx="18222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/>
                <a:t>Федеральный округ</a:t>
              </a:r>
              <a:endParaRPr lang="ru-RU" sz="12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231570" y="5444042"/>
              <a:ext cx="123661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/>
                <a:t>Макрорегион </a:t>
              </a:r>
              <a:endParaRPr lang="ru-RU" sz="1200" dirty="0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6439170" y="4959966"/>
            <a:ext cx="9722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СФО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485056" y="5390606"/>
            <a:ext cx="23556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Восточная Сибирь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 rot="16200000">
            <a:off x="6192999" y="4386347"/>
            <a:ext cx="25356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Ангаро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-Енисейский макрорегион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192206"/>
      </p:ext>
    </p:extLst>
  </p:cSld>
  <p:clrMapOvr>
    <a:masterClrMapping/>
  </p:clrMapOvr>
  <p:transition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chemeClr val="tx2"/>
                </a:solidFill>
                <a:cs typeface="Arial" panose="020B0604020202020204" pitchFamily="34" charset="0"/>
              </a:rPr>
              <a:t>Практическая работа 1. Характеристика природно-ресурсного капитала своего края по картам и статистическим материалам</a:t>
            </a:r>
            <a:endParaRPr lang="ru-RU" sz="2400" dirty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23692" y="2342008"/>
            <a:ext cx="6720289" cy="193899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работы: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составить характеристику природно-ресурсного капитала своего края с использованием карт и статистических материалов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Задачи: 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 algn="just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Определить природно – ресурсный потенциал своего края.</a:t>
            </a:r>
          </a:p>
          <a:p>
            <a:pPr marL="228600" lvl="0" indent="-228600" algn="just">
              <a:buFont typeface="+mj-lt"/>
              <a:buAutoNum type="arabicPeriod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Определить,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какие из имеющихся природных ресурсов используются в экономике региона.</a:t>
            </a:r>
          </a:p>
          <a:p>
            <a:pPr marL="228600" lvl="0" indent="-228600" algn="just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Составить характеристику природно – ресурсного капитала своего региона </a:t>
            </a:r>
          </a:p>
          <a:p>
            <a:pPr marL="228600" lvl="0" indent="-228600" algn="just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Сделать выводы об использовании природно-ресурсного потенциала для развития экономики своего края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7287" y="1564395"/>
            <a:ext cx="4549966" cy="323165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Планируемые результаты </a:t>
            </a:r>
            <a:endParaRPr lang="ru-RU" sz="1200" b="1" i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2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sz="12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Метапредметные</a:t>
            </a:r>
            <a:r>
              <a:rPr lang="ru-RU" sz="12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</a:t>
            </a:r>
            <a:endParaRPr lang="ru-RU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а) универсальные познавательные действия: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базовые логические действия 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выявлять и характеризовать существенные признаки географических объектов, процессов и явлений;</a:t>
            </a:r>
          </a:p>
          <a:p>
            <a:pPr lvl="0"/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с информацией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выбирать, анализировать и интерпретировать географическую информацию различных видов и форм представления;</a:t>
            </a:r>
          </a:p>
          <a:p>
            <a:endParaRPr lang="ru-RU" sz="12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2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Предметные результаты </a:t>
            </a:r>
            <a:endParaRPr lang="ru-RU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представлять в различных формах (таблица, график, географическое описание) географическую информацию, необходимую для решения учебных и (или) практико-ориентированных задач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23692" y="1597446"/>
            <a:ext cx="6720289" cy="46166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виды деятельности обучающихся /формируемые умения: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применять понятие «природно-ресурсный капитал» для решения учебных задач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8042313" y="2059111"/>
            <a:ext cx="484632" cy="282897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4737253" y="2908453"/>
            <a:ext cx="418641" cy="484632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87287" y="4919008"/>
            <a:ext cx="5651653" cy="193899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Оборудование: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Географический атлас Костромской области:</a:t>
            </a:r>
          </a:p>
          <a:p>
            <a:pPr lvl="0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стр. 10. Карта «Рельеф и полезные ископаемые»,</a:t>
            </a:r>
          </a:p>
          <a:p>
            <a:pPr lvl="0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стр. 16. Карта «Почвенная карта»,</a:t>
            </a:r>
          </a:p>
          <a:p>
            <a:pPr lvl="0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стр. 17. Карта «Лесистость территории. Преобладающие породы деревьев»,</a:t>
            </a:r>
          </a:p>
          <a:p>
            <a:pPr lvl="0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стр. 25. Карта «Туристская карта»,</a:t>
            </a:r>
          </a:p>
          <a:p>
            <a:pPr lvl="0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стр. 26. Карта «Особо охраняемые природные территории».</a:t>
            </a:r>
          </a:p>
          <a:p>
            <a:pPr lvl="0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учебное пособие «География Костромской области»,</a:t>
            </a:r>
          </a:p>
          <a:p>
            <a:pPr lvl="0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ресурсы сети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Интернет: </a:t>
            </a:r>
            <a:r>
              <a:rPr lang="ru-RU" sz="1200" u="sng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Информация о минерально-сырьевой базе Костромской области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41902" y="4734342"/>
            <a:ext cx="5822415" cy="212365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Оборудование: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статистические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материалы: </a:t>
            </a:r>
          </a:p>
          <a:p>
            <a:pPr lvl="0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диаграмма 1. «Объёмы разведанных запасов строительных материалов Костромской области»,</a:t>
            </a:r>
          </a:p>
          <a:p>
            <a:pPr lvl="0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диаграмма 2. «Объёмы используемых минеральных ресурсов Костромской области»,</a:t>
            </a:r>
          </a:p>
          <a:p>
            <a:pPr lvl="0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диаграмма 3. «Распределение земельного фонда по угодьям», </a:t>
            </a:r>
          </a:p>
          <a:p>
            <a:pPr lvl="0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диаграмма 4. «Площадь земель лесного фонда, покрытая лесной растительностью».</a:t>
            </a:r>
          </a:p>
          <a:p>
            <a:r>
              <a:rPr lang="ru-RU" sz="1200" u="sng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Доклад департамента природных ресурсов об экологической ситуации в Костромской области в 2021 году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(дата обращения 10.07.2023г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Двойная стрелка влево/вправо 9"/>
          <p:cNvSpPr/>
          <p:nvPr/>
        </p:nvSpPr>
        <p:spPr>
          <a:xfrm>
            <a:off x="5720508" y="5225571"/>
            <a:ext cx="539826" cy="484632"/>
          </a:xfrm>
          <a:prstGeom prst="left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627017" y="522514"/>
            <a:ext cx="444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4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804558"/>
      </p:ext>
    </p:extLst>
  </p:cSld>
  <p:clrMapOvr>
    <a:masterClrMapping/>
  </p:clrMapOvr>
  <p:transition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749" y="1564395"/>
            <a:ext cx="5197103" cy="329691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30713" y="1564395"/>
            <a:ext cx="59005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Ход работы:</a:t>
            </a:r>
          </a:p>
          <a:p>
            <a:pPr marL="228600" lvl="0" indent="-228600" algn="just">
              <a:buFont typeface="+mj-lt"/>
              <a:buAutoNum type="arabicPeriod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Соберите данные о природно-ресурсном потенциале своего края, используя данные карт географического атласа Костромской области (стр. 10, 16, 17, 25, 26), и Интернет - ресурсов.</a:t>
            </a:r>
          </a:p>
          <a:p>
            <a:pPr marL="228600" lvl="0" indent="-228600" algn="just">
              <a:buFont typeface="+mj-lt"/>
              <a:buAutoNum type="arabicPeriod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Занесите полученные результаты в Таблицу 1. </a:t>
            </a:r>
            <a:r>
              <a:rPr lang="ru-RU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Природные ресурсы Костромской области</a:t>
            </a:r>
            <a:r>
              <a:rPr lang="ru-RU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(строка «Разведанные природные ресурсы»).</a:t>
            </a:r>
          </a:p>
          <a:p>
            <a:pPr marL="228600" lvl="0" indent="-228600" algn="just">
              <a:buFont typeface="+mj-lt"/>
              <a:buAutoNum type="arabicPeriod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Оцените природно-ресурсный потенциал Костромской области.</a:t>
            </a:r>
          </a:p>
          <a:p>
            <a:pPr marL="228600" lvl="0" indent="-228600" algn="just">
              <a:buFont typeface="+mj-lt"/>
              <a:buAutoNum type="arabicPeriod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Сравните статистические данные диаграмм 1-2 и 3-4. </a:t>
            </a:r>
          </a:p>
          <a:p>
            <a:pPr marL="228600" lvl="0" indent="-228600" algn="just">
              <a:buFont typeface="+mj-lt"/>
              <a:buAutoNum type="arabicPeriod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Определите, какие природные ресурсы используются в экономике Костромской области.</a:t>
            </a:r>
          </a:p>
          <a:p>
            <a:pPr marL="228600" lvl="0" indent="-228600" algn="just">
              <a:buFont typeface="+mj-lt"/>
              <a:buAutoNum type="arabicPeriod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Занесите полученные результаты в Таблицу 1. </a:t>
            </a:r>
            <a:r>
              <a:rPr lang="ru-RU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Природные ресурсы Костромской области</a:t>
            </a:r>
            <a:r>
              <a:rPr lang="ru-RU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(строка «Используемые природные ресурсы»).</a:t>
            </a:r>
            <a:r>
              <a:rPr lang="ru-RU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0472" y="3795723"/>
            <a:ext cx="5582301" cy="130795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998684" y="5180670"/>
            <a:ext cx="61694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7. Составьте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характеристику природно – ресурсного капитала своего региона по плану:</a:t>
            </a:r>
          </a:p>
          <a:p>
            <a:pPr algn="just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какими природными </a:t>
            </a:r>
            <a:r>
              <a:rPr lang="ru-RU" sz="1200" u="sng" dirty="0">
                <a:latin typeface="Arial" panose="020B0604020202020204" pitchFamily="34" charset="0"/>
                <a:cs typeface="Arial" panose="020B0604020202020204" pitchFamily="34" charset="0"/>
              </a:rPr>
              <a:t>условиями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характеризуется Костромская область?</a:t>
            </a:r>
          </a:p>
          <a:p>
            <a:pPr algn="just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какие природные условия существенно влияют на развитие экономики региона?</a:t>
            </a:r>
          </a:p>
          <a:p>
            <a:pPr algn="just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какими природными </a:t>
            </a:r>
            <a:r>
              <a:rPr lang="ru-RU" sz="1200" u="sng" dirty="0">
                <a:latin typeface="Arial" panose="020B0604020202020204" pitchFamily="34" charset="0"/>
                <a:cs typeface="Arial" panose="020B0604020202020204" pitchFamily="34" charset="0"/>
              </a:rPr>
              <a:t>ресурсами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обладает Костромская область?</a:t>
            </a:r>
          </a:p>
          <a:p>
            <a:pPr algn="just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какие природные ресурсы </a:t>
            </a:r>
            <a:r>
              <a:rPr lang="ru-RU" sz="1200" u="sng" dirty="0">
                <a:latin typeface="Arial" panose="020B0604020202020204" pitchFamily="34" charset="0"/>
                <a:cs typeface="Arial" panose="020B0604020202020204" pitchFamily="34" charset="0"/>
              </a:rPr>
              <a:t>используются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в экономике региона?</a:t>
            </a:r>
          </a:p>
          <a:p>
            <a:pPr algn="just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какие природные ресурсы являются </a:t>
            </a:r>
            <a:r>
              <a:rPr lang="ru-RU" sz="1200" u="sng" dirty="0">
                <a:latin typeface="Arial" panose="020B0604020202020204" pitchFamily="34" charset="0"/>
                <a:cs typeface="Arial" panose="020B0604020202020204" pitchFamily="34" charset="0"/>
              </a:rPr>
              <a:t>основой экономики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региона?</a:t>
            </a:r>
          </a:p>
          <a:p>
            <a:pPr algn="just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какие отрасли экономики Костромской области сформировались на основе природно-ресурсного потенциала региона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030713" y="1564395"/>
            <a:ext cx="6137416" cy="529360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451692" y="5971142"/>
            <a:ext cx="5318160" cy="46166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 представления результатов практической работы</a:t>
            </a:r>
            <a:r>
              <a:rPr lang="ru-RU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таблица, описание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1872344" y="3"/>
            <a:ext cx="9960429" cy="1325563"/>
          </a:xfrm>
        </p:spPr>
        <p:txBody>
          <a:bodyPr/>
          <a:lstStyle/>
          <a:p>
            <a:r>
              <a:rPr lang="ru-RU" sz="2400" dirty="0" smtClean="0">
                <a:solidFill>
                  <a:schemeClr val="tx2"/>
                </a:solidFill>
                <a:cs typeface="Arial" panose="020B0604020202020204" pitchFamily="34" charset="0"/>
              </a:rPr>
              <a:t>Практическая работа 1. Характеристика природно-ресурсного капитала своего края по картам и статистическим материалам</a:t>
            </a:r>
            <a:endParaRPr lang="ru-RU" sz="2400" dirty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280682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chemeClr val="tx2"/>
                </a:solidFill>
              </a:rPr>
              <a:t>Практическая работа 2. Объяснение особенностей рельефа своего края</a:t>
            </a: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58246" y="2581749"/>
            <a:ext cx="6841475" cy="1015663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работы: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ыявить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 объяснить особенности рельефа Костромской области.</a:t>
            </a:r>
          </a:p>
          <a:p>
            <a:endParaRPr lang="ru-RU" sz="12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</a:t>
            </a:r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Выявить особенности рельефа Костромской области.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Объяснить особенности рельефа Костромской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области.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2540" y="1476260"/>
            <a:ext cx="4505899" cy="526297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Планируемые результаты </a:t>
            </a:r>
          </a:p>
          <a:p>
            <a:endParaRPr lang="ru-RU" sz="12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sz="12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Метапредметные</a:t>
            </a:r>
            <a:r>
              <a:rPr lang="ru-RU" sz="12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</a:t>
            </a:r>
            <a:endParaRPr lang="ru-RU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а) универсальные познавательные действия: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базовые логические действия 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выявлять причинно-следственные связи при изучении географических объектов, процессов и явлений; делать выводы с использованием индуктивных умозаключений, умозаключений по аналогии, формулировать гипотезы о взаимосвязях географических объектов, процессов и явлений;</a:t>
            </a:r>
          </a:p>
          <a:p>
            <a:pPr lvl="0"/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базовые исследовательские действия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Tx/>
              <a:buChar char="-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проводить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по плану несложное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географическое исследование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, в том числе на краеведческом материале, 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установлению особенностей изучаемых географических объектов, причинно-следственных связей и зависимостей между географическими объектами, процессами и явлениями;</a:t>
            </a:r>
          </a:p>
          <a:p>
            <a:pPr lvl="0"/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с информацией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находить сходные аргументы, подтверждающие или опровергающие одну и ту же идею, в различных источниках географической информации;</a:t>
            </a:r>
          </a:p>
          <a:p>
            <a:endParaRPr lang="ru-RU" sz="12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2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Предметные результаты </a:t>
            </a:r>
            <a:endParaRPr lang="ru-RU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Tx/>
              <a:buChar char="-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применять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понятия «плита», «моренный холм» 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решения учебных и (или) 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практико-ориентированных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задач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47230" y="935329"/>
            <a:ext cx="6863508" cy="156966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виды деятельности обучающихся /формируемые умения: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характеризовать влияние древних оледенений на рельеф страны;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выдвигать гипотезы объяснения особенностей рельефа своего края;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приводить примеры ледниковых форм рельефа и примеры территорий, на которых они распространены;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находить в различных источниках и использовать информацию, необходимую для объяснения особенностей рельефа своего края;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приводить примеры антропогенных форм рельефа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70960" y="3658279"/>
            <a:ext cx="7292510" cy="3231654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Ход работы: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Определите по тектонической карте России, в пределах какой тектонической структуры расположена территория Костромской области.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Определите по физической карте России, в пределах какой крупной формы рельефа расположена территория Костромской области.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Определите по физической карте Костромской области, какие формы рельефа преобладают в пределах территории Костромской области.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Определите территории РФ, подвергшиеся древнему оледенению. Используйте для этого «Физическую карту Российской Федерации с административным делением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Сформулируйте гипотезу, объясняющую особенности рельефа Костромской области.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Найдите в различных источниках информацию, необходимую для объяснения особенностей рельефа своего края. Используйте для этого, в том числе, карты географического атласа Костромской области (стр. 12-13).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Приведите примеры ледниковых форм рельефа на территории Костромской области. Укажите их названия. В какой части региона они располагаются?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Сформулируйте по итогам работы вывод, объясняющий особенности рельефа Костромской области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5394" y="478118"/>
            <a:ext cx="348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6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195369"/>
      </p:ext>
    </p:extLst>
  </p:cSld>
  <p:clrMapOvr>
    <a:masterClrMapping/>
  </p:clrMapOvr>
  <p:transition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2540" y="5483824"/>
            <a:ext cx="6863508" cy="1015663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Оборудование: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географический атлас;</a:t>
            </a:r>
          </a:p>
          <a:p>
            <a:pPr lvl="0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географический атлас Костромской области:</a:t>
            </a:r>
          </a:p>
          <a:p>
            <a:pPr lvl="0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стр. 12. «Карта четвертичных отложений»,</a:t>
            </a:r>
          </a:p>
          <a:p>
            <a:pPr lvl="0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стр. 13. «Геоморфологическая карта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Объект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1" b="-269"/>
          <a:stretch>
            <a:fillRect/>
          </a:stretch>
        </p:blipFill>
        <p:spPr bwMode="auto">
          <a:xfrm>
            <a:off x="362899" y="1403538"/>
            <a:ext cx="5707395" cy="3454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872344" y="3"/>
            <a:ext cx="9960429" cy="1325563"/>
          </a:xfrm>
        </p:spPr>
        <p:txBody>
          <a:bodyPr/>
          <a:lstStyle/>
          <a:p>
            <a:r>
              <a:rPr lang="ru-RU" sz="2400" dirty="0" smtClean="0">
                <a:solidFill>
                  <a:schemeClr val="tx2"/>
                </a:solidFill>
              </a:rPr>
              <a:t>Практическая работа 2. Объяснение особенностей рельефа своего края</a:t>
            </a:r>
            <a:endParaRPr lang="ru-RU" sz="2400" dirty="0">
              <a:solidFill>
                <a:schemeClr val="tx2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7234110" y="-184151"/>
            <a:ext cx="3689364" cy="584428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6582" y="4660647"/>
            <a:ext cx="2658931" cy="19148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82445" y="4660647"/>
            <a:ext cx="2692909" cy="191481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935673059"/>
      </p:ext>
    </p:extLst>
  </p:cSld>
  <p:clrMapOvr>
    <a:masterClrMapping/>
  </p:clrMapOvr>
  <p:transition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3362" y="187289"/>
            <a:ext cx="9960429" cy="1325563"/>
          </a:xfrm>
        </p:spPr>
        <p:txBody>
          <a:bodyPr/>
          <a:lstStyle/>
          <a:p>
            <a:r>
              <a:rPr lang="ru-RU" sz="2400" dirty="0" smtClean="0">
                <a:solidFill>
                  <a:schemeClr val="tx2"/>
                </a:solidFill>
              </a:rPr>
              <a:t>Практическая работа 3.  Оценка влияния основных климатических показателей своего края на жизнь и хозяйственную деятельность населения</a:t>
            </a: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55411" y="2303600"/>
            <a:ext cx="6288380" cy="17543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работы:</a:t>
            </a:r>
            <a:r>
              <a:rPr lang="ru-RU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Оценить влияние основных климатических показателей Костромской области на жизнь и хозяйственную деятельность населения. </a:t>
            </a:r>
          </a:p>
          <a:p>
            <a:endParaRPr lang="ru-RU" sz="12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</a:t>
            </a:r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0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Определить основные климатические показатели территории Костромской области: температуры января и июля, годовое количество и режим осадков, преобладающее направление ветров.</a:t>
            </a:r>
          </a:p>
          <a:p>
            <a:pPr lvl="0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Оценить влияние основных климатических показателей своего края на жизнь и хозяйственную деятельность населения</a:t>
            </a:r>
            <a:r>
              <a:rPr lang="ru-RU" sz="1200" dirty="0" smtClean="0"/>
              <a:t>.</a:t>
            </a:r>
            <a:endParaRPr lang="ru-RU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345058" y="1447677"/>
            <a:ext cx="4589251" cy="39703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Планируемые результаты </a:t>
            </a:r>
          </a:p>
          <a:p>
            <a:endParaRPr lang="ru-RU" sz="12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sz="12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Метапредметные</a:t>
            </a:r>
            <a:r>
              <a:rPr lang="ru-RU" sz="12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</a:t>
            </a:r>
            <a:endParaRPr lang="ru-RU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а) универсальные познавательные действия: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базовые логические действия 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выявлять причинно-следственные связи при изучении географических объектов, процессов и явлений; делать выводы с использованием дедуктивных и индуктивных умозаключений, умозаключений по аналогии, формулировать гипотезы о взаимосвязях географических объектов, процессов и явлений;</a:t>
            </a:r>
          </a:p>
          <a:p>
            <a:pPr lvl="0"/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базовые исследовательские действия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самостоятельно формулировать обобщения и выводы.</a:t>
            </a:r>
          </a:p>
          <a:p>
            <a:pPr lvl="0"/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с информацией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выбирать, анализировать и интерпретировать географическую информацию различных видов и форм представления;</a:t>
            </a:r>
          </a:p>
          <a:p>
            <a:endParaRPr lang="ru-RU" sz="12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2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Предметные результаты </a:t>
            </a:r>
            <a:endParaRPr lang="ru-RU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оценивать степень благоприятности природных условий в пределах отдельных регионов страны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55411" y="1530105"/>
            <a:ext cx="6288380" cy="7386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виды деятельности обучающихся /формируемые умения: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давать сравнительную оценку степени благоприятности климата для жизни и хозяйственной деятельности населения на территории своего края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45059" y="5483170"/>
            <a:ext cx="4433976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Оборудование: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Карты географического атласа Костромской области: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Климатическая карта (стр. 14)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Температура воздуха и осадки по сезонам (стр. 15)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Растениеводство (стр. 22)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Интернет-ресурсы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34309" y="4092757"/>
            <a:ext cx="7108165" cy="267765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Ход работы: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1. Установите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количественные характеристики климатических показателей (годового количества осадков и их режим, температур воздуха в январе и июле, преобладающее направление ветров) для Костромской области.</a:t>
            </a:r>
          </a:p>
          <a:p>
            <a:pPr lvl="0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2. Выявите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закономерности распределения основных климатических показателей по территории Костромской области.</a:t>
            </a:r>
          </a:p>
          <a:p>
            <a:pPr lvl="0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3. Определите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по картам географического атласа Костромской области (стр. 22) специализацию сельского хозяйства Костромской области.</a:t>
            </a:r>
          </a:p>
          <a:p>
            <a:pPr lvl="0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4. Дайте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оценку влияния основных климатических показателей Костромской области на жизнь и хозяйственную деятельность населения: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на специализацию сельского хозяйства (растениеводства) Костромской области;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на географию лесозаготовительной отрасли;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на использование видов транспорта на территории региона по временам года;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на продолжительность отопительного сезона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1189" y="548640"/>
            <a:ext cx="330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9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925983"/>
      </p:ext>
    </p:extLst>
  </p:cSld>
  <p:clrMapOvr>
    <a:masterClrMapping/>
  </p:clrMapOvr>
  <p:transition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883362" y="187289"/>
            <a:ext cx="9960429" cy="1325563"/>
          </a:xfrm>
        </p:spPr>
        <p:txBody>
          <a:bodyPr/>
          <a:lstStyle/>
          <a:p>
            <a:r>
              <a:rPr lang="ru-RU" sz="2400" dirty="0" smtClean="0">
                <a:solidFill>
                  <a:schemeClr val="tx2"/>
                </a:solidFill>
              </a:rPr>
              <a:t>Практическая работа 3.  Оценка влияния основных климатических показателей своего края на жизнь и хозяйственную деятельность населения</a:t>
            </a:r>
            <a:endParaRPr lang="ru-RU" sz="2400" dirty="0">
              <a:solidFill>
                <a:schemeClr val="tx2"/>
              </a:solidFill>
            </a:endParaRPr>
          </a:p>
        </p:txBody>
      </p:sp>
      <p:pic>
        <p:nvPicPr>
          <p:cNvPr id="5" name="Picture 2" descr="7d022k6h-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576" y="1518471"/>
            <a:ext cx="3948027" cy="2212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9428" y="4328160"/>
            <a:ext cx="3087135" cy="1247121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1026" name="Picture 2" descr="http://old.adm44.ru/i/u/KOSTROMA-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380" y="1926836"/>
            <a:ext cx="2600684" cy="1602671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217" y="1645177"/>
            <a:ext cx="2646535" cy="188723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16" y="3715631"/>
            <a:ext cx="2646535" cy="190993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48380" y="3713068"/>
            <a:ext cx="2668324" cy="189531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14437" y="3240897"/>
            <a:ext cx="24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1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1589" y="5205949"/>
            <a:ext cx="24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2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53962" y="3230753"/>
            <a:ext cx="24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3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53962" y="5327200"/>
            <a:ext cx="24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4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63804" y="5327200"/>
            <a:ext cx="24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5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41656" y="3257715"/>
            <a:ext cx="24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6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7745" y="5605824"/>
            <a:ext cx="6096000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Дайте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оценку влияния основных климатических показателей Костромской области на жизнь и хозяйственную деятельность населения: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на специализацию сельского хозяйства (растениеводства) Костромской области;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на географию лесозаготовительной отрасли;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на использование видов транспорта на территории региона по временам года;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на продолжительность отопительного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сезона.</a:t>
            </a:r>
            <a:endParaRPr lang="ru-RU" sz="12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5502" y="3736721"/>
            <a:ext cx="2633049" cy="185524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63576" y="5727625"/>
            <a:ext cx="2080399" cy="101584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83806" y="5693304"/>
            <a:ext cx="1702090" cy="102880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427030004"/>
      </p:ext>
    </p:extLst>
  </p:cSld>
  <p:clrMapOvr>
    <a:masterClrMapping/>
  </p:clrMapOvr>
  <p:transition>
    <p:randomBar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5091" y="155278"/>
            <a:ext cx="9960429" cy="1325563"/>
          </a:xfrm>
        </p:spPr>
        <p:txBody>
          <a:bodyPr/>
          <a:lstStyle/>
          <a:p>
            <a:r>
              <a:rPr lang="ru-RU" sz="2400" dirty="0" smtClean="0">
                <a:solidFill>
                  <a:schemeClr val="tx2"/>
                </a:solidFill>
              </a:rPr>
              <a:t>Практическая работа 2. Анализ различных точек зрения о влиянии глобальных климатических изменений на природу, на жизнь и хозяйственную деятельность населения на основе анализа нескольких источников информации</a:t>
            </a: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98377" y="3477568"/>
            <a:ext cx="4183464" cy="286232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работы: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проанализировать различные точки зрения из нескольких источников информации о влиянии глобальных климатических изменений на природу, на жизнь и хозяйственную деятельность населения.</a:t>
            </a:r>
          </a:p>
          <a:p>
            <a:endParaRPr lang="ru-RU" sz="12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</a:t>
            </a:r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Изучить различные точки зрения о влиянии глобальных климатических изменений на природу, на жизнь и хозяйственную деятельность населения.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Проанализировать и интерпретировать полученную информацию.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Сформулировать вывод о влиянии глобальных климатических изменений на природу, на жизнь и хозяйственную деятельность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населения.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8674" y="1567543"/>
            <a:ext cx="7306492" cy="521686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Планируемые </a:t>
            </a:r>
            <a:r>
              <a:rPr lang="ru-RU" sz="12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</a:t>
            </a:r>
          </a:p>
          <a:p>
            <a:r>
              <a:rPr lang="ru-RU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1.Метапредметные результаты</a:t>
            </a:r>
            <a:endParaRPr lang="ru-RU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а) универсальные познавательные действия: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базовые логические действия 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выявлять закономерности и противоречия в рассматриваемых фактах с учётом предложенной географической задачи;</a:t>
            </a:r>
          </a:p>
          <a:p>
            <a:pPr lvl="0"/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базовые исследовательские действия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оценивать достоверность информации, полученной в ходе географического исследования;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самостоятельно формулировать обобщения и выводы по результатам проведённого исследования, оценивать достоверность полученных результатов и выводов;</a:t>
            </a:r>
          </a:p>
          <a:p>
            <a:pPr lvl="0"/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с информацией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выбирать, анализировать и интерпретировать географическую информацию различных видов и форм представления;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находить сходные аргументы, подтверждающие или опровергающие одну и ту же идею, в различных источниках географической информации;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оценивать надёжность географической информации по критериям, предложенным учителем или сформулированным самостоятельно;</a:t>
            </a:r>
          </a:p>
          <a:p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б) универсальные коммуникативные действия: 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общение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формулировать суждения, выражать свою точку зрения по географическим аспектам различных вопросов в письменных текстах;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сопоставлять свои суждения по географическим вопросам с суждениями других участников диалога, обнаруживать различие и сходство позиций;</a:t>
            </a:r>
          </a:p>
          <a:p>
            <a:r>
              <a:rPr lang="ru-RU" sz="12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Предметные результаты </a:t>
            </a:r>
            <a:endParaRPr lang="ru-RU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оценивать влияние географического положения регионов России на особенности природы, жизнь и хозяйственную деятельность населения;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оценивать степень благоприятности природных условий в пределах отдельных регионов страны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98377" y="1567543"/>
            <a:ext cx="4223658" cy="17543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виды деятельности обучающихся /формируемые умения: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формулировать оценочные суждения о воздействии человеческой деятельности на окружающую среду своей местности, региона; 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сопоставлять свои суждения с суждениями других участников дискуссии относительно последствий, наблюдаемых на территории России изменений климата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9650776" y="3139807"/>
            <a:ext cx="484632" cy="451692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7436386" y="3477568"/>
            <a:ext cx="427763" cy="484632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748937" y="557349"/>
            <a:ext cx="566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13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644626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855091" y="155278"/>
            <a:ext cx="9960429" cy="1325563"/>
          </a:xfrm>
        </p:spPr>
        <p:txBody>
          <a:bodyPr/>
          <a:lstStyle/>
          <a:p>
            <a:r>
              <a:rPr lang="ru-RU" sz="2400" dirty="0" smtClean="0">
                <a:solidFill>
                  <a:schemeClr val="tx2"/>
                </a:solidFill>
              </a:rPr>
              <a:t>Практическая работа 2. Анализ различных точек зрения о влиянии глобальных климатических изменений на природу, на жизнь и хозяйственную деятельность населения на основе анализа нескольких источников информации</a:t>
            </a: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0263" y="1489549"/>
            <a:ext cx="7445828" cy="267765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Ход работы</a:t>
            </a:r>
            <a:r>
              <a:rPr lang="ru-RU" sz="12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1. Выберите, проанализируйте и интерпретируйте географическую информацию по вопросам глобального изменения климата, изложенную в Интернет-ресурсах: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установите причины изменения климата Земли,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определите динамику глобального потепления, изменений в биосфере, изменений концентраций парниковых газов, динамику таяния арктических льдов.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2. Сформулируйте оценочные суждения о воздействии человеческой деятельности на окружающую среду, в том числе на окружающую среду своей местности, Костромской области.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3. Сопоставьте свои суждения о глобальном потеплении климата с суждениями авторов публикаций по вопросам глобального потепления климата относительно последствий, наблюдаемых на территории России изменений климата.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4. Сформулируйте вывод о влиянии глобальных климатических изменений на природу, на жизнь и хозяйственную деятельность населения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0263" y="4451866"/>
            <a:ext cx="7506789" cy="249299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Оборудование</a:t>
            </a:r>
            <a:r>
              <a:rPr lang="ru-RU" sz="12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Интернет ресурсы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- Экологический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портал «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Экопортал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sz="1200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https://ecoportal.info/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- Глобальные изменения климата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://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tass.ru/spec/climate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- Изменение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климата Земли в 2023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году </a:t>
            </a:r>
            <a:r>
              <a:rPr lang="ru-RU" sz="1200" u="sng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https://www.kp.ru/family/ecology/izmenenie-klimata/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Потепление климата: причины и последствия.</a:t>
            </a: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u="sng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https://elementy.ru/nauchno-populyarnaya_biblioteka/430455/Poteplenie_klimata_prichiny_i_posledstviya</a:t>
            </a: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Чем грозит потепление климата</a:t>
            </a: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i="1" u="sng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https://tass.ru/spec/climate</a:t>
            </a: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Влияние климата на человека</a:t>
            </a: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i="1" u="sng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https://ecoportal.info/vliyanie-klimata-na-cheloveka/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Потепление климата: причины и последствия.</a:t>
            </a: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Валентин Петрович Мелешко, доктор физико-математических наук, Главная геофизическая обсерватория им. А.И.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Воейкова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. журнал </a:t>
            </a:r>
            <a:r>
              <a:rPr lang="ru-RU" sz="1200" u="sng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«Химия и жизнь» №4, 2007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u="sng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</a:t>
            </a:r>
            <a:r>
              <a:rPr lang="ru-RU" sz="1200" u="sng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elementy.ru/nauchno-populyarnaya_biblioteka/430455/Poteplenie_klimata_prichiny_i_posledstviya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90263" y="6298525"/>
            <a:ext cx="4005943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 представления результатов практической работы</a:t>
            </a:r>
            <a:r>
              <a:rPr lang="ru-RU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описание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61125" y="2144155"/>
            <a:ext cx="4230875" cy="1368443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60942" y="3622521"/>
            <a:ext cx="1513554" cy="1806838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8230605" y="1620935"/>
            <a:ext cx="3725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Экологический портал «</a:t>
            </a:r>
            <a:r>
              <a:rPr lang="ru-RU" sz="1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Экопортал</a:t>
            </a:r>
            <a:r>
              <a:rPr lang="ru-RU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sz="1400" u="sng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https://ecoportal.info/</a:t>
            </a:r>
            <a:endParaRPr lang="ru-RU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317552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chemeClr val="tx2"/>
                </a:solidFill>
                <a:cs typeface="Arial" panose="020B0604020202020204" pitchFamily="34" charset="0"/>
              </a:rPr>
              <a:t>Практическая работа 1. Определение по статистическим данным общего, естественного (или) миграционного прироста населения отдельных субъектов (федеральных округов) Российской </a:t>
            </a:r>
            <a:r>
              <a:rPr lang="ru-RU" sz="2400" dirty="0">
                <a:solidFill>
                  <a:schemeClr val="tx2"/>
                </a:solidFill>
                <a:cs typeface="Arial" panose="020B0604020202020204" pitchFamily="34" charset="0"/>
              </a:rPr>
              <a:t>Ф</a:t>
            </a:r>
            <a:r>
              <a:rPr lang="ru-RU" sz="2400" dirty="0" smtClean="0">
                <a:solidFill>
                  <a:schemeClr val="tx2"/>
                </a:solidFill>
                <a:cs typeface="Arial" panose="020B0604020202020204" pitchFamily="34" charset="0"/>
              </a:rPr>
              <a:t>едерации или своего региона</a:t>
            </a:r>
            <a:endParaRPr lang="ru-RU" sz="2400" dirty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91840" y="2170010"/>
            <a:ext cx="8821783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работы: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определить по статистическим данным общий и миграционный прирост населения федеральных округов Российской Федерации.</a:t>
            </a:r>
          </a:p>
          <a:p>
            <a:pPr algn="just"/>
            <a:endParaRPr lang="ru-RU" sz="12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2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</a:t>
            </a:r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 algn="just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Определить общий прирост населения для федеральных округов.</a:t>
            </a:r>
          </a:p>
          <a:p>
            <a:pPr marL="228600" lvl="0" indent="-228600" algn="just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Определить величину миграционного прироста населения федеральных округов.</a:t>
            </a:r>
          </a:p>
          <a:p>
            <a:pPr marL="228600" lvl="0" indent="-228600" algn="just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Сформулировать вывод об особенностях общего, естественного и миграционного прироста населения федеральных округов Российской Федерации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1257" y="1410355"/>
            <a:ext cx="2865120" cy="51706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1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Планируемые результаты </a:t>
            </a:r>
            <a:endParaRPr lang="ru-RU" sz="1100" b="1" i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1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sz="11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Метапредметные</a:t>
            </a:r>
            <a:r>
              <a:rPr lang="ru-RU" sz="11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</a:t>
            </a:r>
            <a:endParaRPr lang="ru-RU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i="1" dirty="0">
                <a:latin typeface="Arial" panose="020B0604020202020204" pitchFamily="34" charset="0"/>
                <a:cs typeface="Arial" panose="020B0604020202020204" pitchFamily="34" charset="0"/>
              </a:rPr>
              <a:t>а) универсальные познавательные действия: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1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базовые логические действия </a:t>
            </a:r>
            <a:endParaRPr lang="ru-RU" sz="11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i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выявлять и характеризовать существенные признаки географических процессов;</a:t>
            </a:r>
          </a:p>
          <a:p>
            <a:pPr lvl="0"/>
            <a:r>
              <a:rPr lang="ru-RU" sz="11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с информацией</a:t>
            </a:r>
            <a:endParaRPr lang="ru-RU" sz="11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i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выбирать, анализировать и интерпретировать географическую информацию различных видов и форм представления;</a:t>
            </a:r>
          </a:p>
          <a:p>
            <a:endParaRPr lang="ru-RU" sz="11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1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Предметные результаты </a:t>
            </a:r>
            <a:endParaRPr lang="ru-RU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- различать демографические процессы и явления, характеризующие динамику численности населения России, её отдельных регионов и своего края;</a:t>
            </a: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- использовать знания о естественном и механическом движении населения для решения практико-ориентированных задач в контексте реальной жизни;</a:t>
            </a: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- применять понятия «рождаемость», «смертность», «естественный прирост населения», «миграционный прирост населения», «общий прирост населения», для решения учебных и (или) практико- ориентированных задач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91840" y="1422515"/>
            <a:ext cx="8760823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виды деятельности обучающихся /формируемые умения: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определять и сравнивать по статистическим данным величину миграционного и общего прироста населения в различных частях страны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3109" y="3942254"/>
            <a:ext cx="3434291" cy="2293293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291840" y="3810052"/>
            <a:ext cx="5085806" cy="280076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1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Ход работы</a:t>
            </a:r>
            <a:r>
              <a:rPr lang="ru-RU" sz="1100" i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Изучите содержание Таблицы 1. Численность населения, общие итоги естественного прироста и миграции населения по Российской Федерации в 2022-2023гг.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Определите общий прирост населения для каждого из федеральных округов РФ за 2022 год.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Определите особенности общего прироста населения федеральных округов РФ в 2022 году.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Определите особенности естественного прироста населения федеральных округов РФ в 2022 году.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Определите величину миграционного прироста населения федеральных округов, используя данные общего прироста населения и естественного прироста населения.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Сформулируйте вывод об особенностях общего, естественного и миграционного прироста населения федеральных округов Российской Федерации за 2022 год</a:t>
            </a:r>
            <a:r>
              <a:rPr lang="ru-RU" sz="1100" dirty="0" smtClean="0"/>
              <a:t>.</a:t>
            </a:r>
            <a:endParaRPr lang="ru-RU" sz="1100" dirty="0"/>
          </a:p>
        </p:txBody>
      </p:sp>
      <p:sp>
        <p:nvSpPr>
          <p:cNvPr id="8" name="TextBox 7"/>
          <p:cNvSpPr txBox="1"/>
          <p:nvPr/>
        </p:nvSpPr>
        <p:spPr>
          <a:xfrm>
            <a:off x="583474" y="487680"/>
            <a:ext cx="496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16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763402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1717675"/>
            <a:ext cx="3744912" cy="319881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3" name="TextBox 7"/>
          <p:cNvSpPr txBox="1">
            <a:spLocks noChangeArrowheads="1"/>
          </p:cNvSpPr>
          <p:nvPr/>
        </p:nvSpPr>
        <p:spPr bwMode="auto">
          <a:xfrm>
            <a:off x="8634413" y="1263650"/>
            <a:ext cx="9890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>
                <a:solidFill>
                  <a:srgbClr val="C00000"/>
                </a:solidFill>
              </a:rPr>
              <a:t>9 класс</a:t>
            </a:r>
          </a:p>
        </p:txBody>
      </p:sp>
      <p:sp>
        <p:nvSpPr>
          <p:cNvPr id="19464" name="TextBox 8"/>
          <p:cNvSpPr txBox="1">
            <a:spLocks noChangeArrowheads="1"/>
          </p:cNvSpPr>
          <p:nvPr/>
        </p:nvSpPr>
        <p:spPr bwMode="auto">
          <a:xfrm>
            <a:off x="1841897" y="1338531"/>
            <a:ext cx="9890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dirty="0">
                <a:solidFill>
                  <a:srgbClr val="C00000"/>
                </a:solidFill>
              </a:rPr>
              <a:t>6 класс</a:t>
            </a:r>
          </a:p>
        </p:txBody>
      </p:sp>
      <p:sp>
        <p:nvSpPr>
          <p:cNvPr id="19465" name="TextBox 9"/>
          <p:cNvSpPr txBox="1">
            <a:spLocks noChangeArrowheads="1"/>
          </p:cNvSpPr>
          <p:nvPr/>
        </p:nvSpPr>
        <p:spPr bwMode="auto">
          <a:xfrm>
            <a:off x="3998912" y="1303429"/>
            <a:ext cx="987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dirty="0">
                <a:solidFill>
                  <a:srgbClr val="C00000"/>
                </a:solidFill>
              </a:rPr>
              <a:t>7 класс</a:t>
            </a:r>
          </a:p>
        </p:txBody>
      </p:sp>
      <p:sp>
        <p:nvSpPr>
          <p:cNvPr id="19466" name="TextBox 10"/>
          <p:cNvSpPr txBox="1">
            <a:spLocks noChangeArrowheads="1"/>
          </p:cNvSpPr>
          <p:nvPr/>
        </p:nvSpPr>
        <p:spPr bwMode="auto">
          <a:xfrm>
            <a:off x="6873875" y="1255713"/>
            <a:ext cx="9890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>
                <a:solidFill>
                  <a:srgbClr val="C00000"/>
                </a:solidFill>
              </a:rPr>
              <a:t>8 класс</a:t>
            </a:r>
          </a:p>
        </p:txBody>
      </p:sp>
      <p:sp>
        <p:nvSpPr>
          <p:cNvPr id="19467" name="TextBox 11"/>
          <p:cNvSpPr txBox="1">
            <a:spLocks noChangeArrowheads="1"/>
          </p:cNvSpPr>
          <p:nvPr/>
        </p:nvSpPr>
        <p:spPr bwMode="auto">
          <a:xfrm>
            <a:off x="239713" y="1301750"/>
            <a:ext cx="9890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>
                <a:solidFill>
                  <a:srgbClr val="C00000"/>
                </a:solidFill>
              </a:rPr>
              <a:t>5 класс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22525" y="173038"/>
            <a:ext cx="82296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chemeClr val="tx2"/>
                </a:solidFill>
                <a:latin typeface="+mj-lt"/>
              </a:rPr>
              <a:t>Практические работы ФРП основной школы</a:t>
            </a:r>
          </a:p>
        </p:txBody>
      </p:sp>
      <p:sp>
        <p:nvSpPr>
          <p:cNvPr id="14" name="Овал 13"/>
          <p:cNvSpPr/>
          <p:nvPr/>
        </p:nvSpPr>
        <p:spPr>
          <a:xfrm>
            <a:off x="10799763" y="53975"/>
            <a:ext cx="1203325" cy="1162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/>
              <a:t>68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4013" y="5062538"/>
            <a:ext cx="4084637" cy="1476375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  <a:prstDash val="lgDashDot"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900" dirty="0"/>
              <a:t>     «К практическим работам по географии относится различная учебная работа с картой, климатическими цифровыми показателями, наблюдения в природе и т.д. Все это направлено в основном на ознакомление учащихся с методами географической науки и на выработку у них географических приемов учебной работы, которые лежат в основе формирования умений и навыков, предусмотренных программой».</a:t>
            </a:r>
          </a:p>
          <a:p>
            <a:pPr algn="r">
              <a:defRPr/>
            </a:pPr>
            <a:r>
              <a:rPr lang="ru-RU" sz="900" i="1" dirty="0"/>
              <a:t>В. А. </a:t>
            </a:r>
            <a:r>
              <a:rPr lang="ru-RU" sz="900" i="1" dirty="0" err="1"/>
              <a:t>Коринская</a:t>
            </a:r>
            <a:r>
              <a:rPr lang="ru-RU" sz="900" i="1" dirty="0"/>
              <a:t>. «Самостоятельные работы </a:t>
            </a:r>
          </a:p>
          <a:p>
            <a:pPr algn="r">
              <a:defRPr/>
            </a:pPr>
            <a:r>
              <a:rPr lang="ru-RU" sz="900" i="1" dirty="0"/>
              <a:t>Учащихся по географии материков». </a:t>
            </a:r>
          </a:p>
          <a:p>
            <a:pPr algn="r">
              <a:defRPr/>
            </a:pPr>
            <a:r>
              <a:rPr lang="ru-RU" sz="900" i="1" dirty="0"/>
              <a:t>Книга для учителя. (М.: Просвещение, 1983 г.) С. 6</a:t>
            </a:r>
            <a:endParaRPr lang="ru-RU" sz="900" dirty="0"/>
          </a:p>
        </p:txBody>
      </p:sp>
      <p:sp>
        <p:nvSpPr>
          <p:cNvPr id="15" name="Овал 14"/>
          <p:cNvSpPr/>
          <p:nvPr/>
        </p:nvSpPr>
        <p:spPr>
          <a:xfrm>
            <a:off x="322263" y="241300"/>
            <a:ext cx="1120775" cy="9588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C00000"/>
                </a:solidFill>
                <a:latin typeface="+mj-lt"/>
              </a:rPr>
              <a:t>5-9 </a:t>
            </a:r>
            <a:r>
              <a:rPr lang="ru-RU" sz="1600" b="1" dirty="0" err="1">
                <a:solidFill>
                  <a:srgbClr val="C00000"/>
                </a:solidFill>
                <a:latin typeface="+mj-lt"/>
              </a:rPr>
              <a:t>кл</a:t>
            </a:r>
            <a:r>
              <a:rPr lang="ru-RU" sz="1600" dirty="0">
                <a:solidFill>
                  <a:srgbClr val="C00000"/>
                </a:solidFill>
              </a:rPr>
              <a:t>.</a:t>
            </a:r>
          </a:p>
        </p:txBody>
      </p:sp>
      <p:pic>
        <p:nvPicPr>
          <p:cNvPr id="16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558" y="1685944"/>
            <a:ext cx="3531779" cy="3047399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accent1"/>
            </a:solidFill>
            <a:prstDash val="solid"/>
            <a:miter lim="800000"/>
            <a:headEnd/>
            <a:tailEnd/>
          </a:ln>
        </p:spPr>
      </p:pic>
      <p:pic>
        <p:nvPicPr>
          <p:cNvPr id="17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916" y="1685944"/>
            <a:ext cx="3833812" cy="5176838"/>
          </a:xfrm>
          <a:prstGeom prst="rect">
            <a:avLst/>
          </a:prstGeom>
          <a:noFill/>
          <a:ln w="6350">
            <a:solidFill>
              <a:schemeClr val="accent1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362" y="1717675"/>
            <a:ext cx="3576638" cy="404018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007" y="1708417"/>
            <a:ext cx="3322456" cy="4696779"/>
          </a:xfrm>
          <a:prstGeom prst="rect">
            <a:avLst/>
          </a:prstGeom>
          <a:noFill/>
          <a:ln w="57150">
            <a:solidFill>
              <a:srgbClr val="C0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114903" y="6480075"/>
            <a:ext cx="1149532" cy="24622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12 тем 17 работ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127353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333" y="1465234"/>
            <a:ext cx="8037148" cy="5271581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872344" y="3"/>
            <a:ext cx="9960429" cy="1325563"/>
          </a:xfrm>
        </p:spPr>
        <p:txBody>
          <a:bodyPr/>
          <a:lstStyle/>
          <a:p>
            <a:r>
              <a:rPr lang="ru-RU" sz="2400" dirty="0" smtClean="0">
                <a:solidFill>
                  <a:schemeClr val="tx2"/>
                </a:solidFill>
                <a:cs typeface="Arial" panose="020B0604020202020204" pitchFamily="34" charset="0"/>
              </a:rPr>
              <a:t>Практическая работа 1. Определение по статистическим данным общего, естественного (или) миграционного прироста населения отдельных субъектов (федеральных округов) Российской </a:t>
            </a:r>
            <a:r>
              <a:rPr lang="ru-RU" sz="2400" dirty="0">
                <a:solidFill>
                  <a:schemeClr val="tx2"/>
                </a:solidFill>
                <a:cs typeface="Arial" panose="020B0604020202020204" pitchFamily="34" charset="0"/>
              </a:rPr>
              <a:t>Ф</a:t>
            </a:r>
            <a:r>
              <a:rPr lang="ru-RU" sz="2400" dirty="0" smtClean="0">
                <a:solidFill>
                  <a:schemeClr val="tx2"/>
                </a:solidFill>
                <a:cs typeface="Arial" panose="020B0604020202020204" pitchFamily="34" charset="0"/>
              </a:rPr>
              <a:t>едерации или своего региона</a:t>
            </a:r>
            <a:endParaRPr lang="ru-RU" sz="2400" dirty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44848" y="3294043"/>
            <a:ext cx="26220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Вывод 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об особенностях общего, естественного и миграционного прироста населения федеральных округов Российской Федерации за 2022 год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564820"/>
      </p:ext>
    </p:extLst>
  </p:cSld>
  <p:clrMapOvr>
    <a:masterClrMapping/>
  </p:clrMapOvr>
  <p:transition>
    <p:randomBar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37243" y="2606290"/>
            <a:ext cx="5795530" cy="23083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работы: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Научиться читать и анализировать половозрастные пирамиды, проводить сравнение на основе полученных данных и объяснять динамику половозрастного состава населения России.</a:t>
            </a:r>
          </a:p>
          <a:p>
            <a:endParaRPr lang="ru-RU" sz="12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</a:t>
            </a:r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Найти, извлечь и интерпретировать информацию, содержащуюся в данных половозрастных пирамид.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Проанализировать статистические данные половозрастных пирамид разных лет.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Сравнить полученные данные анализа половозрастных пирамид.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Определить и объяснить динамику половозрастного состава населения России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37243" y="1410159"/>
            <a:ext cx="5717755" cy="10156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виды деятельности обучающихся /формируемые умения</a:t>
            </a: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применять понятия «половозрастная структура населения», «средняя прогнозируемая продолжительность жизни» для решения учебных и практических задач;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анализировать информацию (статистические данные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872344" y="3"/>
            <a:ext cx="9960429" cy="1325563"/>
          </a:xfrm>
        </p:spPr>
        <p:txBody>
          <a:bodyPr/>
          <a:lstStyle/>
          <a:p>
            <a:r>
              <a:rPr lang="ru-RU" sz="2400" dirty="0" smtClean="0">
                <a:solidFill>
                  <a:schemeClr val="tx2"/>
                </a:solidFill>
              </a:rPr>
              <a:t>Практическая работа 1. Объяснение динамики половозрастного состава населения </a:t>
            </a:r>
            <a:r>
              <a:rPr lang="ru-RU" sz="2400" dirty="0">
                <a:solidFill>
                  <a:schemeClr val="tx2"/>
                </a:solidFill>
              </a:rPr>
              <a:t>Р</a:t>
            </a:r>
            <a:r>
              <a:rPr lang="ru-RU" sz="2400" dirty="0" smtClean="0">
                <a:solidFill>
                  <a:schemeClr val="tx2"/>
                </a:solidFill>
              </a:rPr>
              <a:t>оссии на основе анализа половозрастных пирамид</a:t>
            </a: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2540" y="1498294"/>
            <a:ext cx="5409282" cy="34163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Планируемые </a:t>
            </a:r>
            <a:r>
              <a:rPr lang="ru-RU" sz="12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</a:t>
            </a:r>
          </a:p>
          <a:p>
            <a:r>
              <a:rPr lang="ru-RU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sz="12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Метапредметные</a:t>
            </a:r>
            <a:r>
              <a:rPr lang="ru-RU" sz="12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</a:t>
            </a:r>
            <a:endParaRPr lang="ru-RU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а) универсальные познавательные действия: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базовые логические действия 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выявлять и характеризовать существенные признаки географических процессов и явлений;</a:t>
            </a:r>
          </a:p>
          <a:p>
            <a:pPr lvl="0"/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базовые исследовательские действия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самостоятельно формулировать обобщения и выводы по результатам проведённого наблюдения или исследования, оценивать достоверность полученных результатов и выводов;</a:t>
            </a:r>
          </a:p>
          <a:p>
            <a:pPr lvl="0"/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с информацией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анализировать и интерпретировать географическую информацию различных видов и форм представления;</a:t>
            </a:r>
          </a:p>
          <a:p>
            <a:endParaRPr lang="ru-RU" sz="12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2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Предметные результаты </a:t>
            </a:r>
            <a:endParaRPr lang="ru-RU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использовать знания о половозрастной структуре населения для решения практико-ориентированных задач в контексте реальной жизни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18" y="4914614"/>
            <a:ext cx="1687169" cy="180314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727" y="4914614"/>
            <a:ext cx="1745925" cy="180654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5"/>
          <a:stretch>
            <a:fillRect/>
          </a:stretch>
        </p:blipFill>
        <p:spPr bwMode="auto">
          <a:xfrm>
            <a:off x="4417753" y="4914614"/>
            <a:ext cx="1681526" cy="183872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6"/>
          <a:stretch>
            <a:fillRect/>
          </a:stretch>
        </p:blipFill>
        <p:spPr bwMode="auto">
          <a:xfrm>
            <a:off x="6471302" y="4914614"/>
            <a:ext cx="1989939" cy="180654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813494" y="5144877"/>
            <a:ext cx="3019279" cy="156966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Оборудование: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статистические материалы половозрастного состава населения России: половозрастные пирамиды 2000, 2010, 2018, 2022 годов.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Данные Росстата </a:t>
            </a:r>
            <a:r>
              <a:rPr lang="ru-RU" sz="1200" u="sng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https://rosstat.gov.ru/folder/210/document/13215#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 (дата обращения 14.07.2023г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4118" y="5006377"/>
            <a:ext cx="8394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C00000"/>
                </a:solidFill>
              </a:rPr>
              <a:t>2000г.</a:t>
            </a:r>
            <a:endParaRPr lang="ru-RU" sz="1200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96708" y="5000239"/>
            <a:ext cx="8394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C00000"/>
                </a:solidFill>
              </a:rPr>
              <a:t>2010г.</a:t>
            </a:r>
            <a:endParaRPr lang="ru-RU" sz="1200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17753" y="5005118"/>
            <a:ext cx="8394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C00000"/>
                </a:solidFill>
              </a:rPr>
              <a:t>2018г.</a:t>
            </a:r>
            <a:endParaRPr lang="ru-RU" sz="1200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10207" y="5088944"/>
            <a:ext cx="8394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C00000"/>
                </a:solidFill>
              </a:rPr>
              <a:t>2022г.</a:t>
            </a:r>
            <a:endParaRPr lang="ru-RU" sz="1200" dirty="0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22811" y="478118"/>
            <a:ext cx="428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17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194998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chemeClr val="tx2"/>
                </a:solidFill>
              </a:rPr>
              <a:t>Практическая работа 1. Объяснение динамики половозрастного состава населения </a:t>
            </a:r>
            <a:r>
              <a:rPr lang="ru-RU" sz="2400" dirty="0">
                <a:solidFill>
                  <a:schemeClr val="tx2"/>
                </a:solidFill>
              </a:rPr>
              <a:t>Р</a:t>
            </a:r>
            <a:r>
              <a:rPr lang="ru-RU" sz="2400" dirty="0" smtClean="0">
                <a:solidFill>
                  <a:schemeClr val="tx2"/>
                </a:solidFill>
              </a:rPr>
              <a:t>оссии на основе анализа половозрастных пирамид</a:t>
            </a:r>
            <a:endParaRPr lang="ru-RU" sz="2400" dirty="0">
              <a:solidFill>
                <a:schemeClr val="tx2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754" y="2944686"/>
            <a:ext cx="3023262" cy="305094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998414" y="2908156"/>
            <a:ext cx="8394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C00000"/>
                </a:solidFill>
              </a:rPr>
              <a:t>2000г.</a:t>
            </a:r>
            <a:endParaRPr lang="ru-RU" sz="1200" dirty="0">
              <a:solidFill>
                <a:srgbClr val="C00000"/>
              </a:solidFill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6"/>
          <a:stretch>
            <a:fillRect/>
          </a:stretch>
        </p:blipFill>
        <p:spPr bwMode="auto">
          <a:xfrm>
            <a:off x="8857259" y="2490722"/>
            <a:ext cx="3037089" cy="350490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0115365" y="2491745"/>
            <a:ext cx="7704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C00000"/>
                </a:solidFill>
              </a:rPr>
              <a:t>2022г.</a:t>
            </a:r>
            <a:endParaRPr lang="ru-RU" sz="12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2000" y="1445116"/>
            <a:ext cx="4695548" cy="526297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Ход работы</a:t>
            </a:r>
            <a:r>
              <a:rPr lang="ru-RU" sz="12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Прочитайте информацию, содержащуюся в половозрастных пирамидах населения России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2000 и 2022 годов:</a:t>
            </a:r>
          </a:p>
          <a:p>
            <a:pPr marL="342900" lvl="0" indent="-342900">
              <a:buFont typeface="+mj-lt"/>
              <a:buAutoNum type="arabicPeriod"/>
            </a:pP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- определите и сравните соотношение между мужским и женским населением в возрасте до 15 лет;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- определите и сравните соотношение между мужским и женским населением к 20-24 годам;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- определите и сравните соотношение между мужским и женским населением к 40 -44 годам;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- определите и сравните соотношение между мужским и женским населением к 60-64 годам;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- определите, как изменялась рождаемость за последние 10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лет;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определите соотношение доли молодых и доли старших возрастов в населении 2000 и 2022 годов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2. Проанализируйте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статистические данные половозрастных пирамид разных лет.</a:t>
            </a:r>
          </a:p>
          <a:p>
            <a:pPr lvl="0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3. Сравните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полученные данные анализа половозрастных пирамид.</a:t>
            </a:r>
          </a:p>
          <a:p>
            <a:pPr lvl="0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4. Определите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динамику численности мужчин и женщин за период 2000-2022гг.</a:t>
            </a:r>
          </a:p>
          <a:p>
            <a:pPr lvl="0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5. Объясните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динамику половозрастного состава населения России.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37676" y="6372467"/>
            <a:ext cx="56435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 представления результатов практической работы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: описание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5378796" y="4790801"/>
            <a:ext cx="1095741" cy="515513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rgbClr val="C00000"/>
                </a:solidFill>
              </a:rPr>
              <a:t>«эхо войны»</a:t>
            </a:r>
            <a:endParaRPr lang="ru-RU" sz="1000" dirty="0">
              <a:solidFill>
                <a:srgbClr val="C00000"/>
              </a:solidFill>
            </a:endParaRPr>
          </a:p>
        </p:txBody>
      </p:sp>
      <p:sp>
        <p:nvSpPr>
          <p:cNvPr id="14" name="Стрелка влево 13"/>
          <p:cNvSpPr/>
          <p:nvPr/>
        </p:nvSpPr>
        <p:spPr>
          <a:xfrm>
            <a:off x="7447438" y="3321526"/>
            <a:ext cx="1164848" cy="484632"/>
          </a:xfrm>
          <a:prstGeom prst="lef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rgbClr val="C00000"/>
                </a:solidFill>
              </a:rPr>
              <a:t>«след войны»</a:t>
            </a:r>
            <a:endParaRPr lang="ru-RU" sz="1000" dirty="0">
              <a:solidFill>
                <a:srgbClr val="C00000"/>
              </a:solidFill>
            </a:endParaRPr>
          </a:p>
        </p:txBody>
      </p:sp>
      <p:sp>
        <p:nvSpPr>
          <p:cNvPr id="21" name="Стрелка вправо 20"/>
          <p:cNvSpPr/>
          <p:nvPr/>
        </p:nvSpPr>
        <p:spPr>
          <a:xfrm>
            <a:off x="8238055" y="4402849"/>
            <a:ext cx="1095741" cy="515513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rgbClr val="C00000"/>
                </a:solidFill>
              </a:rPr>
              <a:t>«эхо войны»</a:t>
            </a:r>
            <a:endParaRPr lang="ru-RU" sz="1000" dirty="0">
              <a:solidFill>
                <a:srgbClr val="C00000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5200926" y="5243154"/>
            <a:ext cx="1232747" cy="73142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rgbClr val="C00000"/>
                </a:solidFill>
              </a:rPr>
              <a:t>социально-экономический кризис </a:t>
            </a:r>
            <a:r>
              <a:rPr lang="ru-RU" sz="1000" dirty="0" smtClean="0">
                <a:solidFill>
                  <a:srgbClr val="C00000"/>
                </a:solidFill>
              </a:rPr>
              <a:t>80-90-х</a:t>
            </a:r>
            <a:endParaRPr lang="ru-RU" sz="1000" dirty="0">
              <a:solidFill>
                <a:srgbClr val="C00000"/>
              </a:solidFill>
            </a:endParaRPr>
          </a:p>
        </p:txBody>
      </p:sp>
      <p:sp>
        <p:nvSpPr>
          <p:cNvPr id="23" name="Стрелка вправо 22"/>
          <p:cNvSpPr/>
          <p:nvPr/>
        </p:nvSpPr>
        <p:spPr>
          <a:xfrm>
            <a:off x="8212329" y="4940604"/>
            <a:ext cx="1286990" cy="73142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rgbClr val="C00000"/>
                </a:solidFill>
              </a:rPr>
              <a:t>социально-экономический кризис </a:t>
            </a:r>
            <a:r>
              <a:rPr lang="ru-RU" sz="1000" dirty="0" smtClean="0">
                <a:solidFill>
                  <a:srgbClr val="C00000"/>
                </a:solidFill>
              </a:rPr>
              <a:t>80-90-х</a:t>
            </a:r>
            <a:endParaRPr lang="ru-RU" sz="1000" dirty="0">
              <a:solidFill>
                <a:srgbClr val="C00000"/>
              </a:solidFill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8512673" y="3794871"/>
            <a:ext cx="1095741" cy="515513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rgbClr val="C00000"/>
                </a:solidFill>
              </a:rPr>
              <a:t>«эхо войны»</a:t>
            </a:r>
            <a:endParaRPr lang="ru-RU" sz="1000" dirty="0">
              <a:solidFill>
                <a:srgbClr val="C00000"/>
              </a:solidFill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5293578" y="4175838"/>
            <a:ext cx="1095741" cy="515513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rgbClr val="C00000"/>
                </a:solidFill>
              </a:rPr>
              <a:t>«эхо войны»</a:t>
            </a:r>
            <a:endParaRPr lang="ru-RU" sz="1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548938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chemeClr val="tx2"/>
                </a:solidFill>
              </a:rPr>
              <a:t>Практическая работа 1. Классификация федеральных округов по особенностям естественного и механического движения населения</a:t>
            </a: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52501" y="2677099"/>
            <a:ext cx="6280272" cy="230832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работы: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провести классификацию федеральных округов по особенностям естественного и механического движения населения.</a:t>
            </a:r>
          </a:p>
          <a:p>
            <a:endParaRPr lang="ru-RU" sz="12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</a:t>
            </a:r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Провести анализ статистических данных о численности населения, естественного и механического движения населения России и федеральных округов;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Определить существенный признак сравнения и классификации федеральных округов;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Осуществить классификацию федеральных округов по особенностям естественного и механического движения населения.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Сформулировать вывод по итогам классификации федеральных округов по особенностям естественного и механического движения населения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2371" y="1487277"/>
            <a:ext cx="5089793" cy="397031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Планируемые результаты </a:t>
            </a:r>
            <a:endParaRPr lang="ru-RU" sz="1200" b="1" i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1.Метапредметные результаты</a:t>
            </a:r>
            <a:endParaRPr lang="ru-RU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а) универсальные познавательные действия: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базовые логические действия 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устанавливать существенный признак классификации географических процессов, основания для их сравнения;</a:t>
            </a:r>
          </a:p>
          <a:p>
            <a:pPr lvl="0"/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базовые исследовательские действия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самостоятельно формулировать обобщения и выводы по результатам проведённого исследования, оценивать достоверность полученных результатов и выводов;</a:t>
            </a:r>
          </a:p>
          <a:p>
            <a:pPr lvl="0"/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с информацией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выбирать, анализировать и интерпретировать географическую информацию различных видов и форм представления;</a:t>
            </a:r>
          </a:p>
          <a:p>
            <a:endParaRPr lang="ru-RU" sz="12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2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Предметные результаты </a:t>
            </a:r>
            <a:endParaRPr lang="ru-RU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различать федеральные округа;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представлять в различных формах (таблица, график, географическое описание) географическую информацию, необходимую для решения учебных и (или) практико-ориентированных задач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75383" y="1487277"/>
            <a:ext cx="6357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виды деятельности обучающихся /формируемые умения: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классифицировать территории по особенностям естественного и механического движения населения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73920"/>
      </p:ext>
    </p:extLst>
  </p:cSld>
  <p:clrMapOvr>
    <a:masterClrMapping/>
  </p:clrMapOvr>
  <p:transition>
    <p:randomBar dir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225" y="1623897"/>
            <a:ext cx="7191375" cy="4733925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7899094" y="1623897"/>
            <a:ext cx="4043190" cy="5078313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Ход работы: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Изучите содержание таблицы 1 «Численность населения, общие итоги естественного прироста и миграции населения по Российской Федерации».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Установите федеральные округа с положительным естественным приростом.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Установите федеральные округа с отрицательным естественным приростом.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Определите особенности естественного прироста населения в федеральных округах РФ. 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Установите федеральные округа с миграционным притоком населения;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Установите федеральные округа с миграционным оттоком населения</a:t>
            </a: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Определите особенности механического прироста населения в федеральных округах РФ.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Определите основания для классификации федеральных округов по особенностям естественного и механического движения населения.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Осуществите классификацию федеральных округов по выбранному основанию для классификации.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Сформулируйте вывод на основе классификации федеральных округов по особенностям естественного и механического движения населения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872344" y="3"/>
            <a:ext cx="9960429" cy="1325563"/>
          </a:xfrm>
        </p:spPr>
        <p:txBody>
          <a:bodyPr/>
          <a:lstStyle/>
          <a:p>
            <a:r>
              <a:rPr lang="ru-RU" sz="2400" dirty="0" smtClean="0">
                <a:solidFill>
                  <a:schemeClr val="tx2"/>
                </a:solidFill>
              </a:rPr>
              <a:t>Практическая работа 1. Классификация федеральных округов по особенностям естественного и механического движения населения</a:t>
            </a: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9320" y="6357822"/>
            <a:ext cx="7466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/>
              <a:t>Форма представления результатов практической работы</a:t>
            </a:r>
            <a:r>
              <a:rPr lang="ru-RU" dirty="0"/>
              <a:t>: </a:t>
            </a:r>
            <a:r>
              <a:rPr lang="ru-RU" dirty="0" smtClean="0"/>
              <a:t>описание/кластер.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2744517"/>
      </p:ext>
    </p:extLst>
  </p:cSld>
  <p:clrMapOvr>
    <a:masterClrMapping/>
  </p:clrMapOvr>
  <p:transition>
    <p:randomBar dir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Методика проведения практических работ в курсе географии основной школы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3600" dirty="0">
                <a:solidFill>
                  <a:schemeClr val="accent1">
                    <a:lumMod val="75000"/>
                  </a:schemeClr>
                </a:solidFill>
              </a:rPr>
              <a:t>8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 класс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48182" y="4380580"/>
            <a:ext cx="11897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Часть 1</a:t>
            </a:r>
            <a:r>
              <a:rPr lang="ru-RU" sz="2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56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551" y="1135662"/>
            <a:ext cx="5147300" cy="202271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b="23275"/>
          <a:stretch/>
        </p:blipFill>
        <p:spPr>
          <a:xfrm>
            <a:off x="450716" y="3313460"/>
            <a:ext cx="5259135" cy="264666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6568" y="3456037"/>
            <a:ext cx="5256341" cy="248666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63561" y="5546406"/>
            <a:ext cx="339485" cy="37457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446568" y="5047497"/>
            <a:ext cx="339485" cy="37457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6568" y="1297999"/>
            <a:ext cx="5256341" cy="177633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81104" y="4394495"/>
            <a:ext cx="339485" cy="37457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92808" y="3642017"/>
            <a:ext cx="339485" cy="37457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446568" y="5507493"/>
            <a:ext cx="339485" cy="37457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33303" y="1994053"/>
            <a:ext cx="381097" cy="36355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33303" y="1455201"/>
            <a:ext cx="339485" cy="37457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30290" y="2637839"/>
            <a:ext cx="339485" cy="37457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72001" y="4798271"/>
            <a:ext cx="381097" cy="36355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63561" y="5099612"/>
            <a:ext cx="381097" cy="36355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404956" y="1297999"/>
            <a:ext cx="381097" cy="36355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404956" y="1741441"/>
            <a:ext cx="381097" cy="36355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404955" y="2226109"/>
            <a:ext cx="381097" cy="36355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6446568" y="4351470"/>
            <a:ext cx="381097" cy="36355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446567" y="3757915"/>
            <a:ext cx="381097" cy="36355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92120" y="4062046"/>
            <a:ext cx="381097" cy="36355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6404954" y="2545675"/>
            <a:ext cx="381097" cy="36355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0" name="Группа 29"/>
          <p:cNvGrpSpPr/>
          <p:nvPr/>
        </p:nvGrpSpPr>
        <p:grpSpPr>
          <a:xfrm>
            <a:off x="6422938" y="629038"/>
            <a:ext cx="1638586" cy="369332"/>
            <a:chOff x="6425761" y="470387"/>
            <a:chExt cx="1638586" cy="369332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6425761" y="470387"/>
              <a:ext cx="381097" cy="363557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929610" y="470387"/>
              <a:ext cx="11347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Часть 2</a:t>
              </a:r>
              <a:endParaRPr lang="ru-RU" dirty="0"/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6403502" y="222744"/>
            <a:ext cx="1700163" cy="369332"/>
            <a:chOff x="2271794" y="467498"/>
            <a:chExt cx="1700163" cy="369332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2271794" y="470386"/>
              <a:ext cx="381097" cy="363557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837220" y="467498"/>
              <a:ext cx="11347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Часть 1</a:t>
              </a:r>
              <a:endParaRPr lang="ru-RU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754795" y="250206"/>
            <a:ext cx="3955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+mj-lt"/>
              </a:rPr>
              <a:t>Распределение практических работ по частям </a:t>
            </a:r>
            <a:r>
              <a:rPr lang="ru-RU" dirty="0" err="1" smtClean="0">
                <a:solidFill>
                  <a:schemeClr val="tx2"/>
                </a:solidFill>
                <a:latin typeface="+mj-lt"/>
              </a:rPr>
              <a:t>вебинара</a:t>
            </a:r>
            <a:r>
              <a:rPr lang="ru-RU" dirty="0" smtClean="0">
                <a:solidFill>
                  <a:schemeClr val="tx2"/>
                </a:solidFill>
                <a:latin typeface="+mj-lt"/>
              </a:rPr>
              <a:t>:</a:t>
            </a:r>
            <a:endParaRPr lang="ru-RU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59090719"/>
      </p:ext>
    </p:extLst>
  </p:cSld>
  <p:clrMapOvr>
    <a:masterClrMapping/>
  </p:clrMapOvr>
  <p:transition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chemeClr val="tx2"/>
                </a:solidFill>
              </a:rPr>
              <a:t>Основные виды деятельности обучающихся </a:t>
            </a:r>
            <a:endParaRPr lang="ru-RU" sz="2800" dirty="0">
              <a:solidFill>
                <a:schemeClr val="tx2"/>
              </a:solidFill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324393" y="1575083"/>
            <a:ext cx="11691255" cy="415498"/>
            <a:chOff x="324393" y="2172410"/>
            <a:chExt cx="11691255" cy="415498"/>
          </a:xfrm>
        </p:grpSpPr>
        <p:sp>
          <p:nvSpPr>
            <p:cNvPr id="4" name="TextBox 3"/>
            <p:cNvSpPr txBox="1"/>
            <p:nvPr/>
          </p:nvSpPr>
          <p:spPr>
            <a:xfrm>
              <a:off x="1872344" y="2172410"/>
              <a:ext cx="10143304" cy="415498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1050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Природные </a:t>
              </a:r>
              <a:r>
                <a:rPr lang="ru-RU" sz="105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условия и ресурсы </a:t>
              </a:r>
              <a:r>
                <a:rPr lang="ru-RU" sz="1050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России</a:t>
              </a:r>
            </a:p>
            <a:p>
              <a:r>
                <a:rPr lang="ru-RU" sz="105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Практическая </a:t>
              </a:r>
              <a:r>
                <a:rPr lang="ru-RU" sz="1050" dirty="0">
                  <a:latin typeface="Arial" panose="020B0604020202020204" pitchFamily="34" charset="0"/>
                  <a:cs typeface="Arial" panose="020B0604020202020204" pitchFamily="34" charset="0"/>
                </a:rPr>
                <a:t>работа 1. Характеристика природно-ресурсного капитала своего края по картам и статистическим </a:t>
              </a:r>
              <a:r>
                <a:rPr lang="ru-RU" sz="105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материалам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24393" y="2295094"/>
              <a:ext cx="157459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Характеризовать …</a:t>
              </a:r>
              <a:endParaRPr lang="ru-RU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429231" y="1107123"/>
            <a:ext cx="11586417" cy="445105"/>
            <a:chOff x="429231" y="1418128"/>
            <a:chExt cx="11586417" cy="445105"/>
          </a:xfrm>
        </p:grpSpPr>
        <p:sp>
          <p:nvSpPr>
            <p:cNvPr id="3" name="TextBox 2"/>
            <p:cNvSpPr txBox="1"/>
            <p:nvPr/>
          </p:nvSpPr>
          <p:spPr>
            <a:xfrm>
              <a:off x="1872342" y="1418128"/>
              <a:ext cx="10143306" cy="415498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105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Климат и климатические ресурсы</a:t>
              </a:r>
              <a:endParaRPr lang="ru-RU" sz="105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ru-RU" sz="105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Практическая </a:t>
              </a:r>
              <a:r>
                <a:rPr lang="ru-RU" sz="1050" dirty="0">
                  <a:latin typeface="Arial" panose="020B0604020202020204" pitchFamily="34" charset="0"/>
                  <a:cs typeface="Arial" panose="020B0604020202020204" pitchFamily="34" charset="0"/>
                </a:rPr>
                <a:t>работа 1.  Описание и прогнозирование погоды территории по карте погоды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29231" y="1609317"/>
              <a:ext cx="144311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5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Описывать …</a:t>
              </a:r>
              <a:endParaRPr lang="ru-RU" sz="10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324393" y="2006797"/>
            <a:ext cx="11691255" cy="1546577"/>
            <a:chOff x="263769" y="2609197"/>
            <a:chExt cx="11691255" cy="1546577"/>
          </a:xfrm>
        </p:grpSpPr>
        <p:sp>
          <p:nvSpPr>
            <p:cNvPr id="7" name="TextBox 6"/>
            <p:cNvSpPr txBox="1"/>
            <p:nvPr/>
          </p:nvSpPr>
          <p:spPr>
            <a:xfrm>
              <a:off x="1811717" y="2609197"/>
              <a:ext cx="10143307" cy="1546577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105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Геологическое строение, рельеф и полезные </a:t>
              </a:r>
              <a:r>
                <a:rPr lang="ru-RU" sz="1050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ископаемые</a:t>
              </a:r>
            </a:p>
            <a:p>
              <a:r>
                <a:rPr lang="ru-RU" sz="105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Практическая </a:t>
              </a:r>
              <a:r>
                <a:rPr lang="ru-RU" sz="1050" dirty="0">
                  <a:latin typeface="Arial" panose="020B0604020202020204" pitchFamily="34" charset="0"/>
                  <a:cs typeface="Arial" panose="020B0604020202020204" pitchFamily="34" charset="0"/>
                </a:rPr>
                <a:t>работа 1. Объяснение распространения по территории России опасных геологических </a:t>
              </a:r>
              <a:r>
                <a:rPr lang="ru-RU" sz="105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явлений</a:t>
              </a:r>
            </a:p>
            <a:p>
              <a:r>
                <a:rPr lang="ru-RU" sz="1050" dirty="0">
                  <a:latin typeface="Arial" panose="020B0604020202020204" pitchFamily="34" charset="0"/>
                  <a:cs typeface="Arial" panose="020B0604020202020204" pitchFamily="34" charset="0"/>
                </a:rPr>
                <a:t>Практическая работа 2. Объяснение особенностей рельефа своего края</a:t>
              </a:r>
              <a:endParaRPr lang="ru-RU" sz="105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ru-RU" sz="105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Моря России. Внутренние воды и водные ресурсы</a:t>
              </a:r>
              <a:endParaRPr lang="ru-RU" sz="105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ru-RU" sz="105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Практическая </a:t>
              </a:r>
              <a:r>
                <a:rPr lang="ru-RU" sz="1050" dirty="0">
                  <a:latin typeface="Arial" panose="020B0604020202020204" pitchFamily="34" charset="0"/>
                  <a:cs typeface="Arial" panose="020B0604020202020204" pitchFamily="34" charset="0"/>
                </a:rPr>
                <a:t>работа 2. Объяснение распространения опасных гидрологических природных явлений на территории </a:t>
              </a:r>
              <a:r>
                <a:rPr lang="ru-RU" sz="105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страны</a:t>
              </a:r>
            </a:p>
            <a:p>
              <a:r>
                <a:rPr lang="ru-RU" sz="105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Природно-хозяйственные зоны</a:t>
              </a:r>
            </a:p>
            <a:p>
              <a:r>
                <a:rPr lang="ru-RU" sz="1050" dirty="0">
                  <a:latin typeface="Arial" panose="020B0604020202020204" pitchFamily="34" charset="0"/>
                  <a:cs typeface="Arial" panose="020B0604020202020204" pitchFamily="34" charset="0"/>
                </a:rPr>
                <a:t>Практическая работа 1.  Объяснение различий структуры высотной поясности в горных </a:t>
              </a:r>
              <a:r>
                <a:rPr lang="ru-RU" sz="105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системах</a:t>
              </a:r>
            </a:p>
            <a:p>
              <a:r>
                <a:rPr lang="ru-RU" sz="105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Половой и возрастной состав населения России</a:t>
              </a:r>
              <a:endParaRPr lang="ru-RU" sz="105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ru-RU" sz="105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Практическая </a:t>
              </a:r>
              <a:r>
                <a:rPr lang="ru-RU" sz="1050" dirty="0">
                  <a:latin typeface="Arial" panose="020B0604020202020204" pitchFamily="34" charset="0"/>
                  <a:cs typeface="Arial" panose="020B0604020202020204" pitchFamily="34" charset="0"/>
                </a:rPr>
                <a:t>работа 1. Объяснение динамики половозрастного состава населения России на основе анализа половозрастных пирамид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63769" y="3147646"/>
              <a:ext cx="160857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5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Объяснять …</a:t>
              </a:r>
              <a:endParaRPr lang="ru-RU" sz="10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261589" y="3534595"/>
            <a:ext cx="11754060" cy="900246"/>
            <a:chOff x="313917" y="4517945"/>
            <a:chExt cx="11347616" cy="900246"/>
          </a:xfrm>
        </p:grpSpPr>
        <p:sp>
          <p:nvSpPr>
            <p:cNvPr id="9" name="TextBox 8"/>
            <p:cNvSpPr txBox="1"/>
            <p:nvPr/>
          </p:nvSpPr>
          <p:spPr>
            <a:xfrm>
              <a:off x="1872343" y="4517945"/>
              <a:ext cx="9789190" cy="900246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1050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Административно- территориальное устройство России. Районирование территории</a:t>
              </a:r>
            </a:p>
            <a:p>
              <a:r>
                <a:rPr lang="ru-RU" sz="105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Практическая работа 1. Обозначение на контурной карте и сравнение границ федеральных округов и макрорегионов с целью выявления состава и особенностей географического положения</a:t>
              </a:r>
              <a:endParaRPr lang="ru-RU" sz="105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ru-RU" sz="1050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Моря </a:t>
              </a:r>
              <a:r>
                <a:rPr lang="ru-RU" sz="105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России. Внутренние воды и водные ресурсы</a:t>
              </a:r>
              <a:endParaRPr lang="ru-RU" sz="105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ru-RU" sz="105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Практическая </a:t>
              </a:r>
              <a:r>
                <a:rPr lang="ru-RU" sz="1050" dirty="0">
                  <a:latin typeface="Arial" panose="020B0604020202020204" pitchFamily="34" charset="0"/>
                  <a:cs typeface="Arial" panose="020B0604020202020204" pitchFamily="34" charset="0"/>
                </a:rPr>
                <a:t>работа 1.  Сравнение особенностей режима и характера течения двух рек </a:t>
              </a:r>
              <a:r>
                <a:rPr lang="ru-RU" sz="105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России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13917" y="4755220"/>
              <a:ext cx="1364064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5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Сравнивать …</a:t>
              </a:r>
              <a:endParaRPr lang="ru-RU" sz="10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261589" y="4920303"/>
            <a:ext cx="11754060" cy="577081"/>
            <a:chOff x="263769" y="5724458"/>
            <a:chExt cx="11569002" cy="577081"/>
          </a:xfrm>
        </p:grpSpPr>
        <p:sp>
          <p:nvSpPr>
            <p:cNvPr id="12" name="TextBox 11"/>
            <p:cNvSpPr txBox="1"/>
            <p:nvPr/>
          </p:nvSpPr>
          <p:spPr>
            <a:xfrm>
              <a:off x="1838668" y="5724458"/>
              <a:ext cx="9994103" cy="577081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105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Природно-хозяйственные </a:t>
              </a:r>
              <a:r>
                <a:rPr lang="ru-RU" sz="1050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зоны</a:t>
              </a:r>
            </a:p>
            <a:p>
              <a:r>
                <a:rPr lang="ru-RU" sz="105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Практическая </a:t>
              </a:r>
              <a:r>
                <a:rPr lang="ru-RU" sz="1050" dirty="0">
                  <a:latin typeface="Arial" panose="020B0604020202020204" pitchFamily="34" charset="0"/>
                  <a:cs typeface="Arial" panose="020B0604020202020204" pitchFamily="34" charset="0"/>
                </a:rPr>
                <a:t>работа 2.</a:t>
              </a:r>
              <a:r>
                <a:rPr lang="ru-RU" sz="105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050" dirty="0">
                  <a:latin typeface="Arial" panose="020B0604020202020204" pitchFamily="34" charset="0"/>
                  <a:cs typeface="Arial" panose="020B0604020202020204" pitchFamily="34" charset="0"/>
                </a:rPr>
                <a:t>Анализ различных точек зрения о влиянии глобальных климатических изменений на природу, на жизнь и хозяйственную деятельность населения на основе анализа нескольких источников информации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63769" y="5863094"/>
              <a:ext cx="1608574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5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Анализировать …</a:t>
              </a:r>
              <a:endParaRPr lang="ru-RU" sz="10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157085" y="4476171"/>
            <a:ext cx="11858564" cy="430887"/>
            <a:chOff x="183215" y="5441504"/>
            <a:chExt cx="11750952" cy="430887"/>
          </a:xfrm>
        </p:grpSpPr>
        <p:sp>
          <p:nvSpPr>
            <p:cNvPr id="11" name="TextBox 10"/>
            <p:cNvSpPr txBox="1"/>
            <p:nvPr/>
          </p:nvSpPr>
          <p:spPr>
            <a:xfrm>
              <a:off x="1872341" y="5441504"/>
              <a:ext cx="10061826" cy="430887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105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Человеческий капитал </a:t>
              </a:r>
              <a:r>
                <a:rPr lang="ru-RU" sz="1050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России</a:t>
              </a:r>
            </a:p>
            <a:p>
              <a:r>
                <a:rPr lang="ru-RU" sz="105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Практическая </a:t>
              </a:r>
              <a:r>
                <a:rPr lang="ru-RU" sz="1050" dirty="0">
                  <a:latin typeface="Arial" panose="020B0604020202020204" pitchFamily="34" charset="0"/>
                  <a:cs typeface="Arial" panose="020B0604020202020204" pitchFamily="34" charset="0"/>
                </a:rPr>
                <a:t>работа 1. Классификация Федеральных округов по особенностям естественного и механического движения населения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83215" y="5516916"/>
              <a:ext cx="178492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5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Классифицировать ...</a:t>
              </a:r>
              <a:endParaRPr lang="ru-RU" sz="10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261589" y="5510630"/>
            <a:ext cx="11754061" cy="1384995"/>
            <a:chOff x="102544" y="2250831"/>
            <a:chExt cx="11455141" cy="1384995"/>
          </a:xfrm>
        </p:grpSpPr>
        <p:sp>
          <p:nvSpPr>
            <p:cNvPr id="22" name="TextBox 21"/>
            <p:cNvSpPr txBox="1"/>
            <p:nvPr/>
          </p:nvSpPr>
          <p:spPr>
            <a:xfrm>
              <a:off x="1652955" y="2250831"/>
              <a:ext cx="9904730" cy="1384995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105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Время на территории России</a:t>
              </a:r>
              <a:endParaRPr lang="ru-RU" sz="105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ru-RU" sz="105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Практическая </a:t>
              </a:r>
              <a:r>
                <a:rPr lang="ru-RU" sz="1050" dirty="0">
                  <a:latin typeface="Arial" panose="020B0604020202020204" pitchFamily="34" charset="0"/>
                  <a:cs typeface="Arial" panose="020B0604020202020204" pitchFamily="34" charset="0"/>
                </a:rPr>
                <a:t>работа 1.  Определение различия во времени для разных городов России по карте часовых зон</a:t>
              </a:r>
              <a:endParaRPr lang="ru-RU" sz="105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ru-RU" sz="1050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Климат </a:t>
              </a:r>
              <a:r>
                <a:rPr lang="ru-RU" sz="105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 климатические </a:t>
              </a:r>
              <a:r>
                <a:rPr lang="ru-RU" sz="1050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ресурсы</a:t>
              </a:r>
            </a:p>
            <a:p>
              <a:r>
                <a:rPr lang="ru-RU" sz="105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Практическая </a:t>
              </a:r>
              <a:r>
                <a:rPr lang="ru-RU" sz="1050" dirty="0">
                  <a:latin typeface="Arial" panose="020B0604020202020204" pitchFamily="34" charset="0"/>
                  <a:cs typeface="Arial" panose="020B0604020202020204" pitchFamily="34" charset="0"/>
                </a:rPr>
                <a:t>работа 2.  Определение и объяснение по картам закономерностей распределения солнечной радиации, средних температур января и июля, годового количества осадков, испаряемости по территории страны</a:t>
              </a:r>
              <a:endParaRPr lang="ru-RU" sz="105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ru-RU" sz="1050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Численность </a:t>
              </a:r>
              <a:r>
                <a:rPr lang="ru-RU" sz="105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населения России</a:t>
              </a:r>
              <a:endParaRPr lang="ru-RU" sz="105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ru-RU" sz="105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Практическая </a:t>
              </a:r>
              <a:r>
                <a:rPr lang="ru-RU" sz="1050" dirty="0">
                  <a:latin typeface="Arial" panose="020B0604020202020204" pitchFamily="34" charset="0"/>
                  <a:cs typeface="Arial" panose="020B0604020202020204" pitchFamily="34" charset="0"/>
                </a:rPr>
                <a:t>работа 1.  Определение по статистическим данным общего, естественного (или) миграционного прироста населения отдельных субъектов (федеральных округов) Российской Федерации или своего региона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02544" y="2943328"/>
              <a:ext cx="128602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5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Определять …</a:t>
              </a:r>
              <a:endParaRPr lang="ru-RU" sz="10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9691887"/>
      </p:ext>
    </p:extLst>
  </p:cSld>
  <p:clrMapOvr>
    <a:masterClrMapping/>
  </p:clrMapOvr>
  <p:transition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chemeClr val="tx2"/>
                </a:solidFill>
              </a:rPr>
              <a:t>Практическая работа 1. Представление </a:t>
            </a:r>
            <a:br>
              <a:rPr lang="ru-RU" sz="2400" dirty="0" smtClean="0">
                <a:solidFill>
                  <a:schemeClr val="tx2"/>
                </a:solidFill>
              </a:rPr>
            </a:br>
            <a:r>
              <a:rPr lang="ru-RU" sz="2400" dirty="0" smtClean="0">
                <a:solidFill>
                  <a:schemeClr val="tx2"/>
                </a:solidFill>
              </a:rPr>
              <a:t>в виде таблицы сведений об изменении границ </a:t>
            </a:r>
            <a:br>
              <a:rPr lang="ru-RU" sz="2400" dirty="0" smtClean="0">
                <a:solidFill>
                  <a:schemeClr val="tx2"/>
                </a:solidFill>
              </a:rPr>
            </a:br>
            <a:r>
              <a:rPr lang="ru-RU" sz="2400" dirty="0" smtClean="0">
                <a:solidFill>
                  <a:schemeClr val="tx2"/>
                </a:solidFill>
              </a:rPr>
              <a:t>России на разных исторических этапах на основе </a:t>
            </a:r>
            <a:br>
              <a:rPr lang="ru-RU" sz="2400" dirty="0" smtClean="0">
                <a:solidFill>
                  <a:schemeClr val="tx2"/>
                </a:solidFill>
              </a:rPr>
            </a:br>
            <a:r>
              <a:rPr lang="ru-RU" sz="2400" dirty="0" smtClean="0">
                <a:solidFill>
                  <a:schemeClr val="tx2"/>
                </a:solidFill>
              </a:rPr>
              <a:t>анализа географических карт</a:t>
            </a: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61822" y="2191037"/>
            <a:ext cx="6287798" cy="267765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работы: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научиться анализировать географические карты России разных исторических этапов</a:t>
            </a: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определять изменения государственной границы России на разных исторических этапах, систематизировать сведения об изменении границ, представлять полученную информацию в форме таблицы.</a:t>
            </a:r>
          </a:p>
          <a:p>
            <a:endParaRPr lang="ru-RU" sz="1200" b="1" i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</a:t>
            </a:r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 algn="just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Определить основные периоды становления государства Российского.</a:t>
            </a:r>
          </a:p>
          <a:p>
            <a:pPr marL="228600" lvl="0" indent="-228600" algn="just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Определить существенные изменения территории России на каждом из исторических этапов.</a:t>
            </a:r>
          </a:p>
          <a:p>
            <a:pPr marL="228600" lvl="0" indent="-228600" algn="just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Проанализировать сведения об изменении границ России на разных исторических этапах.</a:t>
            </a:r>
          </a:p>
          <a:p>
            <a:pPr marL="228600" lvl="0" indent="-228600" algn="just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Внести в таблицу полученные сведения об изменении границ России на разных исторических этапах.</a:t>
            </a:r>
          </a:p>
          <a:p>
            <a:pPr marL="228600" lvl="0" indent="-228600" algn="just">
              <a:buFont typeface="+mj-lt"/>
              <a:buAutoNum type="arabicPeriod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Сделать вывод по итогам анализа полученных сведений.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6479" y="1431249"/>
            <a:ext cx="5497208" cy="360098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Планируемые результаты</a:t>
            </a:r>
            <a:r>
              <a:rPr lang="ru-RU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2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sz="12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Метапредметные</a:t>
            </a:r>
            <a:r>
              <a:rPr lang="ru-RU" sz="12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</a:t>
            </a:r>
            <a:endParaRPr lang="ru-RU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а) универсальные познавательные действия: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базовые логические действия 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делать выводы с использованием индуктивных умозаключений;</a:t>
            </a:r>
          </a:p>
          <a:p>
            <a:pPr lvl="0"/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базовые исследовательские действия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самостоятельно формулировать обобщения и выводы по результатам проведённого исследования;</a:t>
            </a:r>
          </a:p>
          <a:p>
            <a:pPr lvl="0"/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с информацией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выбирать, анализировать и интерпретировать географическую информацию различных видов и форм представления;</a:t>
            </a: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- систематизировать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географическую информацию в разных формах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2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Предметные </a:t>
            </a:r>
            <a:r>
              <a:rPr lang="ru-RU" sz="12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</a:t>
            </a:r>
            <a:endParaRPr lang="ru-RU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характеризовать основные этапы истории формирования территории России;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характеризовать географическое положение России с использованием информации из различных источников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61821" y="1514172"/>
            <a:ext cx="6287799" cy="64633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виды деятельности обучающихся /формируемые умения: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анализировать географическую информацию, представленную в картографической форме и систематизировать её в таблице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pluginfi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7" t="2107" r="3619" b="3345"/>
          <a:stretch>
            <a:fillRect/>
          </a:stretch>
        </p:blipFill>
        <p:spPr bwMode="auto">
          <a:xfrm>
            <a:off x="111730" y="5195743"/>
            <a:ext cx="1126015" cy="1522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трелка вниз 2"/>
          <p:cNvSpPr/>
          <p:nvPr/>
        </p:nvSpPr>
        <p:spPr>
          <a:xfrm>
            <a:off x="10113484" y="1893618"/>
            <a:ext cx="484632" cy="377212"/>
          </a:xfrm>
          <a:prstGeom prst="downArrow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право 3"/>
          <p:cNvSpPr/>
          <p:nvPr/>
        </p:nvSpPr>
        <p:spPr>
          <a:xfrm>
            <a:off x="5392756" y="2902211"/>
            <a:ext cx="451692" cy="484632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14331_origin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603" y="5243976"/>
            <a:ext cx="1715733" cy="1410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image0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754" y="5227994"/>
            <a:ext cx="1613667" cy="1487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439" y="5227994"/>
            <a:ext cx="2223559" cy="1449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Российская империя на карте 1914г, источник фото - сайт https://clck.ru/fHv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016" y="5250972"/>
            <a:ext cx="2152323" cy="1412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%D0%A0%D0%BE%D1%81%D1%81%D1%81%D0%B8%D1%8F%20%D0%BA%D0%B0%D1%80%D1%82%D0%B0%20%D0%90%D0%A2%D0%9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7197" y="5227995"/>
            <a:ext cx="2395576" cy="142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ba7c6e65d7508a87d301a586a90ef61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6" b="3671"/>
          <a:stretch>
            <a:fillRect/>
          </a:stretch>
        </p:blipFill>
        <p:spPr bwMode="auto">
          <a:xfrm>
            <a:off x="9897362" y="70089"/>
            <a:ext cx="2200540" cy="1423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64777" y="4905669"/>
            <a:ext cx="6533125" cy="26161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ru-RU" sz="11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 представления результатов практической работы</a:t>
            </a:r>
            <a:r>
              <a:rPr lang="ru-RU" sz="11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таблица, описание (вывод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5394" y="548640"/>
            <a:ext cx="418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1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023123"/>
      </p:ext>
    </p:extLst>
  </p:cSld>
  <p:clrMapOvr>
    <a:masterClrMapping/>
  </p:clrMapOvr>
  <p:transition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0426" y="1450188"/>
            <a:ext cx="7046808" cy="267765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Ход работы: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 algn="just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Определите перечень карт – источников необходимой информации.</a:t>
            </a:r>
          </a:p>
          <a:p>
            <a:pPr marL="228600" lvl="0" indent="-228600" algn="just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Установите соответствие выбранных карт определённым историческим этапам становления государства.</a:t>
            </a:r>
          </a:p>
          <a:p>
            <a:pPr marL="228600" lvl="0" indent="-228600" algn="just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Выберите необходимую информацию из отобранных источников географической информации (карт) с учётом предложенной учебной задачи и заданных критериев.</a:t>
            </a:r>
          </a:p>
          <a:p>
            <a:pPr marL="228600" lvl="0" indent="-228600" algn="just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Проанализируйте сведения об изменении границ России на разных исторических этапах.</a:t>
            </a:r>
          </a:p>
          <a:p>
            <a:pPr marL="228600" lvl="0" indent="-228600" algn="just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Составьте макет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таблицы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для внесения сведений об изменении границ России на разных исторических этапах, для чего сформулируйте общий заголовок таблицы, определите названия верхних и боковых заголовков таблицы.</a:t>
            </a:r>
          </a:p>
          <a:p>
            <a:pPr marL="228600" lvl="0" indent="-228600" algn="just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Внесите характеристики территориальных изменений на определённых этапах становления государства в таблицу «</a:t>
            </a:r>
            <a:r>
              <a:rPr lang="ru-RU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Изменение границ России на разных исторических этапах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</a:p>
          <a:p>
            <a:pPr marL="228600" lvl="0" indent="-228600" algn="just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Сделайте вывод об изменении границ России на разных исторических этапах по итогам заполнения таблицы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3648" y="1248639"/>
            <a:ext cx="4519294" cy="3922803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t="3608" b="-1"/>
          <a:stretch/>
        </p:blipFill>
        <p:spPr>
          <a:xfrm>
            <a:off x="7423648" y="5061463"/>
            <a:ext cx="4519293" cy="1569321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872344" y="3"/>
            <a:ext cx="9960429" cy="1325563"/>
          </a:xfrm>
        </p:spPr>
        <p:txBody>
          <a:bodyPr/>
          <a:lstStyle/>
          <a:p>
            <a:r>
              <a:rPr lang="ru-RU" sz="2400" dirty="0" smtClean="0">
                <a:solidFill>
                  <a:schemeClr val="tx2"/>
                </a:solidFill>
              </a:rPr>
              <a:t>Практическая работа 1. Представление в виде таблицы сведений об изменении границ России на разных исторических этапах на основе анализа географических карт</a:t>
            </a: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0426" y="4491906"/>
            <a:ext cx="7046808" cy="216982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 Федеральный </a:t>
            </a:r>
            <a:r>
              <a:rPr lang="ru-RU" sz="1200" baseline="30000" dirty="0">
                <a:latin typeface="Arial" panose="020B0604020202020204" pitchFamily="34" charset="0"/>
                <a:cs typeface="Arial" panose="020B0604020202020204" pitchFamily="34" charset="0"/>
              </a:rPr>
              <a:t>конституционный закон от 21.03.2014 N 6-ФКЗ (ред. от 10.07.2023) "О принятии в Российскую Федерацию Республики Крым и образовании в составе Российской Федерации новых субъектов - Республики Крым и города федерального значения Севастополя" </a:t>
            </a:r>
            <a:r>
              <a:rPr lang="ru-RU" sz="1200" u="sng" baseline="300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https://www.consultant.ru/document/cons_doc_LAW_160618</a:t>
            </a:r>
            <a:r>
              <a:rPr lang="ru-RU" sz="1000" u="sng" baseline="300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/</a:t>
            </a:r>
            <a:r>
              <a:rPr lang="ru-RU" sz="10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x-none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Федеральный </a:t>
            </a:r>
            <a:r>
              <a:rPr lang="x-none" sz="900" dirty="0">
                <a:latin typeface="Arial" panose="020B0604020202020204" pitchFamily="34" charset="0"/>
                <a:cs typeface="Arial" panose="020B0604020202020204" pitchFamily="34" charset="0"/>
              </a:rPr>
              <a:t>закон от 04.10.2022 N 372-ФЗ "О ратификации Договора между Российской Федерацией и Донецкой Народной Республикой о принятии в Российскую Федерацию Донецкой Народной Республики и образовании в составе Российской Федерации нового субъекта" </a:t>
            </a:r>
            <a:r>
              <a:rPr lang="ru-RU" sz="900" u="sng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https://www.consultant.ru/document/cons_doc_LAW_428189/</a:t>
            </a: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- Федеральный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закон от 04.10.2022 N 373-ФЗ "О ратификации Договора между Российской Федерацией и Луганской Народной Республикой о принятии в Российскую Федерацию Луганской Народной Республики и образовании в составе Российской Федерации нового субъекта </a:t>
            </a:r>
            <a:r>
              <a:rPr lang="ru-RU" sz="900" u="sng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https://www.consultant.ru/document/cons_doc_LAW_428191/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- Федеральный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конституционный закон от 04.10.2022 N 7-ФКЗ (ред. от 28.04.2023) "О принятии в Российскую Федерацию Запорожской области и образовании в составе Российской Федерации нового субъекта - Запорожской области"</a:t>
            </a:r>
          </a:p>
          <a:p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u="sng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https://www.consultant.ru/document/cons_doc_LAW_428185/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- Федеральный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конституционный закон от 04.10.2022 N 8-ФКЗ (ред. от 28.04.2023) "О принятии в Российскую Федерацию Херсонской области и образовании в составе Российской Федерации нового субъекта - Херсонской области" </a:t>
            </a:r>
            <a:r>
              <a:rPr lang="ru-RU" sz="900" u="sng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https://www.consultant.ru/document/cons_doc_LAW_428186/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97092629"/>
      </p:ext>
    </p:extLst>
  </p:cSld>
  <p:clrMapOvr>
    <a:masterClrMapping/>
  </p:clrMapOvr>
  <p:transition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chemeClr val="tx2"/>
                </a:solidFill>
              </a:rPr>
              <a:t>Практическая работа 1. Обозначение на контурной карте и сравнение границ федеральных округов и макрорегионов с целью выявления состава и особенностей географического положения</a:t>
            </a: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05241" y="2206962"/>
            <a:ext cx="6961266" cy="267765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работы: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выявить состав и особенности географического положения федеральных округов и макрорегионов, сравнить границы федеральных округов и макрорегионов и обозначить их на контурной карте.</a:t>
            </a:r>
          </a:p>
          <a:p>
            <a:endParaRPr lang="ru-RU" sz="12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</a:t>
            </a:r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Установить перечень федеральных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округов 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Выявить состав макрорегионов РФ;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Определить границы федеральных округов и макрорегионов РФ;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Сравнить границы федеральных округов и макрорегионов РФ;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Выявить особенности географического положения федеральных округов и макрорегионов РФ;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Обозначить на контурной карте границы федеральных округов и макрорегионов РФ;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Сделать выводы по итогам сравнения границ и особенностей географического положения федеральных округов и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макрорегионов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2540" y="1575412"/>
            <a:ext cx="4594033" cy="267765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Планируемые </a:t>
            </a:r>
            <a:r>
              <a:rPr lang="ru-RU" sz="12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</a:t>
            </a:r>
          </a:p>
          <a:p>
            <a:r>
              <a:rPr lang="ru-RU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sz="1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Метапредметные</a:t>
            </a:r>
            <a:r>
              <a:rPr lang="ru-RU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результаты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а) универсальные познавательные действия: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базовые логические действия 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устанавливать существенный признак классификации географических объектов, основания для их сравнения;</a:t>
            </a:r>
          </a:p>
          <a:p>
            <a:pPr lvl="0"/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с информацией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систематизировать географическую информацию в разных формах.</a:t>
            </a:r>
          </a:p>
          <a:p>
            <a:endParaRPr lang="ru-RU" sz="12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Предметные результаты 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различать федеральные округа, крупные географические районы и макрорегионы России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85369" y="1575412"/>
            <a:ext cx="6312665" cy="46166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виды деятельности обучающихся /формируемые умения: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различать федеральные округа, макрорегионы, крупные географические районы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10774497" y="1904334"/>
            <a:ext cx="484632" cy="249846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4817408" y="2756321"/>
            <a:ext cx="347860" cy="3158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42182" y="4829046"/>
            <a:ext cx="7270473" cy="193899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Ход работы: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Определите, какие макрорегионы входят в состав России. 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Определите, какие федеральные округа входят в состав России.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Сравните границы макрорегионов и границы федеральных округов РФ.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Выявите особенности географического положения федеральных округов и макрорегионов РФ.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Выявите состав макрорегионов России.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Выявите состав федеральных округов России.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Обозначьте на контурной карте границы федеральных округов и макрорегионов РФ.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Сделайте выводы по итогам сравнения границ, особенностей географического положения федеральных округов и макрорегионов и их состава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34978" y="5365129"/>
            <a:ext cx="4014651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Форма представления результатов практической работы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: контурная карта,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таблица, описание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(вывод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5063" y="522514"/>
            <a:ext cx="400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3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151913"/>
      </p:ext>
    </p:extLst>
  </p:cSld>
  <p:clrMapOvr>
    <a:masterClrMapping/>
  </p:clrMapOvr>
  <p:transition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920" y="4201243"/>
            <a:ext cx="4533770" cy="249214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pSp>
        <p:nvGrpSpPr>
          <p:cNvPr id="8" name="Группа 7"/>
          <p:cNvGrpSpPr/>
          <p:nvPr/>
        </p:nvGrpSpPr>
        <p:grpSpPr>
          <a:xfrm>
            <a:off x="421920" y="1446794"/>
            <a:ext cx="4533770" cy="2608957"/>
            <a:chOff x="421920" y="1446795"/>
            <a:chExt cx="4173785" cy="2350142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3"/>
            <a:srcRect r="2299" b="10038"/>
            <a:stretch/>
          </p:blipFill>
          <p:spPr>
            <a:xfrm>
              <a:off x="421920" y="1446795"/>
              <a:ext cx="4173785" cy="2350142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3"/>
            <a:srcRect l="14755" t="88336" r="14916" b="1352"/>
            <a:stretch/>
          </p:blipFill>
          <p:spPr>
            <a:xfrm>
              <a:off x="421920" y="3570514"/>
              <a:ext cx="2525485" cy="226423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1026" name="Picture 2" descr="https://fs.znanio.ru/methodology/images/d4/15/d415e59d08990806cd66e6b90d99725384b0935a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87" r="1316" b="13063"/>
          <a:stretch/>
        </p:blipFill>
        <p:spPr bwMode="auto">
          <a:xfrm>
            <a:off x="5494356" y="4227649"/>
            <a:ext cx="5905591" cy="2439336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090441" y="6359208"/>
            <a:ext cx="37882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ГЕОГРАФИЧЕСКИЕ РАЙОНЫ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1867897" y="4"/>
            <a:ext cx="10263143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4572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9144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13716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18288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ru-RU" sz="2400" dirty="0" smtClean="0">
                <a:solidFill>
                  <a:schemeClr val="tx2"/>
                </a:solidFill>
              </a:rPr>
              <a:t>Практическая работа 1. Обозначение на контурной карте и сравнение границ федеральных округов и макрорегионов с целью выявления состава и особенностей географического положения</a:t>
            </a:r>
            <a:endParaRPr lang="ru-RU" sz="2400" dirty="0">
              <a:solidFill>
                <a:schemeClr val="tx2"/>
              </a:solidFill>
            </a:endParaRPr>
          </a:p>
        </p:txBody>
      </p:sp>
      <p:pic>
        <p:nvPicPr>
          <p:cNvPr id="1029" name="Picture 5" descr="W2Wb4hI4ez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740" y="1446794"/>
            <a:ext cx="4700551" cy="2607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878669" y="2930487"/>
            <a:ext cx="18728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ФЕДЕРАЛЬНЫЕ ОКРУГА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11254"/>
      </p:ext>
    </p:extLst>
  </p:cSld>
  <p:clrMapOvr>
    <a:masterClrMapping/>
  </p:clrMapOvr>
  <p:transition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 smtClean="0">
                <a:solidFill>
                  <a:schemeClr val="tx2"/>
                </a:solidFill>
              </a:rPr>
              <a:t>Состав макрорегионов</a:t>
            </a:r>
            <a:endParaRPr lang="ru-RU" sz="2800" dirty="0">
              <a:solidFill>
                <a:schemeClr val="tx2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275" y="1715417"/>
            <a:ext cx="10532577" cy="20082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275" y="3857870"/>
            <a:ext cx="10525038" cy="23776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044" y="6349535"/>
            <a:ext cx="112372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Стратегия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пространственного развития Российской Федерации на период до 2025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года. утв. распоряжением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равительства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РФ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13.02.2019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г. № 207-р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2290355" y="818606"/>
            <a:ext cx="2534194" cy="8968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3814354" y="818606"/>
            <a:ext cx="1219200" cy="8968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5617029" y="818606"/>
            <a:ext cx="43542" cy="8968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7219406" y="818606"/>
            <a:ext cx="8708" cy="8968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7898674" y="818606"/>
            <a:ext cx="914400" cy="8273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8865326" y="818606"/>
            <a:ext cx="1863634" cy="8968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>
            <a:off x="2124892" y="818606"/>
            <a:ext cx="2908662" cy="30392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>
            <a:off x="3944983" y="740229"/>
            <a:ext cx="1210491" cy="31176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5477691" y="818606"/>
            <a:ext cx="60960" cy="30392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7228114" y="2386149"/>
            <a:ext cx="0" cy="15501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7768046" y="740229"/>
            <a:ext cx="966651" cy="31960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8699863" y="818606"/>
            <a:ext cx="1645920" cy="30392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0230519"/>
      </p:ext>
    </p:extLst>
  </p:cSld>
  <p:clrMapOvr>
    <a:masterClrMapping/>
  </p:clrMapOvr>
  <p:transition>
    <p:randomBar dir="vert"/>
  </p:transition>
</p:sld>
</file>

<file path=ppt/theme/theme1.xml><?xml version="1.0" encoding="utf-8"?>
<a:theme xmlns:a="http://schemas.openxmlformats.org/drawingml/2006/main" name="КОИРО2">
  <a:themeElements>
    <a:clrScheme name="КОИРО">
      <a:dk1>
        <a:srgbClr val="181818"/>
      </a:dk1>
      <a:lt1>
        <a:srgbClr val="FFFFFF"/>
      </a:lt1>
      <a:dk2>
        <a:srgbClr val="3E6128"/>
      </a:dk2>
      <a:lt2>
        <a:srgbClr val="F2F2F2"/>
      </a:lt2>
      <a:accent1>
        <a:srgbClr val="338558"/>
      </a:accent1>
      <a:accent2>
        <a:srgbClr val="C00000"/>
      </a:accent2>
      <a:accent3>
        <a:srgbClr val="A5A5A5"/>
      </a:accent3>
      <a:accent4>
        <a:srgbClr val="2E481E"/>
      </a:accent4>
      <a:accent5>
        <a:srgbClr val="800000"/>
      </a:accent5>
      <a:accent6>
        <a:srgbClr val="323F4F"/>
      </a:accent6>
      <a:hlink>
        <a:srgbClr val="29401A"/>
      </a:hlink>
      <a:folHlink>
        <a:srgbClr val="C00000"/>
      </a:folHlink>
    </a:clrScheme>
    <a:fontScheme name="КОИРО">
      <a:majorFont>
        <a:latin typeface="Century Gothic"/>
        <a:ea typeface=""/>
        <a:cs typeface=""/>
      </a:majorFont>
      <a:minorFont>
        <a:latin typeface="Garamond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КОИРО2" id="{4BB1C634-15C3-4DD6-B97C-DFF39F42870C}" vid="{7019F9F6-4BBD-49F0-8A48-626BD501D53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619ABD8F6D586447BEC745CCCE922233" ma:contentTypeVersion="49" ma:contentTypeDescription="Создание документа." ma:contentTypeScope="" ma:versionID="e7ba8c9a17f5fac8e8a0ba3372aa7e3c">
  <xsd:schema xmlns:xsd="http://www.w3.org/2001/XMLSchema" xmlns:xs="http://www.w3.org/2001/XMLSchema" xmlns:p="http://schemas.microsoft.com/office/2006/metadata/properties" xmlns:ns2="f13cd17a-5410-446a-96bd-44fada269ec3" xmlns:ns3="4a252ca3-5a62-4c1c-90a6-29f4710e47f8" targetNamespace="http://schemas.microsoft.com/office/2006/metadata/properties" ma:root="true" ma:fieldsID="3ef2d5c7c49e63c501edd87c472c3fdd" ns2:_="" ns3:_="">
    <xsd:import namespace="f13cd17a-5410-446a-96bd-44fada269ec3"/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3cd17a-5410-446a-96bd-44fada269ec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96A9121-E771-4593-BFFC-156DA1645115}"/>
</file>

<file path=customXml/itemProps2.xml><?xml version="1.0" encoding="utf-8"?>
<ds:datastoreItem xmlns:ds="http://schemas.openxmlformats.org/officeDocument/2006/customXml" ds:itemID="{B264E333-F9C5-4057-BBED-57112DD41B4A}"/>
</file>

<file path=customXml/itemProps3.xml><?xml version="1.0" encoding="utf-8"?>
<ds:datastoreItem xmlns:ds="http://schemas.openxmlformats.org/officeDocument/2006/customXml" ds:itemID="{F299D44A-0216-40A1-91F6-4A72414D1027}"/>
</file>

<file path=customXml/itemProps4.xml><?xml version="1.0" encoding="utf-8"?>
<ds:datastoreItem xmlns:ds="http://schemas.openxmlformats.org/officeDocument/2006/customXml" ds:itemID="{F2AB821E-028E-4913-9D19-81108353F344}"/>
</file>

<file path=docProps/app.xml><?xml version="1.0" encoding="utf-8"?>
<Properties xmlns="http://schemas.openxmlformats.org/officeDocument/2006/extended-properties" xmlns:vt="http://schemas.openxmlformats.org/officeDocument/2006/docPropsVTypes">
  <Template>7 кл. Практические работы</Template>
  <TotalTime>898</TotalTime>
  <Words>4236</Words>
  <Application>Microsoft Office PowerPoint</Application>
  <PresentationFormat>Широкоэкранный</PresentationFormat>
  <Paragraphs>474</Paragraphs>
  <Slides>25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Arial</vt:lpstr>
      <vt:lpstr>Calibri</vt:lpstr>
      <vt:lpstr>Century Gothic</vt:lpstr>
      <vt:lpstr>Garamond</vt:lpstr>
      <vt:lpstr>КОИРО2</vt:lpstr>
      <vt:lpstr>Методика проведения практических работ в курсе географии основной школы</vt:lpstr>
      <vt:lpstr>Презентация PowerPoint</vt:lpstr>
      <vt:lpstr>Презентация PowerPoint</vt:lpstr>
      <vt:lpstr>Основные виды деятельности обучающихся </vt:lpstr>
      <vt:lpstr>Практическая работа 1. Представление  в виде таблицы сведений об изменении границ  России на разных исторических этапах на основе  анализа географических карт</vt:lpstr>
      <vt:lpstr>Практическая работа 1. Представление в виде таблицы сведений об изменении границ России на разных исторических этапах на основе анализа географических карт</vt:lpstr>
      <vt:lpstr>Практическая работа 1. Обозначение на контурной карте и сравнение границ федеральных округов и макрорегионов с целью выявления состава и особенностей географического положения</vt:lpstr>
      <vt:lpstr>Презентация PowerPoint</vt:lpstr>
      <vt:lpstr>Состав макрорегионов</vt:lpstr>
      <vt:lpstr>Форма представления результатов практической работы</vt:lpstr>
      <vt:lpstr>Практическая работа 1. Характеристика природно-ресурсного капитала своего края по картам и статистическим материалам</vt:lpstr>
      <vt:lpstr>Практическая работа 1. Характеристика природно-ресурсного капитала своего края по картам и статистическим материалам</vt:lpstr>
      <vt:lpstr>Практическая работа 2. Объяснение особенностей рельефа своего края</vt:lpstr>
      <vt:lpstr>Практическая работа 2. Объяснение особенностей рельефа своего края</vt:lpstr>
      <vt:lpstr>Практическая работа 3.  Оценка влияния основных климатических показателей своего края на жизнь и хозяйственную деятельность населения</vt:lpstr>
      <vt:lpstr>Практическая работа 3.  Оценка влияния основных климатических показателей своего края на жизнь и хозяйственную деятельность населения</vt:lpstr>
      <vt:lpstr>Практическая работа 2. Анализ различных точек зрения о влиянии глобальных климатических изменений на природу, на жизнь и хозяйственную деятельность населения на основе анализа нескольких источников информации</vt:lpstr>
      <vt:lpstr>Практическая работа 2. Анализ различных точек зрения о влиянии глобальных климатических изменений на природу, на жизнь и хозяйственную деятельность населения на основе анализа нескольких источников информации</vt:lpstr>
      <vt:lpstr>Практическая работа 1. Определение по статистическим данным общего, естественного (или) миграционного прироста населения отдельных субъектов (федеральных округов) Российской Федерации или своего региона</vt:lpstr>
      <vt:lpstr>Практическая работа 1. Определение по статистическим данным общего, естественного (или) миграционного прироста населения отдельных субъектов (федеральных округов) Российской Федерации или своего региона</vt:lpstr>
      <vt:lpstr>Практическая работа 1. Объяснение динамики половозрастного состава населения России на основе анализа половозрастных пирамид</vt:lpstr>
      <vt:lpstr>Практическая работа 1. Объяснение динамики половозрастного состава населения России на основе анализа половозрастных пирамид</vt:lpstr>
      <vt:lpstr>Практическая работа 1. Классификация федеральных округов по особенностям естественного и механического движения населения</vt:lpstr>
      <vt:lpstr>Практическая работа 1. Классификация федеральных округов по особенностям естественного и механического движения населения</vt:lpstr>
      <vt:lpstr>Методика проведения практических работ в курсе географии основной школы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Методика проведения практических работ в курсе географии основной школы</dc:title>
  <dc:creator>Администратор</dc:creator>
  <cp:lastModifiedBy>Администратор</cp:lastModifiedBy>
  <cp:revision>86</cp:revision>
  <dcterms:created xsi:type="dcterms:W3CDTF">2023-09-07T10:42:07Z</dcterms:created>
  <dcterms:modified xsi:type="dcterms:W3CDTF">2023-09-14T08:31:35Z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0x010100619ABD8F6D586447BEC745CCCE922233</vt:lpwstr>
  </property>
</Properties>
</file>