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92" r:id="rId4"/>
    <p:sldId id="294" r:id="rId5"/>
    <p:sldId id="266" r:id="rId6"/>
    <p:sldId id="268" r:id="rId7"/>
    <p:sldId id="267" r:id="rId8"/>
    <p:sldId id="281" r:id="rId9"/>
    <p:sldId id="282" r:id="rId10"/>
    <p:sldId id="283" r:id="rId11"/>
    <p:sldId id="275" r:id="rId12"/>
    <p:sldId id="286" r:id="rId13"/>
    <p:sldId id="276" r:id="rId14"/>
    <p:sldId id="285" r:id="rId15"/>
    <p:sldId id="284" r:id="rId16"/>
    <p:sldId id="287" r:id="rId17"/>
    <p:sldId id="289" r:id="rId18"/>
    <p:sldId id="290" r:id="rId19"/>
    <p:sldId id="291" r:id="rId20"/>
    <p:sldId id="29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9E5A9-19DC-4B07-A971-2BD3E239C192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F815-D80D-4F7D-B247-01297014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3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F815-D80D-4F7D-B247-012970140F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0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F815-D80D-4F7D-B247-012970140F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2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3814309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7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50039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7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9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51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56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38657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6" y="3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6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1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8" y="1122363"/>
            <a:ext cx="96012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8" y="4467452"/>
            <a:ext cx="96012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488" y="6356350"/>
            <a:ext cx="2601912" cy="365125"/>
          </a:xfrm>
        </p:spPr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059113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3913" y="6356350"/>
            <a:ext cx="2362200" cy="365125"/>
          </a:xfrm>
        </p:spPr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96165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7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5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7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0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-7482"/>
            <a:ext cx="1099457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1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4725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2250" y="60102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21250" y="601027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4650" y="60102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5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3" y="1236214"/>
            <a:ext cx="1038497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5038" y="6375400"/>
            <a:ext cx="2276475" cy="365125"/>
          </a:xfrm>
        </p:spPr>
        <p:txBody>
          <a:bodyPr/>
          <a:lstStyle>
            <a:lvl1pPr>
              <a:defRPr/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4850" y="63754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2038" y="6375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1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FE85FF1-FA08-4697-B789-393F1CC8F099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B8B8B"/>
                </a:solidFill>
                <a:latin typeface="Garamond" panose="02020404030301010803" pitchFamily="18" charset="0"/>
              </a:defRPr>
            </a:lvl1pPr>
          </a:lstStyle>
          <a:p>
            <a:fld id="{E837041B-09FF-42F1-BF3D-92E258B562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eo.koltyrin.ru/encyclopaedia.php" TargetMode="External"/><Relationship Id="rId2" Type="http://schemas.openxmlformats.org/officeDocument/2006/relationships/hyperlink" Target="https://greatbook.ru/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isasam.ru/emigration/vybor/ekologiya-v-stranah-mira.html?ysclid=lm6rtsqojc765978588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класс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029" y="4404588"/>
            <a:ext cx="5877743" cy="243823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77190" y="1828800"/>
            <a:ext cx="5199962" cy="41549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2. Выявление закономерностей распространения тёплых и холодных течений у западных и восточных побережий материков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Изучите содержание карты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«Поверхностные течения  вод Мирового океана».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Назовите течения, циркулирующие вдоль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восточных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за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падных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берегов материков.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Определите, в каком полушарии циркулирует каждое течение?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Определите, к какой группе течений (тёплых или холодных) относится каждое из установленных течений.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направление течения каждого из установленных течений.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установленные данные в таблицу «Закономерности распространения теплых и холодных течений вдоль западных и восточных берегов материков».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Проанализируйте полученные данные.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закономерность распространения теплых и холодных течений вдоль западных и восточных берегов материков.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вывод о закономерности распространения теплых и холодных течений вдоль западных и восточных берегов материков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4099" name="Picture 3" descr="techeniya-mirovogo-oke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47" y="1614766"/>
            <a:ext cx="5171123" cy="270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5190" y="1340903"/>
            <a:ext cx="4597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Карта «Поверхностные течения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вод Мирового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океана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33944" y="153839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Выявление закономерностей изменения солёности поверхностных вод мирового океана и распространения тёплых и холодных течений у западных и восточных побережий материков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190" y="6287015"/>
            <a:ext cx="519996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(Часть 2), описание (Часть 1).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2717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Сравнение занятий населения двух стран по комплексным картам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789" y="1503947"/>
            <a:ext cx="5161548" cy="38164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основания для сравнения географических объектов, процессов и явлений;</a:t>
            </a:r>
          </a:p>
          <a:p>
            <a:pPr lvl="0" algn="just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явлениями;</a:t>
            </a:r>
          </a:p>
          <a:p>
            <a:pPr lvl="0" algn="just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pPr algn="just"/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основные виды хозяйственной деятельности людей на различных территориях;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особенности населения и хозяйства отдельных территорий;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использовать знания о населении материков и стран для решения различных учебных и практико-ориентированных задач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9379" y="1756611"/>
            <a:ext cx="611204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находить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анализировать и интерпретировать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статистическую информацию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(таблицы, диаграммы, графики),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необходимую для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определения и сравнения численности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плотности населения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(при выполнении практической работы № 1).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9379" y="2680899"/>
            <a:ext cx="6112042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интегрировать и интерпретировать информацию об особенностях населения и его хозяйственной деятельности на отдельных территориях, представленную в одном или нескольких источниках, для решения различных учебных и практико-ориентированных задач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2337" y="1756611"/>
            <a:ext cx="25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9379" y="3789853"/>
            <a:ext cx="6112042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занятия населения двух стран по комплексным картам.</a:t>
            </a:r>
          </a:p>
          <a:p>
            <a:pPr algn="just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особенности занятий населения двух стран.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занятия населения двух стран по комплексным картам.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причины сходства / различия занятий населения двух стран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9379" y="1325566"/>
            <a:ext cx="597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Тема </a:t>
            </a:r>
            <a:r>
              <a:rPr lang="ru-RU" b="1" dirty="0" smtClean="0"/>
              <a:t>2.Страны и народы мира (4 </a:t>
            </a:r>
            <a:r>
              <a:rPr lang="ru-RU" b="1" dirty="0"/>
              <a:t>часа)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59379" y="5103674"/>
            <a:ext cx="6112042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политической карте мира положение указанных стран на материках.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особенности хозяйства стран по плану.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установленные данные об особенностях хозяйства в таблицу «Сравнение занятий населения двух стран».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особенности хозяйства сравниваемых стран.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сравнения разместите в строке «Выводы». В выводе объясните, чем обусловлены особенности хозяйства на территории сравниваемых стран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95" y="5311245"/>
            <a:ext cx="4549690" cy="154675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Стрелка вниз 10"/>
          <p:cNvSpPr/>
          <p:nvPr/>
        </p:nvSpPr>
        <p:spPr>
          <a:xfrm>
            <a:off x="8218583" y="3486900"/>
            <a:ext cx="484632" cy="32315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62337" y="3980742"/>
            <a:ext cx="44756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729" y="5637960"/>
            <a:ext cx="848080" cy="113710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5" name="AutoShape 4" descr="https://3.bp.blogspot.com/-JAup_1zJ3hI/WQBkIN25eAI/AAAAAAAAlho/Ck79nMGorcgSVTa3M6NmXQF7sojWrPN2ACLcB/s1600/%25E1%2583%25A1%25E1%2583%259D%25E1%2583%25AA-%25E1%2583%2594%25E1%2583%2599%25E1%2583%259D%25E1%2583%259C%25E1%2583%259D%25E1%2583%259B%25E1%2583%2598%25E1%2583%2599%25E1%2583%25A3%25E1%2583%25A0%25E1%2583%2598%2B%25282%25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134" y="5669279"/>
            <a:ext cx="836347" cy="109050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398907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Динамика количества формируемых основных видов деятельности и используемых источников информации 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317" y="1668370"/>
            <a:ext cx="420243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 1.  Сравнение географического положения двух (любых) южных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материков</a:t>
            </a:r>
          </a:p>
          <a:p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 2.  Объяснение годового хода температур и режима выпадения атмосферных осадков в экваториальном климатическом поясе</a:t>
            </a:r>
          </a:p>
          <a:p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3.  Сравнение особенностей климата Африки, Южной Америки и Австралии по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</a:t>
            </a:r>
          </a:p>
          <a:p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работа 4.  Описание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встралии или одной из стран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фрики или южной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мерики по географическим картам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8975" y="1373442"/>
            <a:ext cx="4223657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Местоположение </a:t>
            </a:r>
            <a:r>
              <a:rPr lang="ru-RU" sz="1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объектов:</a:t>
            </a: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Описать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Описать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Сравнить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Сравнить.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черты сходства 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8975" y="2300716"/>
            <a:ext cx="4223657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Годовой ход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 и 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определить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-объяснить.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2) режим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выпадения атмосферных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осадков: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определить.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объяснить.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568836" y="3408712"/>
            <a:ext cx="4263937" cy="1123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климата </a:t>
            </a:r>
            <a:r>
              <a:rPr lang="ru-RU" sz="1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объектов:</a:t>
            </a:r>
          </a:p>
          <a:p>
            <a:pPr lvl="0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вывод по итогам сравнения.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8836" y="4581115"/>
            <a:ext cx="4304211" cy="19697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территории: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ГП,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-рельефа и полезных ископаемых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внутренних вод,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- климата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Природные зоны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Преобладающая растительность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населения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населения на территории.</a:t>
            </a: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4519747" y="1765857"/>
            <a:ext cx="731520" cy="1216152"/>
          </a:xfrm>
          <a:prstGeom prst="curved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4619895" y="3079496"/>
            <a:ext cx="731520" cy="1216152"/>
          </a:xfrm>
          <a:prstGeom prst="curved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4619895" y="4581115"/>
            <a:ext cx="731520" cy="1216152"/>
          </a:xfrm>
          <a:prstGeom prst="curved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7028" y="1998422"/>
            <a:ext cx="45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+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77488" y="4718787"/>
            <a:ext cx="45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+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7817" y="1677668"/>
            <a:ext cx="21510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карта мира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1077" y="2483981"/>
            <a:ext cx="21510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карта мира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Климатические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пояса и области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Климатическая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</a:p>
          <a:p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Климатограмма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4751" y="3685112"/>
            <a:ext cx="225116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Климатические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пояса и области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Климатическая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Африки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Климатическая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карта Южной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Америки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Климатическая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Австралии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7680" y="5072896"/>
            <a:ext cx="21912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Физическая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арта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климатических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поясов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лиматическая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карта,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Природные зоны 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арта растительности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 плотность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Хозяйственная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3841534" y="2959248"/>
            <a:ext cx="5103834" cy="2284368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135188" y="3296438"/>
            <a:ext cx="45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+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5918" y="1607275"/>
            <a:ext cx="6781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361710" y="1581191"/>
            <a:ext cx="67818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8395063" y="1581191"/>
            <a:ext cx="478971" cy="8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980986" y="1602050"/>
            <a:ext cx="380724" cy="129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55918" y="3685710"/>
            <a:ext cx="2930983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особенности.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Сравнить.</a:t>
            </a:r>
          </a:p>
          <a:p>
            <a:pPr lvl="0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Обобщить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71162"/>
      </p:ext>
    </p:extLst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Сравнение географического положения двух (любых) южных материков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3" y="1465243"/>
            <a:ext cx="4981513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устанавливать существенный признак классификации географических объектов, процессов и явлений, основания для их сравнения;</a:t>
            </a:r>
          </a:p>
          <a:p>
            <a:pPr lvl="0"/>
            <a:r>
              <a:rPr lang="ru-R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особенностей изучаемых географических объектов, причинно-следственных связей и зависимостей между географическими объектами, процессами и явлениями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по географическим картам местоположение изученных географических объектов для решения учебных и (или) практико-ориентированных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312229" y="1465243"/>
            <a:ext cx="65205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-сравнивать географическое положение материков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957"/>
          <a:stretch/>
        </p:blipFill>
        <p:spPr>
          <a:xfrm>
            <a:off x="8560526" y="3387436"/>
            <a:ext cx="3545541" cy="3405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12229" y="2063931"/>
            <a:ext cx="6520544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географическое положение двух южных материков.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Описать по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географическим картам местоположение изученных географических объектов: двух южных материков Африка и Южная Америка.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географическое положение материков Африка и Южная Америка.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черты сходства и различия географического положения материков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068389" y="2238103"/>
            <a:ext cx="339634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265920" y="1785257"/>
            <a:ext cx="484632" cy="27867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25144" y="3635272"/>
            <a:ext cx="3335382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Опишите по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географическим картам местоположение двух южных материков - Африка и Южная Америка.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Внесите полученные данные в таблицу 1 «Сравнение географического положения двух южных материков».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географическое положение материков Африка и Южная Америка.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черты сходства и различия в географическое положение материков.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выводы по итогам сравнения географического положения двух южных материков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1758" y="6337363"/>
            <a:ext cx="4310743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 таблица, описание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252" y="5721809"/>
            <a:ext cx="498151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атласа: «Физическая карта мира», «Климатическая карта мира», карта тепловых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поясов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511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  Объяснение годового хода температур и режима выпадения атмосферных осадков в экваториальном климатическом поясе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9" y="1436915"/>
            <a:ext cx="5007429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результаты: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pPr algn="just"/>
            <a:endParaRPr lang="ru-RU" sz="12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взаимосвязи между компонентами природы в пределах отдельных территорий с использованием различных источников географической информации;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влияние климатообразующих факторов на климатические особенности территории;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8023" y="1436915"/>
            <a:ext cx="64247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-объяснять особенности климата экваториального климатического пояса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8023" y="2063931"/>
            <a:ext cx="642475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годовой ход температуры и режим атмосферных выпадения осадков в экваториальном климатическом поясе.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бъяснить</a:t>
            </a:r>
            <a:r>
              <a:rPr lang="ru-RU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ход температур в экваториальном климатическом поясе.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и объяснить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выпадения атмосферных осадков в экваториальном климатическом поясе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49" y="5765074"/>
            <a:ext cx="500742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атласа: «Климатические пояса и области мира», «Климатическая карта Африки», «Климатическая карта Южной Америки», «Климатическая карта Евразии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u="sng" dirty="0" err="1">
                <a:latin typeface="Arial" panose="020B0604020202020204" pitchFamily="34" charset="0"/>
                <a:cs typeface="Arial" panose="020B0604020202020204" pitchFamily="34" charset="0"/>
              </a:rPr>
              <a:t>климатограмма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экваториального климатического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пояса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kipmu.ru/wp-content/uploads/klimatkar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492" y="3719505"/>
            <a:ext cx="1945004" cy="14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aplaya-rus.ru/wp-content/uploads/4/a/a/4aa11c74c2f2378d0471740b6e3be0b9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r="4184"/>
          <a:stretch/>
        </p:blipFill>
        <p:spPr bwMode="auto">
          <a:xfrm>
            <a:off x="8106819" y="3719504"/>
            <a:ext cx="2034245" cy="14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884" y="5267860"/>
            <a:ext cx="3663315" cy="14137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59978" y="4002923"/>
            <a:ext cx="3134952" cy="28161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Найдите на карте «Климатические пояса и области мира» экваториальный климатический пояс.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Опишите климат экваториального климатического пояса по плану, приведённому в таблице 1 «Описание климата экваториального климатического пояса». Используйте для выполнения задания климатическую карту мира.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Внесите данные о климате экваториального пояса в таблицу 1. «Описание климата экваториального климатического пояса».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Выявите особенности годового хода температур в экваториальном климатическом поясе.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Выявите особенности режима выпадения атмосферных осадков в экваториальном климатическом поясе. Используйте для выполнения задания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климатограмму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экваториального климата.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Объясните особенности климата экваториального климатического пояса.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Запишите в свободной форме объяснения особенностей климата экваториального климатического пояса</a:t>
            </a:r>
            <a:r>
              <a:rPr lang="ru-RU" sz="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6328588"/>
      </p:ext>
    </p:extLst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3.  Сравнение особенностей климата </a:t>
            </a:r>
            <a:r>
              <a:rPr lang="ru-RU" sz="2400" dirty="0">
                <a:solidFill>
                  <a:schemeClr val="tx2"/>
                </a:solidFill>
              </a:rPr>
              <a:t>А</a:t>
            </a:r>
            <a:r>
              <a:rPr lang="ru-RU" sz="2400" dirty="0" smtClean="0">
                <a:solidFill>
                  <a:schemeClr val="tx2"/>
                </a:solidFill>
              </a:rPr>
              <a:t>фрики, </a:t>
            </a:r>
            <a:r>
              <a:rPr lang="ru-RU" sz="2400" dirty="0">
                <a:solidFill>
                  <a:schemeClr val="tx2"/>
                </a:solidFill>
              </a:rPr>
              <a:t>Ю</a:t>
            </a:r>
            <a:r>
              <a:rPr lang="ru-RU" sz="2400" dirty="0" smtClean="0">
                <a:solidFill>
                  <a:schemeClr val="tx2"/>
                </a:solidFill>
              </a:rPr>
              <a:t>жной Америки и </a:t>
            </a:r>
            <a:r>
              <a:rPr lang="ru-RU" sz="2400" dirty="0">
                <a:solidFill>
                  <a:schemeClr val="tx2"/>
                </a:solidFill>
              </a:rPr>
              <a:t>А</a:t>
            </a:r>
            <a:r>
              <a:rPr lang="ru-RU" sz="2400" dirty="0" smtClean="0">
                <a:solidFill>
                  <a:schemeClr val="tx2"/>
                </a:solidFill>
              </a:rPr>
              <a:t>встралии по плану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886" y="1436914"/>
            <a:ext cx="4441371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выбирать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анализировать и интерпретировать географическую информацию различных видов и форм представления.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влияние климатообразующих факторов на климатические особенности территории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0971" y="1325566"/>
            <a:ext cx="659238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-сравнивать особенности климата материков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0971" y="1958631"/>
            <a:ext cx="659238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по плану особенности климата Африки, Южной Америки и Австралии.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особенности климата для каждого из трёх указанных материков.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особенности климата материков.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 по итогам сравнения.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886" y="5503817"/>
            <a:ext cx="444137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атласа: «Климатические пояса и области мира» 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 1. «Описание особенностей климата Африки, Южной Америки и Австралии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98" y="3590711"/>
            <a:ext cx="4838232" cy="30563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4471" y="6559181"/>
            <a:ext cx="5826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8038011" y="1787231"/>
            <a:ext cx="484632" cy="171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685211" y="2628162"/>
            <a:ext cx="365760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62703" y="3443367"/>
            <a:ext cx="2229395" cy="31854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Опишите по плану особенности климата каждого материка – Африки, Южной Америки, Антарктиды.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Внесите данные описания особенностей климата материков в таблицу.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главную особенность климата для каждого из трёх материков. Используйте для формулировок главных особенностей климата материков определительное местоимение «самый».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Сравните особенности климата материков.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Сформулировать вывод по итогам сравнения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00720"/>
      </p:ext>
    </p:extLst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2.  Объяснение климатических различий территорий, находящихся на одной географической широте, на примере умеренного климатического пляса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98"/>
          <a:stretch/>
        </p:blipFill>
        <p:spPr>
          <a:xfrm>
            <a:off x="121906" y="5721442"/>
            <a:ext cx="3742457" cy="1085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363" y="5827044"/>
            <a:ext cx="4647478" cy="1009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74" y="1325566"/>
            <a:ext cx="4910271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и характеризовать существенные признаки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проводить по плану несложное географическое исследование по установлению причинно-следственных связей и зависимостей между географическими объектами, процессами и явлениями;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применять понятия «воздушные массы», «муссоны», «западные ветры», «климатообразующий фактор» для решения учебных и (или) практико-ориентированных задач;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влияние климатообразующих факторов на климатические особенности территории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8857" y="2016924"/>
            <a:ext cx="6615629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климатические различия территорий умеренного климатического пояса, находящихся на одной географической широте.</a:t>
            </a:r>
          </a:p>
          <a:p>
            <a:pPr algn="just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типы климата умеренного климатического пояса населённых пунктов, расположенных на одной широте.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климатические показатели указанных населённых пунктов.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Сравнить полученные данные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Выявить климатические различия указанных территорий.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Объяснить климатические различия населённых пунктов умеренного климатического пояса, находящихся на одной географической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широте.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858" y="1284777"/>
            <a:ext cx="66156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-объяснять климатические различия территорий умеренного климатического пояса, находящихся на одной широте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8858" y="4226399"/>
            <a:ext cx="661562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1.Определите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 каких типах климата умеренного климатического пояса расположены населённые пункты: Лондон, Курск, Оренбург, Улан-Удэ.</a:t>
            </a:r>
          </a:p>
          <a:p>
            <a:pPr lvl="0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2.Определите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каждого населённого пункта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среднюю температуру января,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среднюю температуру июля,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годовую амплитуду температур,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среднегодовое количество осадков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47848" y="4956459"/>
            <a:ext cx="3426638" cy="18508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Внесите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полученные данные в таблицу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Сравните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климатические показатели населённых пунктов. Определите, как изменяется климатические показатели с увеличением географической долготы населённого пункта.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Объясните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климатические различия территорий умеренного пояса, находящихся на одной географической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широте.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74" y="5270678"/>
            <a:ext cx="491027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таблица, описание.</a:t>
            </a:r>
          </a:p>
        </p:txBody>
      </p:sp>
    </p:spTree>
    <p:extLst>
      <p:ext uri="{BB962C8B-B14F-4D97-AF65-F5344CB8AC3E}">
        <p14:creationId xmlns:p14="http://schemas.microsoft.com/office/powerpoint/2010/main" val="1961289864"/>
      </p:ext>
    </p:extLst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4.  Описание одной из стран Северной </a:t>
            </a:r>
            <a:r>
              <a:rPr lang="ru-RU" sz="2400" dirty="0">
                <a:solidFill>
                  <a:schemeClr val="tx2"/>
                </a:solidFill>
              </a:rPr>
              <a:t>А</a:t>
            </a:r>
            <a:r>
              <a:rPr lang="ru-RU" sz="2400" dirty="0" smtClean="0">
                <a:solidFill>
                  <a:schemeClr val="tx2"/>
                </a:solidFill>
              </a:rPr>
              <a:t>мерики или </a:t>
            </a:r>
            <a:r>
              <a:rPr lang="ru-RU" sz="2400" dirty="0">
                <a:solidFill>
                  <a:schemeClr val="tx2"/>
                </a:solidFill>
              </a:rPr>
              <a:t>Е</a:t>
            </a:r>
            <a:r>
              <a:rPr lang="ru-RU" sz="2400" dirty="0" smtClean="0">
                <a:solidFill>
                  <a:schemeClr val="tx2"/>
                </a:solidFill>
              </a:rPr>
              <a:t>вразии в форме презентации </a:t>
            </a:r>
            <a:r>
              <a:rPr lang="ru-RU" sz="2000" dirty="0" smtClean="0">
                <a:solidFill>
                  <a:schemeClr val="tx2"/>
                </a:solidFill>
              </a:rPr>
              <a:t>(с целью привлечения туристов, создания положительного образа страны и т. д.)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793" y="2617800"/>
            <a:ext cx="674298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составить описание страны по плану с использованием различных источников информации.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Выбрать источники информации для описания одной из стран Северных материков.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Составить описание страны по плану.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Оформить результаты работы в форме презентации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321" y="1410159"/>
            <a:ext cx="4671152" cy="44935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1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выбирать способ решения учебной географической задачи;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прогнозировать возможное дальнейшее развитие географических объектов;</a:t>
            </a:r>
          </a:p>
          <a:p>
            <a:pPr lvl="0"/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выбирать оптимальную форму представления географической информации;</a:t>
            </a:r>
          </a:p>
          <a:p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 интегрировать и интерпретировать информацию об особенностях природы, населения и его хозяйственной деятельности на отдельных территориях, представленную в одном или нескольких источниках, для решения различных учебных и практико-ориентированных задач;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представлять в различных формах (в виде карты, таблицы, графика, географического описания) географическую информацию, необходимую для решения учебных и практико-ориентированных задач;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9794" y="4133922"/>
            <a:ext cx="6742979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Выберите страну. Выполните необходимые действия: сбор, обобщение и преобразование информации и пр. Дайте характеристику выбранной страны (ГП, особенности природы, население и традиции, природные и культурные объекты Всемирного наследия ЮНЕСКО, расположенные в данной стране).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Изучите информацию, характеризующую территорию страны. Укажите особенности, привлекательные для туристов из других стран мира. Определите возрастную категорию туристов, для которых будет создана презентация.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Придумайте туристический слоган страны.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Создайте презентацию, в которой покажите возможности использования всех ресурсов страны для привлечения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туристов.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168" y="6257580"/>
            <a:ext cx="48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1892" y="1368633"/>
            <a:ext cx="674297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составлять комплексное географическое описание страны по плану с использованием различных источников информации;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 источники географической информации, необходимые для изучения особенностей природы, населения и хозяйства Северной Америки и Евразии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687677" y="3421540"/>
            <a:ext cx="3855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958749" y="2331947"/>
            <a:ext cx="484632" cy="34241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87677" y="6334699"/>
            <a:ext cx="7145096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Оборудование:  Интернет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ресурсы: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-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Большая российская энциклопедия </a:t>
            </a:r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https://greatbook.ru/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-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Географическая энциклопедия </a:t>
            </a:r>
            <a:r>
              <a:rPr lang="ru-RU" sz="1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https://geo.koltyrin.ru/encyclopaedia.php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491717"/>
      </p:ext>
    </p:extLst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277" y="99155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Характеристика изменений компонентов природы на территории одной из стран мира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в результате деятельности человека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9727" y="2135361"/>
            <a:ext cx="6050523" cy="16158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составить характеристику изменений компонентов природы на территории одной из стран мира в результате деятельности человека.</a:t>
            </a:r>
          </a:p>
          <a:p>
            <a:endParaRPr lang="ru-RU" sz="1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Изучить информацию об изменениях компонентов природы на территории одной из стран мира.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Характеризовать изменения компонентов природы на территории одной из стран мира в результате деятельности человека.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Выбрать оптимальную форму представления географической информации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31354" y="1424718"/>
            <a:ext cx="5420299" cy="41549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аналогии, формулировать гипотезы о взаимосвязях географических объектов, процессов и явлений;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прогнозировать возможное дальнейшее развитие географических объектов, процессов и явлений, событий и их последствия в аналогичных или сходных ситуациях, а также выдвигать предположения об их развитии в изменяющихся условиях окружающей среды.</a:t>
            </a:r>
          </a:p>
          <a:p>
            <a:pPr lvl="0"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выбирать оптимальную форму представления географической информации;</a:t>
            </a:r>
          </a:p>
          <a:p>
            <a:pPr algn="just"/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приводить примеры взаимодействия природы и общества в пределах отдельных территорий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1630" y="1424718"/>
            <a:ext cx="6058620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-характеризовать изменения компонентов природы на территории одной из стран мира в результате деятельности человека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209" y="5657671"/>
            <a:ext cx="540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карты атласа: «Политическая карта мира»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текст «Экологические проблемы Бразилии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Экология в разных странах мира в 2022-2023 году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https://visasam.ru/emigration/vybor/ekologiya-v-stranah-mira.html?ysclid=lm6rtsqojc765978588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46281" y="3763820"/>
            <a:ext cx="6284137" cy="30008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Экологические проблемы Бразилии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 экологическими проблемами так или иначе сталкивается любая страна. Особенно сильно они проявляются в таких быстро развивающихся государствах, как Бразилия. Почти вся страна – это один большой заповедник, кладезь природных ресурсов, которые нуждаются в постоянной защите. 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Районы тропических лесов Бразилии являются жемчужиной страны. 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 последние несколько десятилетий леса подверглись обширной вырубке в результате расширения сельскохозяйственного производства в этой стране. Причины вырубки лесонасаждений имеют экономическую основу: строительство трансконтинентальной автодороги вдоль всей Амазонки, насаждение земель соей. 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Соя и какао являются двумя крупнейшими товарными культурами Бразилии, поэтому распространение сельскохозяйственных угодий для удовлетворения спроса на эти продукты привело к вырубке большого количества тропических лесов.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 данным Всемирного фонда дикой природы, 90% экосистемы Атлантического леса на юге Бразилии были уничтожены из-за какао-бума 1970-х годов.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Бразилия в 2004 году занесена в новое издание Книги рекордов Гиннесса как мировой лидер по уничтожению лесов, главным образом в Амазонии. 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Амазония уже потеряла 17% своей территории, которая изначально составляла 4,9 млн. км².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Вырубка лесов несет за собой и другие проблемы, такие как загрязнение воздуха. Быстрое ухудшение природы – плата за экономическое развитие региона.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дополнение к увеличению спроса на сельскохозяйственную продукцию в зарубежных странах, в частности в США, продолжающиеся засушливые условия Амазонки увеличивают риск лесных пожаров в этом районе, что впоследствии приводит к деградации земель и обезлесению.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8626207" y="1861851"/>
            <a:ext cx="484632" cy="36355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467613" y="3030556"/>
            <a:ext cx="4627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12968"/>
      </p:ext>
    </p:extLst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810" y="1751682"/>
            <a:ext cx="4946573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 работы: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Изучите текст «Экологические проблемы Бразилии».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Найдите на политической карте мира страну, в которой происходят описанные события. 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суть происходящих событий; причины событий; последствия и возможные изменения компонентов природы в этой части планеты.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Установите, какие действия человека привели к описанным в тексте событиям.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вывод, в котором объясните характер изменений компонентов природы, произошедших вследствие данных событий.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Выберите самостоятельно форму представления полученных результатов.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Обучающимся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можно предложить текст об экологической проблеме другой страны (по выбору учителя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8636" y="1751682"/>
            <a:ext cx="6284137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Экологические проблемы Бразилии</a:t>
            </a:r>
          </a:p>
          <a:p>
            <a:pPr algn="ctr"/>
            <a:endParaRPr lang="ru-RU" sz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С экологическими проблемами так или иначе сталкивается любая страна. Особенно сильно они проявляются в таких быстро развивающихся государствах, как Бразилия. Почти вся страна – это один большой заповедник, кладезь природных ресурсов, которые нуждаются в постоянной защите. 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Районы тропических лесов Бразилии являются жемчужиной страны. 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За последние несколько десятилетий леса подверглись обширной вырубке в результате расширения сельскохозяйственного производства в этой стране. Причины вырубки лесонасаждений имеют экономическую основу: строительство трансконтинентальной автодороги вдоль всей Амазонки, насаждение земель соей. 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Соя и какао являются двумя крупнейшими товарными культурами Бразилии, поэтому распространение сельскохозяйственных угодий для удовлетворения спроса на эти продукты привело к вырубке большого количества тропических лесов.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По данным Всемирного фонда дикой природы, 90% экосистемы Атлантического леса на юге Бразилии были уничтожены из-за какао-бума 1970-х годов.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Бразилия в 2004 году занесена в новое издание Книги рекордов Гиннесса как мировой лидер по уничтожению лесов, главным образом в Амазонии. Амазония уже потеряла 17% своей территории, которая изначально составляла 4,9 млн. км².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Вырубка лесов несет за собой и другие проблемы, такие как загрязнение воздуха. Быстрое ухудшение природы – плата за экономическое развитие региона.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В дополнение к увеличению спроса на сельскохозяйственную продукцию в зарубежных странах, в частности в США, продолжающиеся засушливые условия Амазонки увеличивают риск лесных пожаров в этом районе, что впоследствии приводит к деградации земель и обезлесению.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28277" y="99155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Характеристика изменений компонентов природы на территории одной из стран мира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в результате деятельности человека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810" y="5596569"/>
            <a:ext cx="480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выбору обучающихся.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95760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17675"/>
            <a:ext cx="3744912" cy="3198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634413" y="1263650"/>
            <a:ext cx="989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9 класс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1841897" y="1338531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</a:rPr>
              <a:t>6 класс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349081" y="1295381"/>
            <a:ext cx="98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</a:rPr>
              <a:t>7 класс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6873875" y="1255713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8 класс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239713" y="1301750"/>
            <a:ext cx="98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C00000"/>
                </a:solidFill>
              </a:rPr>
              <a:t>5 класс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2525" y="173038"/>
            <a:ext cx="8229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Практические работы ФРП основной школы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799763" y="53975"/>
            <a:ext cx="1203325" cy="1162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68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013" y="5062538"/>
            <a:ext cx="4084637" cy="147637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prstDash val="lgDashDot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900" dirty="0"/>
              <a:t>     «К практическим работам по географии относится различная учебная работа с картой, климатическими цифровыми показателями, наблюдения в природе и т.д. Все это направлено в основном на ознакомление учащихся с методами географической науки и на выработку у них географических приемов учебной работы, которые лежат в основе формирования умений и навыков, предусмотренных программой».</a:t>
            </a:r>
          </a:p>
          <a:p>
            <a:pPr algn="r">
              <a:defRPr/>
            </a:pPr>
            <a:r>
              <a:rPr lang="ru-RU" sz="900" i="1" dirty="0"/>
              <a:t>В. А. </a:t>
            </a:r>
            <a:r>
              <a:rPr lang="ru-RU" sz="900" i="1" dirty="0" err="1"/>
              <a:t>Коринская</a:t>
            </a:r>
            <a:r>
              <a:rPr lang="ru-RU" sz="900" i="1" dirty="0"/>
              <a:t>. «Самостоятельные работы </a:t>
            </a:r>
          </a:p>
          <a:p>
            <a:pPr algn="r">
              <a:defRPr/>
            </a:pPr>
            <a:r>
              <a:rPr lang="ru-RU" sz="900" i="1" dirty="0"/>
              <a:t>Учащихся по географии материков». </a:t>
            </a:r>
          </a:p>
          <a:p>
            <a:pPr algn="r">
              <a:defRPr/>
            </a:pPr>
            <a:r>
              <a:rPr lang="ru-RU" sz="900" i="1" dirty="0"/>
              <a:t>Книга для учителя. (М.: Просвещение, 1983 г.) С. 6</a:t>
            </a:r>
            <a:endParaRPr lang="ru-RU" sz="900" dirty="0"/>
          </a:p>
        </p:txBody>
      </p:sp>
      <p:sp>
        <p:nvSpPr>
          <p:cNvPr id="15" name="Овал 14"/>
          <p:cNvSpPr/>
          <p:nvPr/>
        </p:nvSpPr>
        <p:spPr>
          <a:xfrm>
            <a:off x="322263" y="241300"/>
            <a:ext cx="1120775" cy="958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5-9 </a:t>
            </a:r>
            <a:r>
              <a:rPr lang="ru-RU" sz="1600" b="1" dirty="0" err="1">
                <a:solidFill>
                  <a:srgbClr val="C00000"/>
                </a:solidFill>
                <a:latin typeface="+mj-lt"/>
              </a:rPr>
              <a:t>кл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58" y="1685944"/>
            <a:ext cx="3531779" cy="30473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16" y="1685944"/>
            <a:ext cx="3833812" cy="517683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67" y="1717675"/>
            <a:ext cx="3373438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2" y="1717675"/>
            <a:ext cx="3576638" cy="4040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179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Методика проведения практических работ в курсе географии основной школы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класс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056824" y="2134374"/>
            <a:ext cx="9939593" cy="430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0070C0"/>
                </a:solidFill>
              </a:rPr>
              <a:t>Взаимодействие природы и общества</a:t>
            </a:r>
            <a:endParaRPr lang="en-US" altLang="ru-RU" sz="1100" dirty="0">
              <a:solidFill>
                <a:srgbClr val="0070C0"/>
              </a:solidFill>
            </a:endParaRPr>
          </a:p>
          <a:p>
            <a:r>
              <a:rPr lang="ru-RU" altLang="ru-RU" sz="1100" dirty="0"/>
              <a:t>Практическая работа 1. Характеристика изменений компонентов природы на территории одной из стран мира в результате деятельности человека</a:t>
            </a:r>
          </a:p>
        </p:txBody>
      </p:sp>
      <p:sp>
        <p:nvSpPr>
          <p:cNvPr id="20491" name="TextBox 10"/>
          <p:cNvSpPr txBox="1">
            <a:spLocks noChangeArrowheads="1"/>
          </p:cNvSpPr>
          <p:nvPr/>
        </p:nvSpPr>
        <p:spPr bwMode="auto">
          <a:xfrm>
            <a:off x="245649" y="2152912"/>
            <a:ext cx="19504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dirty="0" smtClean="0">
                <a:solidFill>
                  <a:schemeClr val="tx2"/>
                </a:solidFill>
                <a:latin typeface="+mj-lt"/>
              </a:rPr>
              <a:t>Характеризовать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2658" y="215316"/>
            <a:ext cx="1011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+mj-lt"/>
              </a:rPr>
              <a:t>Основные виды деятельности</a:t>
            </a:r>
            <a:endParaRPr lang="ru-RU" sz="2800" dirty="0">
              <a:latin typeface="+mj-lt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56824" y="2538340"/>
            <a:ext cx="9956814" cy="12772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0070C0"/>
                </a:solidFill>
              </a:rPr>
              <a:t>Мировой океан — основная часть гидросферы</a:t>
            </a:r>
          </a:p>
          <a:p>
            <a:r>
              <a:rPr lang="ru-RU" altLang="ru-RU" sz="1100" dirty="0"/>
              <a:t>Практическая работа 2. Сравнение двух океанов по плану с использованием нескольких источников географической информации</a:t>
            </a:r>
          </a:p>
          <a:p>
            <a:r>
              <a:rPr lang="ru-RU" altLang="ru-RU" sz="1100" dirty="0">
                <a:solidFill>
                  <a:srgbClr val="0070C0"/>
                </a:solidFill>
              </a:rPr>
              <a:t>Страны и народы мира</a:t>
            </a:r>
          </a:p>
          <a:p>
            <a:r>
              <a:rPr lang="ru-RU" altLang="ru-RU" sz="1100" dirty="0"/>
              <a:t>Практическая работа 1. Сравнение занятий населения двух стран по комплексным картам</a:t>
            </a:r>
          </a:p>
          <a:p>
            <a:r>
              <a:rPr lang="ru-RU" altLang="ru-RU" sz="1100" dirty="0">
                <a:solidFill>
                  <a:srgbClr val="0070C0"/>
                </a:solidFill>
              </a:rPr>
              <a:t>Южные материки</a:t>
            </a:r>
          </a:p>
          <a:p>
            <a:r>
              <a:rPr lang="ru-RU" altLang="ru-RU" sz="1100" dirty="0"/>
              <a:t>Практическая работа 1. Сравнение географического положения двух (любых) южных материков</a:t>
            </a:r>
          </a:p>
          <a:p>
            <a:r>
              <a:rPr lang="ru-RU" altLang="ru-RU" sz="1100" dirty="0"/>
              <a:t>Практическая работа 3. Сравнение особенностей климата Африки, Южной Америки и Австралии по плану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330" y="3119148"/>
            <a:ext cx="1621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dirty="0" smtClean="0">
                <a:solidFill>
                  <a:schemeClr val="tx2"/>
                </a:solidFill>
                <a:latin typeface="+mj-lt"/>
              </a:rPr>
              <a:t>Сравнивать …</a:t>
            </a:r>
            <a:endParaRPr lang="ru-RU" altLang="ru-RU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068490" y="3765318"/>
            <a:ext cx="9933481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dirty="0">
                <a:solidFill>
                  <a:srgbClr val="0070C0"/>
                </a:solidFill>
              </a:rPr>
              <a:t>Литосфера и рельеф Земли</a:t>
            </a:r>
          </a:p>
          <a:p>
            <a:r>
              <a:rPr lang="ru-RU" altLang="ru-RU" sz="1200" dirty="0"/>
              <a:t>Практическая работа 1. Анализ физической карты и карты строения земной коры с целью выявления закономерностей распространения крупных форм рельефа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885" y="3965146"/>
            <a:ext cx="177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+mj-lt"/>
              </a:rPr>
              <a:t>Анализировать…</a:t>
            </a: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064410" y="878402"/>
            <a:ext cx="9905152" cy="12772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0070C0"/>
                </a:solidFill>
              </a:rPr>
              <a:t>Атмосфера и климаты Земли</a:t>
            </a:r>
          </a:p>
          <a:p>
            <a:r>
              <a:rPr lang="ru-RU" altLang="ru-RU" sz="1100" dirty="0"/>
              <a:t>Практическая работа 1. Описание климата территории по климатической карте и климатограмме</a:t>
            </a:r>
          </a:p>
          <a:p>
            <a:r>
              <a:rPr lang="ru-RU" altLang="ru-RU" sz="1100" dirty="0">
                <a:solidFill>
                  <a:srgbClr val="0070C0"/>
                </a:solidFill>
              </a:rPr>
              <a:t>Южные материки</a:t>
            </a:r>
          </a:p>
          <a:p>
            <a:r>
              <a:rPr lang="ru-RU" altLang="ru-RU" sz="1100" dirty="0"/>
              <a:t>Практическая работа 4. Описание Австралии или одной из стран Африки или Южной Америки по географическим картам</a:t>
            </a:r>
          </a:p>
          <a:p>
            <a:r>
              <a:rPr lang="ru-RU" altLang="ru-RU" sz="1100" dirty="0">
                <a:solidFill>
                  <a:srgbClr val="0070C0"/>
                </a:solidFill>
              </a:rPr>
              <a:t>Северные материки</a:t>
            </a:r>
          </a:p>
          <a:p>
            <a:r>
              <a:rPr lang="ru-RU" altLang="ru-RU" sz="1100" dirty="0"/>
              <a:t>Практическая работа 4. Описание одной из стран Северной Америки или Евразии в форме презентации (с целью привлечения туристов, создания положительного образа страны и т. д.).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904" y="1380016"/>
            <a:ext cx="1806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+mj-lt"/>
              </a:rPr>
              <a:t>Описывать…</a:t>
            </a: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055240" y="4371782"/>
            <a:ext cx="9935340" cy="1308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0070C0"/>
                </a:solidFill>
              </a:rPr>
              <a:t>Южные материки</a:t>
            </a:r>
          </a:p>
          <a:p>
            <a:r>
              <a:rPr lang="ru-RU" altLang="ru-RU" sz="1100" dirty="0"/>
              <a:t>Практическая работа 2. Объяснение годового хода температур и режима выпадения атмосферных осадков в экваториальном климатическом поясе</a:t>
            </a:r>
          </a:p>
          <a:p>
            <a:r>
              <a:rPr lang="ru-RU" altLang="ru-RU" sz="1100" dirty="0"/>
              <a:t>Практическая работа 5. Объяснение особенностей размещения населения Австралии или одной из стран Африки или Южной Америки</a:t>
            </a:r>
          </a:p>
          <a:p>
            <a:r>
              <a:rPr lang="ru-RU" altLang="ru-RU" sz="1100" dirty="0">
                <a:solidFill>
                  <a:srgbClr val="0070C0"/>
                </a:solidFill>
              </a:rPr>
              <a:t>Северные материки</a:t>
            </a:r>
            <a:endParaRPr lang="ru-RU" altLang="ru-RU" sz="1100" dirty="0"/>
          </a:p>
          <a:p>
            <a:r>
              <a:rPr lang="ru-RU" altLang="ru-RU" sz="1100" dirty="0"/>
              <a:t>Практическая работа 1. Объяснение распространения зон современного вулканизма и землетрясений на территории Северной Америки и Евразии</a:t>
            </a:r>
          </a:p>
          <a:p>
            <a:r>
              <a:rPr lang="ru-RU" altLang="ru-RU" sz="1100" dirty="0"/>
              <a:t>Практическая работа 2. Объяснение климат</a:t>
            </a:r>
            <a:r>
              <a:rPr lang="ru-RU" altLang="ru-RU" sz="1200" dirty="0"/>
              <a:t>ических различий территорий, находящихся на одной географической широте, на примере умеренного климатического пляса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329" y="5046774"/>
            <a:ext cx="2218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+mj-lt"/>
              </a:rPr>
              <a:t>Объяснять</a:t>
            </a:r>
            <a:r>
              <a:rPr lang="ru-RU" sz="1400" dirty="0" smtClean="0"/>
              <a:t>…</a:t>
            </a:r>
            <a:endParaRPr lang="ru-RU" sz="1400" dirty="0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055058" y="5646163"/>
            <a:ext cx="9923856" cy="9387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0070C0"/>
                </a:solidFill>
              </a:rPr>
              <a:t>Мировой океан — основная часть гидросферы</a:t>
            </a:r>
          </a:p>
          <a:p>
            <a:r>
              <a:rPr lang="ru-RU" altLang="ru-RU" sz="1100" dirty="0"/>
              <a:t>Практическая работа 2. Сравнение двух океанов по плану с использованием нескольких источников географической информации</a:t>
            </a:r>
          </a:p>
          <a:p>
            <a:r>
              <a:rPr lang="ru-RU" altLang="ru-RU" sz="1100" dirty="0">
                <a:solidFill>
                  <a:srgbClr val="0070C0"/>
                </a:solidFill>
              </a:rPr>
              <a:t>Северные материки</a:t>
            </a:r>
          </a:p>
          <a:p>
            <a:r>
              <a:rPr lang="ru-RU" altLang="ru-RU" sz="1100" dirty="0"/>
              <a:t>Практическая работа 3. Представление в виде таблицы информации о компонентах природы одной из природных зон на основе анализа нескольких источников информации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074" y="5655304"/>
            <a:ext cx="1975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dirty="0" smtClean="0">
                <a:solidFill>
                  <a:schemeClr val="tx2"/>
                </a:solidFill>
                <a:latin typeface="+mj-lt"/>
              </a:rPr>
              <a:t>Работать с несколькими источниками информации</a:t>
            </a: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12325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22525" y="173038"/>
            <a:ext cx="8229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Практические работы ФРП основной школы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799763" y="53975"/>
            <a:ext cx="1203325" cy="1162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68</a:t>
            </a:r>
          </a:p>
        </p:txBody>
      </p:sp>
      <p:sp>
        <p:nvSpPr>
          <p:cNvPr id="15" name="Овал 14"/>
          <p:cNvSpPr/>
          <p:nvPr/>
        </p:nvSpPr>
        <p:spPr>
          <a:xfrm>
            <a:off x="322263" y="241300"/>
            <a:ext cx="1120775" cy="958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7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+mj-lt"/>
              </a:rPr>
              <a:t>кл</a:t>
            </a:r>
            <a:r>
              <a:rPr lang="ru-RU" sz="20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7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58" y="660631"/>
            <a:ext cx="4589587" cy="6197369"/>
          </a:xfrm>
          <a:prstGeom prst="rect">
            <a:avLst/>
          </a:prstGeom>
          <a:noFill/>
          <a:ln w="3175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7968692" y="1290137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8072845" y="2469658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8068840" y="3372169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8068840" y="3138167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8068840" y="4219799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8049752" y="5467933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8026658" y="5889804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7968692" y="991778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2699835" y="3697041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2706707" y="1948238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689411" y="2334681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720687" y="4380022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2717133" y="4613363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2720687" y="4837114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2724241" y="5051313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2746023" y="5661752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2706706" y="6098175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2746023" y="6494415"/>
            <a:ext cx="804273" cy="3962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Ч. 1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2" name="Стрелка влево 41"/>
          <p:cNvSpPr/>
          <p:nvPr/>
        </p:nvSpPr>
        <p:spPr>
          <a:xfrm>
            <a:off x="7996414" y="1586841"/>
            <a:ext cx="783422" cy="41674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Ч. 2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113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chemeClr val="tx2"/>
                </a:solidFill>
              </a:rPr>
              <a:t>Практическая работа 1. Описание климата территории по климатической карте и </a:t>
            </a:r>
            <a:r>
              <a:rPr lang="ru-RU" altLang="ru-RU" sz="2400" dirty="0" smtClean="0">
                <a:solidFill>
                  <a:schemeClr val="tx2"/>
                </a:solidFill>
              </a:rPr>
              <a:t>климатограмме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78757" y="2199252"/>
            <a:ext cx="4286872" cy="150675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работы: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 </a:t>
            </a:r>
            <a:r>
              <a:rPr lang="ru-RU" sz="1200" dirty="0" smtClean="0">
                <a:effectLst/>
                <a:latin typeface="Arial" panose="020B0604020202020204" pitchFamily="34" charset="0"/>
                <a:ea typeface="SchoolBookSanPin"/>
                <a:cs typeface="Arial" panose="020B0604020202020204" pitchFamily="34" charset="0"/>
              </a:rPr>
              <a:t>Описать климат территории по климатической карте и климатограмме. </a:t>
            </a: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Описать климат заданной территории по климатической карте.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Описать климат территории по климатограмме</a:t>
            </a:r>
            <a:r>
              <a:rPr lang="ru-RU" sz="1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372" y="1213021"/>
            <a:ext cx="7182998" cy="32316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и характеризовать существенные признаки географических объектов, процессов и явлений;</a:t>
            </a:r>
          </a:p>
          <a:p>
            <a:pPr lvl="0"/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географические вопросы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инструмент познания;</a:t>
            </a:r>
          </a:p>
          <a:p>
            <a:pPr lvl="0"/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анализировать и интерпретировать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географическую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 различных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 представления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климат территории по климатограмме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8757" y="1213021"/>
            <a:ext cx="4286872" cy="83099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описывать климат территории по климатической карте и климатограмме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8474" y="4961456"/>
            <a:ext cx="4899252" cy="175432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Ход работы</a:t>
            </a:r>
          </a:p>
          <a:p>
            <a:pPr lvl="0"/>
            <a:endParaRPr lang="ru-RU" sz="1200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Познакомьтесь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легендой климатической карты.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Найдите на карте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один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из городов: Буэнос-Айрес (Южная Америка), Мапуту (Африка) или Канберра (Австралия).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по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климатической карте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занесите в таблицу 1 климатические показатели для выбранного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r>
              <a:rPr lang="ru-RU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Опишите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климат территории, на которой находится заданный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город.</a:t>
            </a:r>
          </a:p>
        </p:txBody>
      </p:sp>
      <p:pic>
        <p:nvPicPr>
          <p:cNvPr id="1030" name="Picture 6" descr="https://kipmu.ru/wp-content/uploads/klimatkar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81" y="2438765"/>
            <a:ext cx="3175876" cy="23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78" y="4819210"/>
            <a:ext cx="5551295" cy="2018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9620" y="6488668"/>
            <a:ext cx="3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4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770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31" y="3349890"/>
            <a:ext cx="5526040" cy="2503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793" y="1504628"/>
            <a:ext cx="5210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5. Выберите для описания одну из трёх предложенных климатограмм (климатограммы 1-3).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6. Прочтите данные выбранной климатограммы.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7. Для выбранной климатограммы определите климатические показатели климата территории, для которой она составлена.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8. Внесите данные в таблицу 2 «Описание климата по климатограмме».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9. Опишите климат по климатограмме.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731" y="6128668"/>
            <a:ext cx="458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таблицы, описание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72344" y="3"/>
            <a:ext cx="9960429" cy="1325563"/>
          </a:xfrm>
        </p:spPr>
        <p:txBody>
          <a:bodyPr/>
          <a:lstStyle/>
          <a:p>
            <a:r>
              <a:rPr lang="ru-RU" altLang="ru-RU" sz="2400" dirty="0">
                <a:solidFill>
                  <a:schemeClr val="tx2"/>
                </a:solidFill>
              </a:rPr>
              <a:t>Практическая работа 1. Описание климата территории по климатической карте и </a:t>
            </a:r>
            <a:r>
              <a:rPr lang="ru-RU" altLang="ru-RU" sz="2400" dirty="0" smtClean="0">
                <a:solidFill>
                  <a:schemeClr val="tx2"/>
                </a:solidFill>
              </a:rPr>
              <a:t>климатограмме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873" y="2595254"/>
            <a:ext cx="5826900" cy="24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556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chemeClr val="tx2"/>
                </a:solidFill>
              </a:rPr>
              <a:t>Практическая работа 1. Описание климата территории по климатической карте и </a:t>
            </a:r>
            <a:r>
              <a:rPr lang="ru-RU" altLang="ru-RU" sz="2400" dirty="0" smtClean="0">
                <a:solidFill>
                  <a:schemeClr val="tx2"/>
                </a:solidFill>
              </a:rPr>
              <a:t>климатограмме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Задание №18. Основы климатологии и анализ климатограмм., изображение №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077" y="1549573"/>
            <a:ext cx="2973899" cy="32004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44905" y="1538102"/>
            <a:ext cx="5492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1. Температура января ниже, чем температура июля?</a:t>
            </a:r>
            <a:endParaRPr lang="ru-RU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607" y="1842434"/>
            <a:ext cx="763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ниже, =&gt; пункт находится в северном полушарии;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выше, =&gt; пункт находится в южном полушарии;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примерно одинаковы (годовая амплитуда температур мала), =&gt; пункт находится недалеко от экватора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96607" y="2563719"/>
            <a:ext cx="7525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                 2. Каков характер выпадения осадков?</a:t>
            </a:r>
            <a:br>
              <a:rPr lang="ru-RU" sz="1400" dirty="0" smtClean="0">
                <a:solidFill>
                  <a:srgbClr val="C00000"/>
                </a:solidFill>
                <a:latin typeface="+mj-lt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осадки выпадают круглый год равномерно, =&gt; пункт находится в основном климатическом поясе;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осадки выпадают неравномерно (видна сезонность в осадках), =&gt; пункт находится в промежуточном климатическом поясе.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927" y="3336249"/>
            <a:ext cx="46484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3. Как много осадков?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осадком много, =&gt; экваториальный или морской;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осадков мало, =&gt; полупустынный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или пустынный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климат;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летом очень мало, а зимой много, =&gt; средиземноморский;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зимой мало, летом много (до 2/3),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муссонный.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9196" y="4494228"/>
            <a:ext cx="69199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    4. Какова температура в течение всего года?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только положительная, =&gt; пункт находится в теплом климатическом поясе;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только отрицательная, =&gt; пункт находится в холодном климатическом поясе;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и положительная, и отрицательная, =&gt; пункт находится в умеренном климатическом поясе.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8927" y="5606754"/>
            <a:ext cx="6897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+mj-lt"/>
              </a:rPr>
              <a:t>  5. Какова амплитуда температур в течение года?</a:t>
            </a:r>
            <a:br>
              <a:rPr lang="ru-RU" sz="1400" dirty="0" smtClean="0">
                <a:solidFill>
                  <a:srgbClr val="C00000"/>
                </a:solidFill>
                <a:latin typeface="+mj-lt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большая, =&gt; климат данного пункта ближе к континентальному;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малая, =&gt; климат мягкий, ближе к морскому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91417" y="1142462"/>
            <a:ext cx="504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АЛГОРИТМ АНАЛИЗА КЛИМАТОГРАММ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3725" y="1434907"/>
            <a:ext cx="114919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232703" y="3753232"/>
            <a:ext cx="4185060" cy="3104768"/>
            <a:chOff x="243393" y="1949265"/>
            <a:chExt cx="6141343" cy="4652364"/>
          </a:xfrm>
        </p:grpSpPr>
        <p:pic>
          <p:nvPicPr>
            <p:cNvPr id="17" name="Picture 2" descr="https://ykl-res.azureedge.net/b7056093-b3b5-4565-9ff3-bff06c8c36c4/%D0%9A%D0%BB%D0%B8%D0%BC%D0%B0%D1%82%D0%BE%D0%B3%D1%80%D0%B0%D0%BC%D0%BC%D0%B0-w1316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93" y="1949265"/>
              <a:ext cx="6014254" cy="4652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Прямая со стрелкой 17"/>
            <p:cNvCxnSpPr/>
            <p:nvPr/>
          </p:nvCxnSpPr>
          <p:spPr>
            <a:xfrm flipH="1">
              <a:off x="3580482" y="3499277"/>
              <a:ext cx="1311008" cy="56186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774938" y="3262298"/>
              <a:ext cx="1609798" cy="62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7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Годовой ход </a:t>
              </a:r>
              <a:r>
                <a:rPr lang="ru-RU" sz="7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sz="700" b="1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емпературы воздуха</a:t>
              </a:r>
              <a:endParaRPr lang="ru-RU" sz="7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7729" y="3581756"/>
            <a:ext cx="380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ОСНОВНЫЕ ЭЛЕМЕНТЫ КЛИМАТОГРАММЫ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142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394" y="231357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Выявление закономерностей изменения солёности поверхностных вод мирового океана и распространения тёплых и холодных течений у западных и восточных побережий материков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22" y="1641513"/>
            <a:ext cx="6323682" cy="470898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а) универсальные познавательные действия: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логические действия 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закономерности в рассматриваемых фактах и данных наблюдений с учётом предложенной географической задачи;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выявлять причинно-следственные связи при изучении географических объектов, процессов и явлений; делать выводы с использованием дедуктивных и индуктивных умозаключений, умозаключений по аналогии;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исследовательские действия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самостоятельно формулировать обобщения и выводы по результатам проведённого исследования;</a:t>
            </a:r>
          </a:p>
          <a:p>
            <a:pPr lvl="0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информацией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выбирать, анализировать и интерпретировать географическую информацию различных видов и форм представления;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Предметные результаты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различать океанические течения;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сравнивать температуру и солёность поверхностных вод Мирового океана на разных широтах с использованием различных источников географической информации;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объяснять закономерности изменения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температуры и солёности Мирового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океана с географической широтой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основе анализа различных источников географической информации;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6390" y="1641513"/>
            <a:ext cx="5199962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обучающихся /формируемые умения: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-сравнивать температуру и солёность поверхностных вод Мирового океана на разных широтах с использованием различных источников географической информации;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-выявлять закономерности изменения солёности, распространения тёплых и холодных течений у западных и восточных побережий материков по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физической карте мира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390" y="3371161"/>
            <a:ext cx="5199962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закономерности изменения солёности поверхностных вод Мирового океана и распространения тёплых и холодных течений у западных и восточных побережий материков.</a:t>
            </a:r>
          </a:p>
          <a:p>
            <a:pPr algn="just"/>
            <a:endParaRPr lang="ru-RU" sz="12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закономерности изменения солёности поверхностных вод Мирового океана.</a:t>
            </a:r>
          </a:p>
          <a:p>
            <a:pPr lvl="0"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Выявить закономерности распространения тёплых и холодных течений у восточных и западных побережий материков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739021" y="3138653"/>
            <a:ext cx="484632" cy="31422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538511" y="3763692"/>
            <a:ext cx="308472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86390" y="5462411"/>
            <a:ext cx="519996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представления результатов практической работы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таблица, описание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0125" y="6499952"/>
            <a:ext cx="63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5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4883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05394" y="231357"/>
            <a:ext cx="9960429" cy="1325563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</a:rPr>
              <a:t>Практическая работа 1.  Выявление закономерностей изменения солёности поверхностных вод мирового океана и распространения тёплых и холодных течений у западных и восточных побережий материков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074" name="Picture 2" descr="Temperatura-povehnostnyh-vod-scal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r="4531"/>
          <a:stretch/>
        </p:blipFill>
        <p:spPr bwMode="auto">
          <a:xfrm>
            <a:off x="354330" y="1556920"/>
            <a:ext cx="4206240" cy="268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shkala-solennoste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4241854"/>
            <a:ext cx="4171950" cy="24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6236" y="1680555"/>
            <a:ext cx="7139587" cy="24929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Часть 1. Выявление закономерностей изменения солёности поверхностных вод мирового океана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Изучите карту солености поверхностных вод Мирового океана.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Определите величину солёности поверхностных вод Мирового океана на разных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широтах (у экватора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10°с.ш. и 10°ю.ш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23,5°с.ш. и 23,5°ю.ш., 40°с.ш. и 40°ю.ш, 66,5°с.ш. и 66,5°ю.ш.).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Объясните, почему происходит изменение уровня солености поверхностных вод Мирового океана. Воспользуйтесь в качестве подсказки картосхемами «Средняя температура (°С) поверхностных вод Мирового океана» и «Солёность (‰) поверхностных вод Мирового океана».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Выявите закономерности изменения солёности поверхностных вод Мирового океана в направлении от экватора к полюсам.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Запишите выявленную закономерность (в свободной форме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26299" r="1068" b="3972"/>
          <a:stretch/>
        </p:blipFill>
        <p:spPr bwMode="auto">
          <a:xfrm>
            <a:off x="5217373" y="4632688"/>
            <a:ext cx="6648450" cy="222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17373" y="4297180"/>
            <a:ext cx="2932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 (°С)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поверхностных вод Мирового океана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2540" y="4297180"/>
            <a:ext cx="2858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Солёность (‰)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поверхностных вод Мирового океана</a:t>
            </a:r>
          </a:p>
        </p:txBody>
      </p:sp>
    </p:spTree>
    <p:extLst>
      <p:ext uri="{BB962C8B-B14F-4D97-AF65-F5344CB8AC3E}">
        <p14:creationId xmlns:p14="http://schemas.microsoft.com/office/powerpoint/2010/main" val="7028419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9ABD8F6D586447BEC745CCCE922233" ma:contentTypeVersion="49" ma:contentTypeDescription="Создание документа." ma:contentTypeScope="" ma:versionID="e7ba8c9a17f5fac8e8a0ba3372aa7e3c">
  <xsd:schema xmlns:xsd="http://www.w3.org/2001/XMLSchema" xmlns:xs="http://www.w3.org/2001/XMLSchema" xmlns:p="http://schemas.microsoft.com/office/2006/metadata/properties" xmlns:ns2="f13cd17a-5410-446a-96bd-44fada269ec3" xmlns:ns3="4a252ca3-5a62-4c1c-90a6-29f4710e47f8" targetNamespace="http://schemas.microsoft.com/office/2006/metadata/properties" ma:root="true" ma:fieldsID="3ef2d5c7c49e63c501edd87c472c3fdd" ns2:_="" ns3:_="">
    <xsd:import namespace="f13cd17a-5410-446a-96bd-44fada269ec3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cd17a-5410-446a-96bd-44fada269e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AF4B7F-F0B9-4762-B13C-0E3FA161452A}"/>
</file>

<file path=customXml/itemProps2.xml><?xml version="1.0" encoding="utf-8"?>
<ds:datastoreItem xmlns:ds="http://schemas.openxmlformats.org/officeDocument/2006/customXml" ds:itemID="{4C5EBD5D-A56D-4F17-A112-2F7BE63AD1ED}"/>
</file>

<file path=customXml/itemProps3.xml><?xml version="1.0" encoding="utf-8"?>
<ds:datastoreItem xmlns:ds="http://schemas.openxmlformats.org/officeDocument/2006/customXml" ds:itemID="{87C4C40C-6381-4018-9C65-7396E9164431}"/>
</file>

<file path=customXml/itemProps4.xml><?xml version="1.0" encoding="utf-8"?>
<ds:datastoreItem xmlns:ds="http://schemas.openxmlformats.org/officeDocument/2006/customXml" ds:itemID="{AB605866-5DD9-4FF0-B9C4-E4802B696736}"/>
</file>

<file path=docProps/app.xml><?xml version="1.0" encoding="utf-8"?>
<Properties xmlns="http://schemas.openxmlformats.org/officeDocument/2006/extended-properties" xmlns:vt="http://schemas.openxmlformats.org/officeDocument/2006/docPropsVTypes">
  <Template>МР. 6 кл.</Template>
  <TotalTime>1496</TotalTime>
  <Words>3845</Words>
  <Application>Microsoft Office PowerPoint</Application>
  <PresentationFormat>Широкоэкранный</PresentationFormat>
  <Paragraphs>500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Garamond</vt:lpstr>
      <vt:lpstr>SchoolBookSanPin</vt:lpstr>
      <vt:lpstr>Times New Roman</vt:lpstr>
      <vt:lpstr>КОИРО2</vt:lpstr>
      <vt:lpstr>Методика проведения практических работ в курсе географии основной школы</vt:lpstr>
      <vt:lpstr>Презентация PowerPoint</vt:lpstr>
      <vt:lpstr>Презентация PowerPoint</vt:lpstr>
      <vt:lpstr>Презентация PowerPoint</vt:lpstr>
      <vt:lpstr>Практическая работа 1. Описание климата территории по климатической карте и климатограмме</vt:lpstr>
      <vt:lpstr>Практическая работа 1. Описание климата территории по климатической карте и климатограмме</vt:lpstr>
      <vt:lpstr>Практическая работа 1. Описание климата территории по климатической карте и климатограмме</vt:lpstr>
      <vt:lpstr>Практическая работа 1.  Выявление закономерностей изменения солёности поверхностных вод мирового океана и распространения тёплых и холодных течений у западных и восточных побережий материков</vt:lpstr>
      <vt:lpstr>Практическая работа 1.  Выявление закономерностей изменения солёности поверхностных вод мирового океана и распространения тёплых и холодных течений у западных и восточных побережий материков</vt:lpstr>
      <vt:lpstr>Практическая работа 1.  Выявление закономерностей изменения солёности поверхностных вод мирового океана и распространения тёплых и холодных течений у западных и восточных побережий материков</vt:lpstr>
      <vt:lpstr>Практическая работа 1.  Сравнение занятий населения двух стран по комплексным картам</vt:lpstr>
      <vt:lpstr>Динамика количества формируемых основных видов деятельности и используемых источников информации </vt:lpstr>
      <vt:lpstr>Практическая работа 1.  Сравнение географического положения двух (любых) южных материков</vt:lpstr>
      <vt:lpstr>Практическая работа 2.  Объяснение годового хода температур и режима выпадения атмосферных осадков в экваториальном климатическом поясе</vt:lpstr>
      <vt:lpstr>Практическая работа 3.  Сравнение особенностей климата Африки, Южной Америки и Австралии по плану</vt:lpstr>
      <vt:lpstr>Практическая работа 2.  Объяснение климатических различий территорий, находящихся на одной географической широте, на примере умеренного климатического пляса</vt:lpstr>
      <vt:lpstr>Практическая работа 4.  Описание одной из стран Северной Америки или Евразии в форме презентации (с целью привлечения туристов, создания положительного образа страны и т. д.)</vt:lpstr>
      <vt:lpstr>Практическая работа 1.  Характеристика изменений компонентов природы на территории одной из стран мира  в результате деятельности человека</vt:lpstr>
      <vt:lpstr>Практическая работа 1.  Характеристика изменений компонентов природы на территории одной из стран мира  в результате деятельности человека</vt:lpstr>
      <vt:lpstr>Методика проведения практических работ в курсе географии основной школы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проведения практических работ в курсе географии основной школы</dc:title>
  <dc:creator>Пользователь</dc:creator>
  <cp:lastModifiedBy>Пользователь</cp:lastModifiedBy>
  <cp:revision>95</cp:revision>
  <dcterms:created xsi:type="dcterms:W3CDTF">2023-09-02T15:57:33Z</dcterms:created>
  <dcterms:modified xsi:type="dcterms:W3CDTF">2023-09-09T19:32:45Z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0x010100619ABD8F6D586447BEC745CCCE922233</vt:lpwstr>
  </property>
</Properties>
</file>