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2.xml" ContentType="application/vnd.openxmlformats-officedocument.presentationml.slid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6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9"/>
  </p:notesMasterIdLst>
  <p:sldIdLst>
    <p:sldId id="257" r:id="rId2"/>
    <p:sldId id="258" r:id="rId3"/>
    <p:sldId id="265" r:id="rId4"/>
    <p:sldId id="261" r:id="rId5"/>
    <p:sldId id="262" r:id="rId6"/>
    <p:sldId id="263" r:id="rId7"/>
    <p:sldId id="267" r:id="rId8"/>
    <p:sldId id="268" r:id="rId9"/>
    <p:sldId id="269" r:id="rId10"/>
    <p:sldId id="266" r:id="rId11"/>
    <p:sldId id="270" r:id="rId12"/>
    <p:sldId id="264" r:id="rId13"/>
    <p:sldId id="271" r:id="rId14"/>
    <p:sldId id="272" r:id="rId15"/>
    <p:sldId id="273" r:id="rId16"/>
    <p:sldId id="274" r:id="rId17"/>
    <p:sldId id="275" r:id="rId18"/>
  </p:sldIdLst>
  <p:sldSz cx="9906000" cy="6858000" type="A4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96" y="-96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ustomXml" Target="../customXml/item3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Relationship Id="rId27" Type="http://schemas.openxmlformats.org/officeDocument/2006/relationships/customXml" Target="../customXml/item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E2C14B-BE9C-4138-88E5-EB3F05BC3B2A}" type="datetimeFigureOut">
              <a:rPr lang="ru-RU" smtClean="0"/>
              <a:t>02.04.2015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F9034C-32B3-4777-9EAD-E4ABAAC4E8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08765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551940" y="359898"/>
            <a:ext cx="802386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551940" y="1850064"/>
            <a:ext cx="802386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1E7E3A-E8DA-44C0-A7B2-95FEF4AA3FD9}" type="datetimeFigureOut">
              <a:rPr lang="ru-RU" smtClean="0"/>
              <a:t>02.04.2015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6C44DA-EFD3-40DB-8183-5F7BEC88863C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98219" y="1413802"/>
            <a:ext cx="227838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253607" y="1345016"/>
            <a:ext cx="69342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1E7E3A-E8DA-44C0-A7B2-95FEF4AA3FD9}" type="datetimeFigureOut">
              <a:rPr lang="ru-RU" smtClean="0"/>
              <a:t>02.04.2015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6C44DA-EFD3-40DB-8183-5F7BEC88863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429500" y="274640"/>
            <a:ext cx="19812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238250" y="274641"/>
            <a:ext cx="602615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1E7E3A-E8DA-44C0-A7B2-95FEF4AA3FD9}" type="datetimeFigureOut">
              <a:rPr lang="ru-RU" smtClean="0"/>
              <a:t>02.04.2015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6C44DA-EFD3-40DB-8183-5F7BEC88863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1E7E3A-E8DA-44C0-A7B2-95FEF4AA3FD9}" type="datetimeFigureOut">
              <a:rPr lang="ru-RU" smtClean="0"/>
              <a:t>02.04.2015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6C44DA-EFD3-40DB-8183-5F7BEC88863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473131" y="-54"/>
            <a:ext cx="74295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93258" y="2600325"/>
            <a:ext cx="69342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793258" y="1066800"/>
            <a:ext cx="69342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1E7E3A-E8DA-44C0-A7B2-95FEF4AA3FD9}" type="datetimeFigureOut">
              <a:rPr lang="ru-RU" smtClean="0"/>
              <a:t>02.04.2015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6C44DA-EFD3-40DB-8183-5F7BEC88863C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476500" y="0"/>
            <a:ext cx="8255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353348" y="2814656"/>
            <a:ext cx="227838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608736" y="2745870"/>
            <a:ext cx="69342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55242" y="274320"/>
            <a:ext cx="812292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555242" y="1524000"/>
            <a:ext cx="39624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715762" y="1524000"/>
            <a:ext cx="39624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1E7E3A-E8DA-44C0-A7B2-95FEF4AA3FD9}" type="datetimeFigureOut">
              <a:rPr lang="ru-RU" smtClean="0"/>
              <a:t>02.04.2015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6C44DA-EFD3-40DB-8183-5F7BEC88863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5160336"/>
            <a:ext cx="89154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" y="328278"/>
            <a:ext cx="435864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5052060" y="328278"/>
            <a:ext cx="435864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95300" y="969336"/>
            <a:ext cx="435864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052060" y="969336"/>
            <a:ext cx="435864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1E7E3A-E8DA-44C0-A7B2-95FEF4AA3FD9}" type="datetimeFigureOut">
              <a:rPr lang="ru-RU" smtClean="0"/>
              <a:t>02.04.2015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6C44DA-EFD3-40DB-8183-5F7BEC88863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55242" y="274320"/>
            <a:ext cx="812292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1E7E3A-E8DA-44C0-A7B2-95FEF4AA3FD9}" type="datetimeFigureOut">
              <a:rPr lang="ru-RU" smtClean="0"/>
              <a:t>02.04.2015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6C44DA-EFD3-40DB-8183-5F7BEC88863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99566" y="0"/>
            <a:ext cx="8806434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1E7E3A-E8DA-44C0-A7B2-95FEF4AA3FD9}" type="datetimeFigureOut">
              <a:rPr lang="ru-RU" smtClean="0"/>
              <a:t>02.04.2015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6C44DA-EFD3-40DB-8183-5F7BEC88863C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99566" y="-54"/>
            <a:ext cx="79248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16778"/>
            <a:ext cx="41275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95300" y="1406964"/>
            <a:ext cx="41275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95300" y="2133601"/>
            <a:ext cx="883285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1E7E3A-E8DA-44C0-A7B2-95FEF4AA3FD9}" type="datetimeFigureOut">
              <a:rPr lang="ru-RU" smtClean="0"/>
              <a:t>02.04.2015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6C44DA-EFD3-40DB-8183-5F7BEC88863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77471" y="1066800"/>
            <a:ext cx="29718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1E7E3A-E8DA-44C0-A7B2-95FEF4AA3FD9}" type="datetimeFigureOut">
              <a:rPr lang="ru-RU" smtClean="0"/>
              <a:t>02.04.2015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6C44DA-EFD3-40DB-8183-5F7BEC88863C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825500" y="1066800"/>
            <a:ext cx="4953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908050" y="1143004"/>
            <a:ext cx="47879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429785" y="954341"/>
            <a:ext cx="74295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420639" y="936786"/>
            <a:ext cx="703326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08050" y="4800600"/>
            <a:ext cx="47879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83920" y="-815922"/>
            <a:ext cx="1775461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82885" y="21103"/>
            <a:ext cx="1844040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98122" y="1055077"/>
            <a:ext cx="121952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97280" y="-54"/>
            <a:ext cx="8808721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555242" y="274638"/>
            <a:ext cx="812292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555242" y="1447800"/>
            <a:ext cx="812292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879850" y="6305550"/>
            <a:ext cx="23114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961E7E3A-E8DA-44C0-A7B2-95FEF4AA3FD9}" type="datetimeFigureOut">
              <a:rPr lang="ru-RU" smtClean="0"/>
              <a:t>02.04.2015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6191250" y="6305550"/>
            <a:ext cx="31369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9331452" y="6305550"/>
            <a:ext cx="4953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836C44DA-EFD3-40DB-8183-5F7BEC88863C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99566" y="-54"/>
            <a:ext cx="79248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92560" y="548680"/>
            <a:ext cx="8712968" cy="3600400"/>
          </a:xfrm>
        </p:spPr>
        <p:txBody>
          <a:bodyPr anchor="ctr">
            <a:normAutofit/>
          </a:bodyPr>
          <a:lstStyle/>
          <a:p>
            <a:pPr algn="ctr"/>
            <a:r>
              <a:rPr lang="ru-RU" b="1" dirty="0" smtClean="0">
                <a:solidFill>
                  <a:schemeClr val="tx1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Cambria" panose="02040503050406030204" pitchFamily="18" charset="0"/>
              </a:rPr>
              <a:t>Лекция по теме</a:t>
            </a:r>
            <a:br>
              <a:rPr lang="ru-RU" b="1" dirty="0" smtClean="0">
                <a:solidFill>
                  <a:schemeClr val="tx1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Cambria" panose="02040503050406030204" pitchFamily="18" charset="0"/>
              </a:rPr>
            </a:br>
            <a:r>
              <a:rPr lang="ru-RU" b="1" dirty="0" smtClean="0">
                <a:solidFill>
                  <a:schemeClr val="tx1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Cambria" panose="02040503050406030204" pitchFamily="18" charset="0"/>
              </a:rPr>
              <a:t>«Государственная политика в области образования: новые приоритеты»</a:t>
            </a:r>
            <a:endParaRPr lang="ru-RU" dirty="0">
              <a:solidFill>
                <a:schemeClr val="tx1"/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  <a:latin typeface="Cambria" panose="020405030504060302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20552" y="4365104"/>
            <a:ext cx="8784976" cy="2232248"/>
          </a:xfrm>
        </p:spPr>
        <p:txBody>
          <a:bodyPr anchor="ctr">
            <a:noAutofit/>
          </a:bodyPr>
          <a:lstStyle/>
          <a:p>
            <a:pPr algn="ctr">
              <a:spcBef>
                <a:spcPts val="0"/>
              </a:spcBef>
            </a:pPr>
            <a:r>
              <a:rPr lang="ru-RU" sz="2400" b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Екатерина Павловна Попова,</a:t>
            </a:r>
          </a:p>
          <a:p>
            <a:pPr algn="ctr">
              <a:spcBef>
                <a:spcPts val="0"/>
              </a:spcBef>
            </a:pPr>
            <a:r>
              <a:rPr lang="ru-RU" sz="2400" b="1" dirty="0">
                <a:solidFill>
                  <a:srgbClr val="C00000"/>
                </a:solidFill>
                <a:latin typeface="Cambria" panose="02040503050406030204" pitchFamily="18" charset="0"/>
              </a:rPr>
              <a:t>д</a:t>
            </a:r>
            <a:r>
              <a:rPr lang="ru-RU" sz="2400" b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оцент кафедры управления и экономики образования </a:t>
            </a:r>
            <a:br>
              <a:rPr lang="ru-RU" sz="2400" b="1" dirty="0" smtClean="0">
                <a:solidFill>
                  <a:srgbClr val="C00000"/>
                </a:solidFill>
                <a:latin typeface="Cambria" panose="02040503050406030204" pitchFamily="18" charset="0"/>
              </a:rPr>
            </a:br>
            <a:r>
              <a:rPr lang="ru-RU" sz="2400" b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ОГБОУ ДПО «Костромской областной институт развития образования», </a:t>
            </a:r>
          </a:p>
          <a:p>
            <a:pPr algn="ctr">
              <a:spcBef>
                <a:spcPts val="0"/>
              </a:spcBef>
            </a:pPr>
            <a:r>
              <a:rPr lang="ru-RU" sz="2400" b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кандидат педагогических наук</a:t>
            </a:r>
            <a:endParaRPr lang="ru-RU" sz="2400" b="1" dirty="0">
              <a:solidFill>
                <a:srgbClr val="C00000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1725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272480" y="260648"/>
            <a:ext cx="9361040" cy="6408712"/>
          </a:xfrm>
        </p:spPr>
        <p:txBody>
          <a:bodyPr anchor="ctr">
            <a:normAutofit fontScale="70000" lnSpcReduction="20000"/>
          </a:bodyPr>
          <a:lstStyle/>
          <a:p>
            <a:pPr marL="900113" algn="ctr" defTabSz="1254125"/>
            <a:r>
              <a:rPr lang="ru-RU" sz="4000" b="1" dirty="0">
                <a:latin typeface="Cambria" panose="02040503050406030204" pitchFamily="18" charset="0"/>
              </a:rPr>
              <a:t>3. Основные принципы государственной политики и правового регулирования отношений в сфере </a:t>
            </a:r>
            <a:r>
              <a:rPr lang="ru-RU" sz="4000" b="1" dirty="0" smtClean="0">
                <a:latin typeface="Cambria" panose="02040503050406030204" pitchFamily="18" charset="0"/>
              </a:rPr>
              <a:t>образования:</a:t>
            </a:r>
          </a:p>
          <a:p>
            <a:pPr marL="900113"/>
            <a:r>
              <a:rPr lang="ru-RU" sz="2800" dirty="0" smtClean="0">
                <a:latin typeface="Cambria" panose="02040503050406030204" pitchFamily="18" charset="0"/>
              </a:rPr>
              <a:t>1</a:t>
            </a:r>
            <a:r>
              <a:rPr lang="ru-RU" sz="2800" dirty="0">
                <a:latin typeface="Cambria" panose="02040503050406030204" pitchFamily="18" charset="0"/>
              </a:rPr>
              <a:t>) признание приоритетности образования;</a:t>
            </a:r>
          </a:p>
          <a:p>
            <a:pPr marL="900113"/>
            <a:r>
              <a:rPr lang="ru-RU" sz="2800" dirty="0">
                <a:latin typeface="Cambria" panose="02040503050406030204" pitchFamily="18" charset="0"/>
              </a:rPr>
              <a:t>2) обеспечение права каждого человека на образование, недопустимость дискриминации в сфере образования;</a:t>
            </a:r>
          </a:p>
          <a:p>
            <a:pPr marL="900113"/>
            <a:r>
              <a:rPr lang="ru-RU" sz="2800" dirty="0">
                <a:latin typeface="Cambria" panose="02040503050406030204" pitchFamily="18" charset="0"/>
              </a:rPr>
              <a:t>3) гуманистический характер образования, приоритет жизни и здоровья человека, прав и свобод личности, свободного развития личности, воспитание взаимоуважения, трудолюбия, гражданственности, патриотизма, ответственности, правовой культуры, бережного отношения к природе и окружающей среде, рационального природопользования;</a:t>
            </a:r>
          </a:p>
          <a:p>
            <a:pPr marL="900113"/>
            <a:r>
              <a:rPr lang="ru-RU" sz="2800" dirty="0">
                <a:latin typeface="Cambria" panose="02040503050406030204" pitchFamily="18" charset="0"/>
              </a:rPr>
              <a:t>4) единство образовательного пространства на территории Российской Федерации, защита и развитие этнокультурных особенностей и традиций народов Российской Федерации в условиях многонационального государства;</a:t>
            </a:r>
          </a:p>
          <a:p>
            <a:pPr marL="900113"/>
            <a:r>
              <a:rPr lang="ru-RU" sz="2800" dirty="0">
                <a:latin typeface="Cambria" panose="02040503050406030204" pitchFamily="18" charset="0"/>
              </a:rPr>
              <a:t>5) создание благоприятных условий для интеграции системы образования Российской Федерации с системами образования других государств на равноправной и взаимовыгодной основе;</a:t>
            </a:r>
          </a:p>
          <a:p>
            <a:pPr marL="900113"/>
            <a:r>
              <a:rPr lang="ru-RU" sz="2800" dirty="0">
                <a:latin typeface="Cambria" panose="02040503050406030204" pitchFamily="18" charset="0"/>
              </a:rPr>
              <a:t>6) светский характер образования в государственных, муниципальных организациях, осуществляющих образовательную деятельность</a:t>
            </a:r>
            <a:r>
              <a:rPr lang="ru-RU" sz="2800" dirty="0" smtClean="0">
                <a:latin typeface="Cambria" panose="02040503050406030204" pitchFamily="18" charset="0"/>
              </a:rPr>
              <a:t>;</a:t>
            </a:r>
            <a:endParaRPr lang="ru-RU" sz="2800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1830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272480" y="116632"/>
            <a:ext cx="9361040" cy="6624736"/>
          </a:xfrm>
        </p:spPr>
        <p:txBody>
          <a:bodyPr anchor="ctr">
            <a:noAutofit/>
          </a:bodyPr>
          <a:lstStyle/>
          <a:p>
            <a:pPr marL="896938"/>
            <a:r>
              <a:rPr lang="ru-RU" sz="1800" dirty="0" smtClean="0">
                <a:latin typeface="Cambria" panose="02040503050406030204" pitchFamily="18" charset="0"/>
              </a:rPr>
              <a:t>7) свобода выбора получения образования согласно склонностям и потребностям человека, создание условий для самореализации каждого человека, свободное развитие его способностей, включая предоставление права выбора форм получения образования, форм обучения, организации, осуществляющей образовательную деятельность, направленности образования в пределах, предоставленных системой образования, а также предоставление педагогическим работникам свободы в выборе форм обучения, методов обучения и воспитания;</a:t>
            </a:r>
          </a:p>
          <a:p>
            <a:pPr marL="896938"/>
            <a:r>
              <a:rPr lang="ru-RU" sz="1800" dirty="0" smtClean="0">
                <a:latin typeface="Cambria" panose="02040503050406030204" pitchFamily="18" charset="0"/>
              </a:rPr>
              <a:t>8) обеспечение права на образование в течение всей жизни в соответствии с потребностями личности, адаптивность системы образования к уровню подготовки, особенностям развития, способностям и интересам человека;</a:t>
            </a:r>
          </a:p>
          <a:p>
            <a:pPr marL="896938"/>
            <a:r>
              <a:rPr lang="ru-RU" sz="1800" dirty="0" smtClean="0">
                <a:latin typeface="Cambria" panose="02040503050406030204" pitchFamily="18" charset="0"/>
              </a:rPr>
              <a:t>9) автономия образовательных организаций, академические права и свободы педагогических работников и обучающихся, предусмотренные настоящим Федеральным законом, информационная открытость и публичная отчетность образовательных организаций;</a:t>
            </a:r>
          </a:p>
          <a:p>
            <a:pPr marL="896938"/>
            <a:r>
              <a:rPr lang="ru-RU" sz="1800" dirty="0" smtClean="0">
                <a:latin typeface="Cambria" panose="02040503050406030204" pitchFamily="18" charset="0"/>
              </a:rPr>
              <a:t>10) демократический характер управления образованием, обеспечение прав педагогических работников, обучающихся, родителей (законных представителей) несовершеннолетних обучающихся на участие в управлении образовательными организациями;</a:t>
            </a:r>
          </a:p>
          <a:p>
            <a:pPr marL="896938"/>
            <a:r>
              <a:rPr lang="ru-RU" sz="1800" dirty="0" smtClean="0">
                <a:latin typeface="Cambria" panose="02040503050406030204" pitchFamily="18" charset="0"/>
              </a:rPr>
              <a:t>11) недопустимость ограничения или устранения конкуренции в сфере образования;</a:t>
            </a:r>
          </a:p>
          <a:p>
            <a:pPr marL="896938"/>
            <a:r>
              <a:rPr lang="ru-RU" sz="1800" dirty="0" smtClean="0">
                <a:latin typeface="Cambria" panose="02040503050406030204" pitchFamily="18" charset="0"/>
              </a:rPr>
              <a:t>12) сочетание государственного и договорного регулирования отношений в сфере образования.</a:t>
            </a:r>
          </a:p>
        </p:txBody>
      </p:sp>
    </p:spTree>
    <p:extLst>
      <p:ext uri="{BB962C8B-B14F-4D97-AF65-F5344CB8AC3E}">
        <p14:creationId xmlns:p14="http://schemas.microsoft.com/office/powerpoint/2010/main" val="83356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272480" y="260648"/>
            <a:ext cx="9361040" cy="6408712"/>
          </a:xfrm>
        </p:spPr>
        <p:txBody>
          <a:bodyPr anchor="ctr">
            <a:normAutofit lnSpcReduction="10000"/>
          </a:bodyPr>
          <a:lstStyle/>
          <a:p>
            <a:pPr marL="722313" algn="ctr" defTabSz="722313">
              <a:buClrTx/>
            </a:pPr>
            <a:r>
              <a:rPr lang="ru-RU" sz="2800" b="1" dirty="0">
                <a:latin typeface="Cambria" panose="02040503050406030204" pitchFamily="18" charset="0"/>
              </a:rPr>
              <a:t>4. </a:t>
            </a:r>
            <a:r>
              <a:rPr lang="ru-RU" sz="2800" b="1" dirty="0" smtClean="0">
                <a:latin typeface="Cambria" panose="02040503050406030204" pitchFamily="18" charset="0"/>
              </a:rPr>
              <a:t>Приоритеты </a:t>
            </a:r>
            <a:r>
              <a:rPr lang="ru-RU" sz="2800" b="1" dirty="0">
                <a:latin typeface="Cambria" panose="02040503050406030204" pitchFamily="18" charset="0"/>
              </a:rPr>
              <a:t>государственной  </a:t>
            </a:r>
            <a:r>
              <a:rPr lang="ru-RU" sz="2800" b="1" dirty="0" smtClean="0">
                <a:latin typeface="Cambria" panose="02040503050406030204" pitchFamily="18" charset="0"/>
              </a:rPr>
              <a:t>политики в области образования:</a:t>
            </a:r>
          </a:p>
          <a:p>
            <a:pPr marL="1165225" lvl="0" indent="-177800">
              <a:buClrTx/>
              <a:buFont typeface="Arial" panose="020B0604020202020204" pitchFamily="34" charset="0"/>
              <a:buChar char="•"/>
            </a:pPr>
            <a:r>
              <a:rPr lang="ru-RU" sz="2200" dirty="0">
                <a:solidFill>
                  <a:schemeClr val="tx1"/>
                </a:solidFill>
                <a:latin typeface="Cambria" panose="02040503050406030204" pitchFamily="18" charset="0"/>
              </a:rPr>
              <a:t>государственно-общественное  управление системой образования; </a:t>
            </a:r>
          </a:p>
          <a:p>
            <a:pPr marL="1165225" lvl="0" indent="-177800">
              <a:buClrTx/>
              <a:buFont typeface="Arial" panose="020B0604020202020204" pitchFamily="34" charset="0"/>
              <a:buChar char="•"/>
            </a:pPr>
            <a:r>
              <a:rPr lang="ru-RU" sz="2200" dirty="0">
                <a:solidFill>
                  <a:schemeClr val="tx1"/>
                </a:solidFill>
                <a:latin typeface="Cambria" panose="02040503050406030204" pitchFamily="18" charset="0"/>
              </a:rPr>
              <a:t>бюджетное финансирование и контроль за целевым использованием средств; </a:t>
            </a:r>
          </a:p>
          <a:p>
            <a:pPr marL="1165225" lvl="0" indent="-177800">
              <a:buClrTx/>
              <a:buFont typeface="Arial" panose="020B0604020202020204" pitchFamily="34" charset="0"/>
              <a:buChar char="•"/>
            </a:pPr>
            <a:r>
              <a:rPr lang="ru-RU" sz="2200" dirty="0">
                <a:solidFill>
                  <a:schemeClr val="tx1"/>
                </a:solidFill>
                <a:latin typeface="Cambria" panose="02040503050406030204" pitchFamily="18" charset="0"/>
              </a:rPr>
              <a:t>развитие правовых основ образования и надзор за их исполнением; </a:t>
            </a:r>
          </a:p>
          <a:p>
            <a:pPr marL="1165225" indent="-177800">
              <a:buClrTx/>
              <a:buFont typeface="Arial" panose="020B0604020202020204" pitchFamily="34" charset="0"/>
              <a:buChar char="•"/>
            </a:pPr>
            <a:r>
              <a:rPr lang="ru-RU" sz="2200" dirty="0">
                <a:solidFill>
                  <a:schemeClr val="tx1"/>
                </a:solidFill>
                <a:latin typeface="Cambria" panose="02040503050406030204" pitchFamily="18" charset="0"/>
              </a:rPr>
              <a:t> государственные механизмы управления качеством образования (в области содержания образования – совершенствование образовательных стандартов, экзаменационных процедур,  введение  нового механизма экспертизы учебников; в области  кадровой  политика – совершенствование квалификационных требований  и механизма аттестация кадров; в области управления  образовательными  учреждениями – совершенствование процедур лицензирования, аттестации и аккредитации учреждений образования).</a:t>
            </a:r>
          </a:p>
        </p:txBody>
      </p:sp>
    </p:spTree>
    <p:extLst>
      <p:ext uri="{BB962C8B-B14F-4D97-AF65-F5344CB8AC3E}">
        <p14:creationId xmlns:p14="http://schemas.microsoft.com/office/powerpoint/2010/main" val="3880427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272480" y="260648"/>
            <a:ext cx="9361040" cy="6408712"/>
          </a:xfrm>
        </p:spPr>
        <p:txBody>
          <a:bodyPr anchor="ctr">
            <a:normAutofit fontScale="77500" lnSpcReduction="20000"/>
          </a:bodyPr>
          <a:lstStyle/>
          <a:p>
            <a:pPr marL="722313" indent="-3175" algn="ctr"/>
            <a:r>
              <a:rPr lang="ru-RU" sz="3600" b="1" dirty="0">
                <a:latin typeface="Cambria" panose="02040503050406030204" pitchFamily="18" charset="0"/>
              </a:rPr>
              <a:t>5. Стратегические направления развития </a:t>
            </a:r>
            <a:r>
              <a:rPr lang="ru-RU" sz="3600" b="1" dirty="0" smtClean="0">
                <a:latin typeface="Cambria" panose="02040503050406030204" pitchFamily="18" charset="0"/>
              </a:rPr>
              <a:t>системы дошкольного образования:</a:t>
            </a:r>
          </a:p>
          <a:p>
            <a:pPr marL="1165225" indent="-265113">
              <a:buClrTx/>
              <a:buFont typeface="Arial" panose="020B0604020202020204" pitchFamily="34" charset="0"/>
              <a:buChar char="•"/>
            </a:pPr>
            <a:r>
              <a:rPr lang="ru-RU" dirty="0" smtClean="0">
                <a:latin typeface="Cambria" panose="02040503050406030204" pitchFamily="18" charset="0"/>
              </a:rPr>
              <a:t>увеличение </a:t>
            </a:r>
            <a:r>
              <a:rPr lang="ru-RU" dirty="0">
                <a:latin typeface="Cambria" panose="02040503050406030204" pitchFamily="18" charset="0"/>
              </a:rPr>
              <a:t>роли негосударственного сектора в предоставлении услуг дошкольного образования;</a:t>
            </a:r>
          </a:p>
          <a:p>
            <a:pPr marL="1165225" indent="-265113">
              <a:buClrTx/>
              <a:buFont typeface="Arial" panose="020B0604020202020204" pitchFamily="34" charset="0"/>
              <a:buChar char="•"/>
            </a:pPr>
            <a:r>
              <a:rPr lang="ru-RU" dirty="0" smtClean="0">
                <a:latin typeface="Cambria" panose="02040503050406030204" pitchFamily="18" charset="0"/>
              </a:rPr>
              <a:t>внедрение </a:t>
            </a:r>
            <a:r>
              <a:rPr lang="ru-RU" dirty="0">
                <a:latin typeface="Cambria" panose="02040503050406030204" pitchFamily="18" charset="0"/>
              </a:rPr>
              <a:t>механизмов выравнивания возможностей детей, оказавшихся в трудной жизненной ситуации, на получение качественного дошкольного образования;</a:t>
            </a:r>
          </a:p>
          <a:p>
            <a:pPr marL="1165225" indent="-265113">
              <a:buClrTx/>
              <a:buFont typeface="Arial" panose="020B0604020202020204" pitchFamily="34" charset="0"/>
              <a:buChar char="•"/>
            </a:pPr>
            <a:r>
              <a:rPr lang="ru-RU" dirty="0" smtClean="0">
                <a:latin typeface="Cambria" panose="02040503050406030204" pitchFamily="18" charset="0"/>
              </a:rPr>
              <a:t>омоложение </a:t>
            </a:r>
            <a:r>
              <a:rPr lang="ru-RU" dirty="0">
                <a:latin typeface="Cambria" panose="02040503050406030204" pitchFamily="18" charset="0"/>
              </a:rPr>
              <a:t>и рост профессионального уровня педагогических кадров;</a:t>
            </a:r>
          </a:p>
          <a:p>
            <a:pPr marL="1165225" indent="-265113">
              <a:buClrTx/>
              <a:buFont typeface="Arial" panose="020B0604020202020204" pitchFamily="34" charset="0"/>
              <a:buChar char="•"/>
            </a:pPr>
            <a:r>
              <a:rPr lang="ru-RU" dirty="0" smtClean="0">
                <a:latin typeface="Cambria" panose="02040503050406030204" pitchFamily="18" charset="0"/>
              </a:rPr>
              <a:t>развитие </a:t>
            </a:r>
            <a:r>
              <a:rPr lang="ru-RU" dirty="0">
                <a:latin typeface="Cambria" panose="02040503050406030204" pitchFamily="18" charset="0"/>
              </a:rPr>
              <a:t>сектора услуг по сопровождению раннего развития детей (от 0 до 3 лет);</a:t>
            </a:r>
          </a:p>
          <a:p>
            <a:pPr marL="1165225" indent="-265113">
              <a:buClrTx/>
              <a:buFont typeface="Arial" panose="020B0604020202020204" pitchFamily="34" charset="0"/>
              <a:buChar char="•"/>
            </a:pPr>
            <a:r>
              <a:rPr lang="ru-RU" dirty="0" smtClean="0">
                <a:latin typeface="Cambria" panose="02040503050406030204" pitchFamily="18" charset="0"/>
              </a:rPr>
              <a:t>обеспечение </a:t>
            </a:r>
            <a:r>
              <a:rPr lang="ru-RU" dirty="0">
                <a:latin typeface="Cambria" panose="02040503050406030204" pitchFamily="18" charset="0"/>
              </a:rPr>
              <a:t>доступности дошкольного образования;</a:t>
            </a:r>
          </a:p>
          <a:p>
            <a:pPr marL="1165225" indent="-265113">
              <a:buClrTx/>
              <a:buFont typeface="Arial" panose="020B0604020202020204" pitchFamily="34" charset="0"/>
              <a:buChar char="•"/>
            </a:pPr>
            <a:r>
              <a:rPr lang="ru-RU" dirty="0" smtClean="0">
                <a:latin typeface="Cambria" panose="02040503050406030204" pitchFamily="18" charset="0"/>
              </a:rPr>
              <a:t>формирование </a:t>
            </a:r>
            <a:r>
              <a:rPr lang="ru-RU" dirty="0">
                <a:latin typeface="Cambria" panose="02040503050406030204" pitchFamily="18" charset="0"/>
              </a:rPr>
              <a:t>механизма обновления содержания дошкольного образования через введение федерального государственного образовательного стандарта дошкольного образования. Параллельно введению Стандарта следует продолжить работу по поиску, разработке и распространению новых эффективных средств и форм организации образовательного процесса и образовательной деятельности с детьми;</a:t>
            </a:r>
          </a:p>
          <a:p>
            <a:pPr marL="1165225" indent="-265113">
              <a:buClrTx/>
              <a:buFont typeface="Arial" panose="020B0604020202020204" pitchFamily="34" charset="0"/>
              <a:buChar char="•"/>
            </a:pPr>
            <a:r>
              <a:rPr lang="ru-RU" dirty="0" smtClean="0">
                <a:latin typeface="Cambria" panose="02040503050406030204" pitchFamily="18" charset="0"/>
              </a:rPr>
              <a:t>создание </a:t>
            </a:r>
            <a:r>
              <a:rPr lang="ru-RU" dirty="0">
                <a:latin typeface="Cambria" panose="02040503050406030204" pitchFamily="18" charset="0"/>
              </a:rPr>
              <a:t>в ДОО современной предметной образовательной среды для </a:t>
            </a:r>
            <a:r>
              <a:rPr lang="ru-RU" dirty="0" smtClean="0">
                <a:latin typeface="Cambria" panose="02040503050406030204" pitchFamily="18" charset="0"/>
              </a:rPr>
              <a:t>детей; </a:t>
            </a:r>
            <a:endParaRPr lang="ru-RU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8943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272480" y="260648"/>
            <a:ext cx="9361040" cy="6408712"/>
          </a:xfrm>
        </p:spPr>
        <p:txBody>
          <a:bodyPr anchor="ctr">
            <a:normAutofit/>
          </a:bodyPr>
          <a:lstStyle/>
          <a:p>
            <a:pPr marL="1165225" indent="-265113">
              <a:buClrTx/>
              <a:buFont typeface="Arial" panose="020B0604020202020204" pitchFamily="34" charset="0"/>
              <a:buChar char="•"/>
            </a:pPr>
            <a:r>
              <a:rPr lang="ru-RU" sz="2000" dirty="0" smtClean="0">
                <a:latin typeface="Cambria" panose="02040503050406030204" pitchFamily="18" charset="0"/>
              </a:rPr>
              <a:t>доведение </a:t>
            </a:r>
            <a:r>
              <a:rPr lang="ru-RU" sz="2000" dirty="0">
                <a:latin typeface="Cambria" panose="02040503050406030204" pitchFamily="18" charset="0"/>
              </a:rPr>
              <a:t>среднего уровня заработной платы педагогических работников дошкольных образовательных организаций до средней заработной платы в сфере общего образования в субъекте РФ</a:t>
            </a:r>
            <a:r>
              <a:rPr lang="ru-RU" sz="2000" dirty="0" smtClean="0">
                <a:latin typeface="Cambria" panose="02040503050406030204" pitchFamily="18" charset="0"/>
              </a:rPr>
              <a:t>;</a:t>
            </a:r>
            <a:endParaRPr lang="ru-RU" sz="2000" dirty="0">
              <a:latin typeface="Cambria" panose="02040503050406030204" pitchFamily="18" charset="0"/>
            </a:endParaRPr>
          </a:p>
          <a:p>
            <a:pPr marL="1165225" indent="-265113">
              <a:buClrTx/>
              <a:buFont typeface="Arial" panose="020B0604020202020204" pitchFamily="34" charset="0"/>
              <a:buChar char="•"/>
            </a:pPr>
            <a:r>
              <a:rPr lang="ru-RU" sz="2000" dirty="0" smtClean="0">
                <a:latin typeface="Cambria" panose="02040503050406030204" pitchFamily="18" charset="0"/>
              </a:rPr>
              <a:t>семьям</a:t>
            </a:r>
            <a:r>
              <a:rPr lang="ru-RU" sz="2000" dirty="0">
                <a:latin typeface="Cambria" panose="02040503050406030204" pitchFamily="18" charset="0"/>
              </a:rPr>
              <a:t>, нуждающимся в поддержке в воспитании детей раннего возраста, будут предоставлены консультационные услуги;</a:t>
            </a:r>
          </a:p>
          <a:p>
            <a:pPr marL="1165225" indent="-265113">
              <a:buClrTx/>
              <a:buFont typeface="Arial" panose="020B0604020202020204" pitchFamily="34" charset="0"/>
              <a:buChar char="•"/>
            </a:pPr>
            <a:r>
              <a:rPr lang="ru-RU" sz="2000" dirty="0" smtClean="0">
                <a:latin typeface="Cambria" panose="02040503050406030204" pitchFamily="18" charset="0"/>
              </a:rPr>
              <a:t>будут </a:t>
            </a:r>
            <a:r>
              <a:rPr lang="ru-RU" sz="2000" dirty="0">
                <a:latin typeface="Cambria" panose="02040503050406030204" pitchFamily="18" charset="0"/>
              </a:rPr>
              <a:t>ликвидированы очереди в дошкольные образовательные организации;</a:t>
            </a:r>
          </a:p>
          <a:p>
            <a:pPr marL="1165225" indent="-265113">
              <a:buClrTx/>
              <a:buFont typeface="Arial" panose="020B0604020202020204" pitchFamily="34" charset="0"/>
              <a:buChar char="•"/>
            </a:pPr>
            <a:r>
              <a:rPr lang="ru-RU" sz="2000" dirty="0" smtClean="0">
                <a:latin typeface="Cambria" panose="02040503050406030204" pitchFamily="18" charset="0"/>
              </a:rPr>
              <a:t>детям </a:t>
            </a:r>
            <a:r>
              <a:rPr lang="ru-RU" sz="2000" dirty="0">
                <a:latin typeface="Cambria" panose="02040503050406030204" pitchFamily="18" charset="0"/>
              </a:rPr>
              <a:t>с ограниченными возможностями здоровья будут предоставлены возможности освоения образовательных программ дошкольного образования в форме коррекционного или инклюзивного образования;</a:t>
            </a:r>
          </a:p>
          <a:p>
            <a:pPr marL="1165225" indent="-265113">
              <a:buClrTx/>
              <a:buFont typeface="Arial" panose="020B0604020202020204" pitchFamily="34" charset="0"/>
              <a:buChar char="•"/>
            </a:pPr>
            <a:r>
              <a:rPr lang="ru-RU" sz="2000" dirty="0" smtClean="0">
                <a:latin typeface="Cambria" panose="02040503050406030204" pitchFamily="18" charset="0"/>
              </a:rPr>
              <a:t>обеспечение </a:t>
            </a:r>
            <a:r>
              <a:rPr lang="ru-RU" sz="2000" dirty="0">
                <a:latin typeface="Cambria" panose="02040503050406030204" pitchFamily="18" charset="0"/>
              </a:rPr>
              <a:t>мер по формированию и финансированию государственных (муниципальных) заданий на реализацию программ дошкольного образования, осуществляемого с учетом показателей по объему и качеству оказываемых услуг</a:t>
            </a:r>
            <a:r>
              <a:rPr lang="ru-RU" sz="2000" dirty="0" smtClean="0">
                <a:latin typeface="Cambria" panose="02040503050406030204" pitchFamily="18" charset="0"/>
              </a:rPr>
              <a:t>;</a:t>
            </a:r>
            <a:endParaRPr lang="ru-RU" sz="2000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76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272480" y="260648"/>
            <a:ext cx="9361040" cy="6408712"/>
          </a:xfrm>
        </p:spPr>
        <p:txBody>
          <a:bodyPr anchor="ctr">
            <a:normAutofit/>
          </a:bodyPr>
          <a:lstStyle/>
          <a:p>
            <a:pPr marL="1165225" indent="-265113">
              <a:buClrTx/>
              <a:buFont typeface="Arial" panose="020B0604020202020204" pitchFamily="34" charset="0"/>
              <a:buChar char="•"/>
            </a:pPr>
            <a:r>
              <a:rPr lang="ru-RU" sz="2000" dirty="0" smtClean="0">
                <a:latin typeface="Cambria" panose="02040503050406030204" pitchFamily="18" charset="0"/>
              </a:rPr>
              <a:t>строительство </a:t>
            </a:r>
            <a:r>
              <a:rPr lang="ru-RU" sz="2000" dirty="0">
                <a:latin typeface="Cambria" panose="02040503050406030204" pitchFamily="18" charset="0"/>
              </a:rPr>
              <a:t>современных зданий дошкольных образовательных организаций;</a:t>
            </a:r>
          </a:p>
          <a:p>
            <a:pPr marL="1165225" indent="-265113">
              <a:buClrTx/>
              <a:buFont typeface="Arial" panose="020B0604020202020204" pitchFamily="34" charset="0"/>
              <a:buChar char="•"/>
            </a:pPr>
            <a:r>
              <a:rPr lang="ru-RU" sz="2000" dirty="0" smtClean="0">
                <a:latin typeface="Cambria" panose="02040503050406030204" pitchFamily="18" charset="0"/>
              </a:rPr>
              <a:t>реализация </a:t>
            </a:r>
            <a:r>
              <a:rPr lang="ru-RU" sz="2000" dirty="0">
                <a:latin typeface="Cambria" panose="02040503050406030204" pitchFamily="18" charset="0"/>
              </a:rPr>
              <a:t>региональных программ развития дошкольного образования, включающих реконструкцию существующих д/с, создание для детей, не посещающих д/с, дошкольных групп в общеобразовательных школах, создание организаций типа «детский сад – школа», развитие вариативных форм дошкольного образования, в том числе негосударственных детских организаций, семейных и корпоративных детских садов;</a:t>
            </a:r>
          </a:p>
          <a:p>
            <a:pPr marL="1165225" indent="-265113">
              <a:buClrTx/>
              <a:buFont typeface="Arial" panose="020B0604020202020204" pitchFamily="34" charset="0"/>
              <a:buChar char="•"/>
            </a:pPr>
            <a:r>
              <a:rPr lang="ru-RU" sz="2000" dirty="0" smtClean="0">
                <a:latin typeface="Cambria" panose="02040503050406030204" pitchFamily="18" charset="0"/>
              </a:rPr>
              <a:t>содействие </a:t>
            </a:r>
            <a:r>
              <a:rPr lang="ru-RU" sz="2000" dirty="0">
                <a:latin typeface="Cambria" panose="02040503050406030204" pitchFamily="18" charset="0"/>
              </a:rPr>
              <a:t>гражданам в получении дошкольного образования в негосударственных образовательных организациях. Финансовое обеспечение будет предоставляться в размере, соответствующем нормативам финансового обеспечения государственных образовательных организаций;</a:t>
            </a:r>
          </a:p>
          <a:p>
            <a:pPr marL="1165225" indent="-265113">
              <a:buClrTx/>
              <a:buFont typeface="Arial" panose="020B0604020202020204" pitchFamily="34" charset="0"/>
              <a:buChar char="•"/>
            </a:pPr>
            <a:r>
              <a:rPr lang="ru-RU" sz="2000" dirty="0" smtClean="0">
                <a:latin typeface="Cambria" panose="02040503050406030204" pitchFamily="18" charset="0"/>
              </a:rPr>
              <a:t>развитие </a:t>
            </a:r>
            <a:r>
              <a:rPr lang="ru-RU" sz="2000" dirty="0">
                <a:latin typeface="Cambria" panose="02040503050406030204" pitchFamily="18" charset="0"/>
              </a:rPr>
              <a:t>негосударственного сектора вариативных услуг дошкольного образования на региональном и муниципальном уровнях будет осуществляться также через систему налоговых льгот, льготную арендную плату, субсидирование затрат частных предпринимателей на содержание имущества</a:t>
            </a:r>
            <a:r>
              <a:rPr lang="ru-RU" sz="2000" dirty="0" smtClean="0">
                <a:latin typeface="Cambria" panose="02040503050406030204" pitchFamily="18" charset="0"/>
              </a:rPr>
              <a:t>.</a:t>
            </a:r>
            <a:endParaRPr lang="ru-RU" sz="2000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1142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4568" y="908720"/>
            <a:ext cx="8640960" cy="5400600"/>
          </a:xfrm>
        </p:spPr>
        <p:txBody>
          <a:bodyPr anchor="ctr">
            <a:noAutofit/>
          </a:bodyPr>
          <a:lstStyle/>
          <a:p>
            <a:pPr marL="88900"/>
            <a:r>
              <a:rPr lang="ru-RU" sz="2000" dirty="0" smtClean="0">
                <a:solidFill>
                  <a:schemeClr val="tx1"/>
                </a:solidFill>
                <a:effectLst/>
              </a:rPr>
              <a:t>1</a:t>
            </a:r>
            <a:r>
              <a:rPr lang="ru-RU" sz="2000" dirty="0">
                <a:solidFill>
                  <a:schemeClr val="tx1"/>
                </a:solidFill>
                <a:effectLst/>
              </a:rPr>
              <a:t>. Сайт Президента Российской Федерации – </a:t>
            </a:r>
            <a:r>
              <a:rPr lang="ru-RU" sz="2000" u="sng" dirty="0">
                <a:solidFill>
                  <a:schemeClr val="tx1"/>
                </a:solidFill>
                <a:effectLst/>
              </a:rPr>
              <a:t>http//www.kremlin.ru</a:t>
            </a:r>
            <a:r>
              <a:rPr lang="ru-RU" sz="2000" dirty="0">
                <a:solidFill>
                  <a:schemeClr val="tx1"/>
                </a:solidFill>
                <a:effectLst/>
              </a:rPr>
              <a:t/>
            </a:r>
            <a:br>
              <a:rPr lang="ru-RU" sz="2000" dirty="0">
                <a:solidFill>
                  <a:schemeClr val="tx1"/>
                </a:solidFill>
                <a:effectLst/>
              </a:rPr>
            </a:br>
            <a:r>
              <a:rPr lang="ru-RU" sz="2000" dirty="0">
                <a:solidFill>
                  <a:schemeClr val="tx1"/>
                </a:solidFill>
                <a:effectLst/>
              </a:rPr>
              <a:t>2. Федеральный Закон от 29.12.2012 № 273-ФЗ «Об образовании в Российской Федерации» - </a:t>
            </a:r>
            <a:r>
              <a:rPr lang="ru-RU" sz="2000" u="sng" dirty="0">
                <a:solidFill>
                  <a:schemeClr val="tx1"/>
                </a:solidFill>
                <a:effectLst/>
              </a:rPr>
              <a:t>http://www.rg.ru/2012/12/30/obrazovanie-dok.html</a:t>
            </a:r>
            <a:r>
              <a:rPr lang="ru-RU" sz="2000" dirty="0">
                <a:solidFill>
                  <a:schemeClr val="tx1"/>
                </a:solidFill>
                <a:effectLst/>
              </a:rPr>
              <a:t/>
            </a:r>
            <a:br>
              <a:rPr lang="ru-RU" sz="2000" dirty="0">
                <a:solidFill>
                  <a:schemeClr val="tx1"/>
                </a:solidFill>
                <a:effectLst/>
              </a:rPr>
            </a:br>
            <a:r>
              <a:rPr lang="ru-RU" sz="2000" dirty="0">
                <a:solidFill>
                  <a:schemeClr val="tx1"/>
                </a:solidFill>
                <a:effectLst/>
              </a:rPr>
              <a:t>3. Концепция долгосрочного социально-экономического развития Российской Федерации  на период до 2020 г.  – </a:t>
            </a:r>
            <a:r>
              <a:rPr lang="ru-RU" sz="2000" u="sng" dirty="0">
                <a:solidFill>
                  <a:schemeClr val="tx1"/>
                </a:solidFill>
                <a:effectLst/>
              </a:rPr>
              <a:t>http://www.smolin.ru/</a:t>
            </a:r>
            <a:r>
              <a:rPr lang="ru-RU" sz="2000" dirty="0">
                <a:solidFill>
                  <a:schemeClr val="tx1"/>
                </a:solidFill>
                <a:effectLst/>
              </a:rPr>
              <a:t/>
            </a:r>
            <a:br>
              <a:rPr lang="ru-RU" sz="2000" dirty="0">
                <a:solidFill>
                  <a:schemeClr val="tx1"/>
                </a:solidFill>
                <a:effectLst/>
              </a:rPr>
            </a:br>
            <a:r>
              <a:rPr lang="ru-RU" sz="2000" dirty="0">
                <a:solidFill>
                  <a:schemeClr val="tx1"/>
                </a:solidFill>
                <a:effectLst/>
              </a:rPr>
              <a:t>4. Государственная программа «Комплексная модернизация образования как механизм обеспечения инновационного развития социально-экономической сферы» //сайт Министерства образования и науки РФ – </a:t>
            </a:r>
            <a:r>
              <a:rPr lang="ru-RU" sz="2000" u="sng" dirty="0">
                <a:solidFill>
                  <a:schemeClr val="tx1"/>
                </a:solidFill>
                <a:effectLst/>
              </a:rPr>
              <a:t>http://www.mon.gov.ru/</a:t>
            </a:r>
            <a:r>
              <a:rPr lang="ru-RU" sz="2000" dirty="0">
                <a:solidFill>
                  <a:schemeClr val="tx1"/>
                </a:solidFill>
                <a:effectLst/>
              </a:rPr>
              <a:t> </a:t>
            </a:r>
            <a:r>
              <a:rPr lang="ru-RU" sz="2000" dirty="0" smtClean="0">
                <a:solidFill>
                  <a:schemeClr val="tx1"/>
                </a:solidFill>
                <a:effectLst/>
              </a:rPr>
              <a:t/>
            </a:r>
            <a:br>
              <a:rPr lang="ru-RU" sz="2000" dirty="0" smtClean="0">
                <a:solidFill>
                  <a:schemeClr val="tx1"/>
                </a:solidFill>
                <a:effectLst/>
              </a:rPr>
            </a:br>
            <a:r>
              <a:rPr lang="ru-RU" sz="2000" dirty="0" smtClean="0">
                <a:solidFill>
                  <a:schemeClr val="tx1"/>
                </a:solidFill>
                <a:effectLst/>
              </a:rPr>
              <a:t>5</a:t>
            </a:r>
            <a:r>
              <a:rPr lang="ru-RU" sz="2000" dirty="0">
                <a:solidFill>
                  <a:schemeClr val="tx1"/>
                </a:solidFill>
                <a:effectLst/>
              </a:rPr>
              <a:t>. Распоряжение Правительства РФ от 22.11.2012 № 2148-р «Об утверждении государственной программы Российской Федерации «Развитие образования» на 2013-2020 годы» - </a:t>
            </a:r>
            <a:r>
              <a:rPr lang="ru-RU" sz="2000" u="sng" dirty="0">
                <a:solidFill>
                  <a:schemeClr val="tx1"/>
                </a:solidFill>
                <a:effectLst/>
              </a:rPr>
              <a:t>http://www.rg.ru/2014/04/24/obrazovanie-site-dok.html</a:t>
            </a:r>
            <a:r>
              <a:rPr lang="ru-RU" sz="2000" dirty="0">
                <a:solidFill>
                  <a:schemeClr val="tx1"/>
                </a:solidFill>
                <a:effectLst/>
              </a:rPr>
              <a:t/>
            </a:r>
            <a:br>
              <a:rPr lang="ru-RU" sz="2000" dirty="0">
                <a:solidFill>
                  <a:schemeClr val="tx1"/>
                </a:solidFill>
                <a:effectLst/>
              </a:rPr>
            </a:br>
            <a:r>
              <a:rPr lang="ru-RU" sz="2000" dirty="0" smtClean="0">
                <a:solidFill>
                  <a:schemeClr val="tx1"/>
                </a:solidFill>
                <a:effectLst/>
              </a:rPr>
              <a:t>6</a:t>
            </a:r>
            <a:r>
              <a:rPr lang="ru-RU" sz="2000" dirty="0">
                <a:solidFill>
                  <a:schemeClr val="tx1"/>
                </a:solidFill>
                <a:effectLst/>
              </a:rPr>
              <a:t>. Указ Президента Российской Федерации от 7 мая 2012 № 599 «О мерах по реализации государственной политики в области образования и науки» - </a:t>
            </a:r>
            <a:r>
              <a:rPr lang="ru-RU" sz="2000" u="sng" dirty="0">
                <a:solidFill>
                  <a:schemeClr val="tx1"/>
                </a:solidFill>
                <a:effectLst/>
              </a:rPr>
              <a:t>http://</a:t>
            </a:r>
            <a:r>
              <a:rPr lang="ru-RU" sz="2000" u="sng" dirty="0" smtClean="0">
                <a:solidFill>
                  <a:schemeClr val="tx1"/>
                </a:solidFill>
                <a:effectLst/>
              </a:rPr>
              <a:t>www.rg.ru/2012/05/09/nauka-dok.html</a:t>
            </a:r>
            <a:endParaRPr lang="ru-RU" sz="2000" dirty="0">
              <a:solidFill>
                <a:schemeClr val="tx1"/>
              </a:solidFill>
              <a:effectLst/>
              <a:latin typeface="Cambria" panose="020405030504060302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568624" y="335826"/>
            <a:ext cx="763284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latin typeface="Cambria" panose="02040503050406030204" pitchFamily="18" charset="0"/>
              </a:rPr>
              <a:t>Источники и </a:t>
            </a:r>
            <a:r>
              <a:rPr lang="ru-RU" sz="2800" b="1" dirty="0" smtClean="0">
                <a:latin typeface="Cambria" panose="02040503050406030204" pitchFamily="18" charset="0"/>
              </a:rPr>
              <a:t>литература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465572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4568" y="116632"/>
            <a:ext cx="8712968" cy="6624736"/>
          </a:xfrm>
        </p:spPr>
        <p:txBody>
          <a:bodyPr>
            <a:noAutofit/>
          </a:bodyPr>
          <a:lstStyle/>
          <a:p>
            <a:pPr marL="88900"/>
            <a:r>
              <a:rPr lang="ru-RU" sz="2000" b="1" dirty="0" smtClean="0">
                <a:solidFill>
                  <a:schemeClr val="tx1"/>
                </a:solidFill>
                <a:effectLst/>
                <a:latin typeface="Cambria" panose="02040503050406030204" pitchFamily="18" charset="0"/>
              </a:rPr>
              <a:t>7</a:t>
            </a:r>
            <a:r>
              <a:rPr lang="ru-RU" sz="2000" b="1" dirty="0">
                <a:solidFill>
                  <a:schemeClr val="tx1"/>
                </a:solidFill>
                <a:effectLst/>
                <a:latin typeface="Cambria" panose="02040503050406030204" pitchFamily="18" charset="0"/>
              </a:rPr>
              <a:t>. </a:t>
            </a:r>
            <a:r>
              <a:rPr lang="ru-RU" sz="2000" dirty="0">
                <a:solidFill>
                  <a:schemeClr val="tx1"/>
                </a:solidFill>
                <a:effectLst/>
                <a:latin typeface="Cambria" panose="02040503050406030204" pitchFamily="18" charset="0"/>
              </a:rPr>
              <a:t>Приказ Министерства образования и науки РФ от 17.10.2013 № 1155 «Об утверждении федерального государственного образовательного стандарта дошкольного образования» - </a:t>
            </a:r>
            <a:r>
              <a:rPr lang="ru-RU" sz="2000" u="sng" dirty="0">
                <a:solidFill>
                  <a:schemeClr val="tx1"/>
                </a:solidFill>
                <a:effectLst/>
                <a:latin typeface="Cambria" panose="02040503050406030204" pitchFamily="18" charset="0"/>
              </a:rPr>
              <a:t>http://www.rg.ru/2013/11/25/doshk-standart-dok.html</a:t>
            </a:r>
            <a:r>
              <a:rPr lang="ru-RU" sz="2000" dirty="0">
                <a:solidFill>
                  <a:schemeClr val="tx1"/>
                </a:solidFill>
                <a:effectLst/>
                <a:latin typeface="Cambria" panose="02040503050406030204" pitchFamily="18" charset="0"/>
              </a:rPr>
              <a:t/>
            </a:r>
            <a:br>
              <a:rPr lang="ru-RU" sz="2000" dirty="0">
                <a:solidFill>
                  <a:schemeClr val="tx1"/>
                </a:solidFill>
                <a:effectLst/>
                <a:latin typeface="Cambria" panose="02040503050406030204" pitchFamily="18" charset="0"/>
              </a:rPr>
            </a:br>
            <a:r>
              <a:rPr lang="ru-RU" sz="2000" dirty="0" smtClean="0">
                <a:solidFill>
                  <a:schemeClr val="tx1"/>
                </a:solidFill>
                <a:effectLst/>
                <a:latin typeface="Cambria" panose="02040503050406030204" pitchFamily="18" charset="0"/>
              </a:rPr>
              <a:t>8</a:t>
            </a:r>
            <a:r>
              <a:rPr lang="ru-RU" sz="2000" dirty="0">
                <a:solidFill>
                  <a:schemeClr val="tx1"/>
                </a:solidFill>
                <a:effectLst/>
                <a:latin typeface="Cambria" panose="02040503050406030204" pitchFamily="18" charset="0"/>
              </a:rPr>
              <a:t>. Приказ Министерства образования и науки РФ от 28.02.2014 года № 08-249 «Комментарии к ФГОС дошкольного образования» - </a:t>
            </a:r>
            <a:r>
              <a:rPr lang="ru-RU" sz="2000" u="sng" dirty="0">
                <a:solidFill>
                  <a:schemeClr val="tx1"/>
                </a:solidFill>
                <a:effectLst/>
                <a:latin typeface="Cambria" panose="02040503050406030204" pitchFamily="18" charset="0"/>
              </a:rPr>
              <a:t>http://mosmetod.ru/metodicheskoe-prostranstvo/doshkolnoe-obrazovanie/fgos/kommentarii-k-fgos-doshkolnogo-obrazovaniya-minobrnauki-rossii-ot-28-fevralya-2014-god-08-249.html</a:t>
            </a:r>
            <a:r>
              <a:rPr lang="ru-RU" sz="2000" dirty="0">
                <a:solidFill>
                  <a:schemeClr val="tx1"/>
                </a:solidFill>
                <a:effectLst/>
                <a:latin typeface="Cambria" panose="02040503050406030204" pitchFamily="18" charset="0"/>
              </a:rPr>
              <a:t/>
            </a:r>
            <a:br>
              <a:rPr lang="ru-RU" sz="2000" dirty="0">
                <a:solidFill>
                  <a:schemeClr val="tx1"/>
                </a:solidFill>
                <a:effectLst/>
                <a:latin typeface="Cambria" panose="02040503050406030204" pitchFamily="18" charset="0"/>
              </a:rPr>
            </a:br>
            <a:r>
              <a:rPr lang="ru-RU" sz="2000" dirty="0" smtClean="0">
                <a:solidFill>
                  <a:schemeClr val="tx1"/>
                </a:solidFill>
                <a:effectLst/>
                <a:latin typeface="Cambria" panose="02040503050406030204" pitchFamily="18" charset="0"/>
              </a:rPr>
              <a:t>9. Приказ </a:t>
            </a:r>
            <a:r>
              <a:rPr lang="ru-RU" sz="2000" dirty="0">
                <a:solidFill>
                  <a:schemeClr val="tx1"/>
                </a:solidFill>
                <a:effectLst/>
                <a:latin typeface="Cambria" panose="02040503050406030204" pitchFamily="18" charset="0"/>
              </a:rPr>
              <a:t>Министерства образования и науки РФ от 30.08.2013 № 1014 «Об утверждении Порядка организации и осуществления образовательной деятельности по основным общеобразовательным программам – образовательным программам дошкольного образования» - </a:t>
            </a:r>
            <a:r>
              <a:rPr lang="ru-RU" sz="2000" u="sng" dirty="0">
                <a:solidFill>
                  <a:schemeClr val="tx1"/>
                </a:solidFill>
                <a:effectLst/>
                <a:latin typeface="Cambria" panose="02040503050406030204" pitchFamily="18" charset="0"/>
              </a:rPr>
              <a:t>http://www.rg.ru/2013/10/23/obr-dok.htm</a:t>
            </a:r>
            <a:r>
              <a:rPr lang="en-US" sz="2000" u="sng" dirty="0">
                <a:solidFill>
                  <a:schemeClr val="tx1"/>
                </a:solidFill>
                <a:effectLst/>
                <a:latin typeface="Cambria" panose="02040503050406030204" pitchFamily="18" charset="0"/>
              </a:rPr>
              <a:t>l</a:t>
            </a:r>
            <a:r>
              <a:rPr lang="ru-RU" sz="2000" dirty="0">
                <a:solidFill>
                  <a:schemeClr val="tx1"/>
                </a:solidFill>
                <a:effectLst/>
                <a:latin typeface="Cambria" panose="02040503050406030204" pitchFamily="18" charset="0"/>
              </a:rPr>
              <a:t/>
            </a:r>
            <a:br>
              <a:rPr lang="ru-RU" sz="2000" dirty="0">
                <a:solidFill>
                  <a:schemeClr val="tx1"/>
                </a:solidFill>
                <a:effectLst/>
                <a:latin typeface="Cambria" panose="02040503050406030204" pitchFamily="18" charset="0"/>
              </a:rPr>
            </a:br>
            <a:r>
              <a:rPr lang="ru-RU" sz="2000" dirty="0" smtClean="0">
                <a:solidFill>
                  <a:schemeClr val="tx1"/>
                </a:solidFill>
                <a:effectLst/>
                <a:latin typeface="Cambria" panose="02040503050406030204" pitchFamily="18" charset="0"/>
              </a:rPr>
              <a:t>10</a:t>
            </a:r>
            <a:r>
              <a:rPr lang="ru-RU" sz="2000" dirty="0">
                <a:solidFill>
                  <a:schemeClr val="tx1"/>
                </a:solidFill>
                <a:effectLst/>
                <a:latin typeface="Cambria" panose="02040503050406030204" pitchFamily="18" charset="0"/>
              </a:rPr>
              <a:t>. </a:t>
            </a:r>
            <a:r>
              <a:rPr lang="ru-RU" sz="2000" dirty="0" err="1">
                <a:solidFill>
                  <a:schemeClr val="tx1"/>
                </a:solidFill>
                <a:effectLst/>
                <a:latin typeface="Cambria" panose="02040503050406030204" pitchFamily="18" charset="0"/>
              </a:rPr>
              <a:t>Фельдштейн</a:t>
            </a:r>
            <a:r>
              <a:rPr lang="ru-RU" sz="2000" dirty="0">
                <a:solidFill>
                  <a:schemeClr val="tx1"/>
                </a:solidFill>
                <a:effectLst/>
                <a:latin typeface="Cambria" panose="02040503050406030204" pitchFamily="18" charset="0"/>
              </a:rPr>
              <a:t> Д.И. «Детство как стратегический ресурс развития общества (государства)», - видеоконференция - </a:t>
            </a:r>
            <a:r>
              <a:rPr lang="ru-RU" sz="2000" u="sng" dirty="0">
                <a:solidFill>
                  <a:schemeClr val="tx1"/>
                </a:solidFill>
                <a:effectLst/>
                <a:latin typeface="Cambria" panose="02040503050406030204" pitchFamily="18" charset="0"/>
              </a:rPr>
              <a:t>http://www.ogorodcin.ru/video/ucheba/detstvo-kak-strategicheskij-resurs-razvitija-obshestva.html</a:t>
            </a:r>
            <a:r>
              <a:rPr lang="ru-RU" sz="2000" dirty="0">
                <a:solidFill>
                  <a:schemeClr val="tx1"/>
                </a:solidFill>
                <a:effectLst/>
                <a:latin typeface="Cambria" panose="02040503050406030204" pitchFamily="18" charset="0"/>
              </a:rPr>
              <a:t/>
            </a:r>
            <a:br>
              <a:rPr lang="ru-RU" sz="2000" dirty="0">
                <a:solidFill>
                  <a:schemeClr val="tx1"/>
                </a:solidFill>
                <a:effectLst/>
                <a:latin typeface="Cambria" panose="02040503050406030204" pitchFamily="18" charset="0"/>
              </a:rPr>
            </a:br>
            <a:r>
              <a:rPr lang="ru-RU" sz="2000" dirty="0" smtClean="0">
                <a:solidFill>
                  <a:schemeClr val="tx1"/>
                </a:solidFill>
                <a:effectLst/>
                <a:latin typeface="Cambria" panose="02040503050406030204" pitchFamily="18" charset="0"/>
              </a:rPr>
              <a:t>11</a:t>
            </a:r>
            <a:r>
              <a:rPr lang="ru-RU" sz="2000" dirty="0">
                <a:solidFill>
                  <a:schemeClr val="tx1"/>
                </a:solidFill>
                <a:effectLst/>
                <a:latin typeface="Cambria" panose="02040503050406030204" pitchFamily="18" charset="0"/>
              </a:rPr>
              <a:t>. Реализация Федерального закона «Об образовании в Российской Федерации» - </a:t>
            </a:r>
            <a:r>
              <a:rPr lang="ru-RU" sz="2000" u="sng" dirty="0">
                <a:solidFill>
                  <a:schemeClr val="tx1"/>
                </a:solidFill>
                <a:effectLst/>
                <a:latin typeface="Cambria" panose="02040503050406030204" pitchFamily="18" charset="0"/>
              </a:rPr>
              <a:t>http://273-фз.рф/</a:t>
            </a:r>
            <a:endParaRPr lang="ru-RU" sz="2000" dirty="0">
              <a:solidFill>
                <a:schemeClr val="tx1"/>
              </a:solidFill>
              <a:effectLst/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009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272480" y="260648"/>
            <a:ext cx="9361040" cy="6408712"/>
          </a:xfrm>
        </p:spPr>
        <p:txBody>
          <a:bodyPr anchor="ctr">
            <a:normAutofit/>
          </a:bodyPr>
          <a:lstStyle/>
          <a:p>
            <a:pPr marL="0" algn="ctr" defTabSz="900113"/>
            <a:r>
              <a:rPr lang="ru-RU" sz="2800" b="1" dirty="0" smtClean="0">
                <a:latin typeface="Cambria" panose="02040503050406030204" pitchFamily="18" charset="0"/>
              </a:rPr>
              <a:t>План лекции</a:t>
            </a:r>
            <a:endParaRPr lang="ru-RU" sz="2800" dirty="0">
              <a:latin typeface="Cambria" panose="02040503050406030204" pitchFamily="18" charset="0"/>
            </a:endParaRPr>
          </a:p>
          <a:p>
            <a:pPr marL="1414463" indent="-514350" defTabSz="900113">
              <a:buClrTx/>
              <a:buSzPct val="100000"/>
              <a:buFont typeface="+mj-lt"/>
              <a:buAutoNum type="arabicPeriod"/>
            </a:pPr>
            <a:r>
              <a:rPr lang="ru-RU" sz="2800" dirty="0" smtClean="0">
                <a:latin typeface="Cambria" panose="02040503050406030204" pitchFamily="18" charset="0"/>
              </a:rPr>
              <a:t>Сущность</a:t>
            </a:r>
            <a:r>
              <a:rPr lang="ru-RU" sz="2800" dirty="0">
                <a:latin typeface="Cambria" panose="02040503050406030204" pitchFamily="18" charset="0"/>
              </a:rPr>
              <a:t>, основные понятия и содержание государственной политики в области образования.</a:t>
            </a:r>
          </a:p>
          <a:p>
            <a:pPr marL="1414463" indent="-514350" defTabSz="900113">
              <a:buClrTx/>
              <a:buSzPct val="100000"/>
              <a:buFont typeface="+mj-lt"/>
              <a:buAutoNum type="arabicPeriod"/>
            </a:pPr>
            <a:r>
              <a:rPr lang="ru-RU" sz="2800" dirty="0" smtClean="0">
                <a:latin typeface="Cambria" panose="02040503050406030204" pitchFamily="18" charset="0"/>
              </a:rPr>
              <a:t>Изменение </a:t>
            </a:r>
            <a:r>
              <a:rPr lang="ru-RU" sz="2800" dirty="0">
                <a:latin typeface="Cambria" panose="02040503050406030204" pitchFamily="18" charset="0"/>
              </a:rPr>
              <a:t>правового регулирования в сфере образования.</a:t>
            </a:r>
          </a:p>
          <a:p>
            <a:pPr marL="1414463" indent="-514350" defTabSz="900113">
              <a:buClrTx/>
              <a:buSzPct val="100000"/>
              <a:buFont typeface="+mj-lt"/>
              <a:buAutoNum type="arabicPeriod"/>
            </a:pPr>
            <a:r>
              <a:rPr lang="ru-RU" sz="2800" dirty="0" smtClean="0">
                <a:latin typeface="Cambria" panose="02040503050406030204" pitchFamily="18" charset="0"/>
              </a:rPr>
              <a:t>Основные </a:t>
            </a:r>
            <a:r>
              <a:rPr lang="ru-RU" sz="2800" dirty="0">
                <a:latin typeface="Cambria" panose="02040503050406030204" pitchFamily="18" charset="0"/>
              </a:rPr>
              <a:t>принципы государственной политики и правового регулирования отношений в сфере образования.</a:t>
            </a:r>
          </a:p>
          <a:p>
            <a:pPr marL="1414463" indent="-514350" defTabSz="900113">
              <a:buClrTx/>
              <a:buSzPct val="100000"/>
              <a:buFont typeface="+mj-lt"/>
              <a:buAutoNum type="arabicPeriod"/>
            </a:pPr>
            <a:r>
              <a:rPr lang="ru-RU" sz="2800" dirty="0" smtClean="0">
                <a:latin typeface="Cambria" panose="02040503050406030204" pitchFamily="18" charset="0"/>
              </a:rPr>
              <a:t>Приоритеты </a:t>
            </a:r>
            <a:r>
              <a:rPr lang="ru-RU" sz="2800" dirty="0">
                <a:latin typeface="Cambria" panose="02040503050406030204" pitchFamily="18" charset="0"/>
              </a:rPr>
              <a:t>государственной политики в области образования.</a:t>
            </a:r>
          </a:p>
          <a:p>
            <a:pPr marL="1414463" indent="-514350" defTabSz="900113">
              <a:buClrTx/>
              <a:buSzPct val="100000"/>
              <a:buFont typeface="+mj-lt"/>
              <a:buAutoNum type="arabicPeriod"/>
            </a:pPr>
            <a:r>
              <a:rPr lang="ru-RU" sz="2800" dirty="0" smtClean="0">
                <a:latin typeface="Cambria" panose="02040503050406030204" pitchFamily="18" charset="0"/>
              </a:rPr>
              <a:t>Стратегические </a:t>
            </a:r>
            <a:r>
              <a:rPr lang="ru-RU" sz="2800" dirty="0">
                <a:latin typeface="Cambria" panose="02040503050406030204" pitchFamily="18" charset="0"/>
              </a:rPr>
              <a:t>направления развития системы дошкольного образования.</a:t>
            </a:r>
          </a:p>
        </p:txBody>
      </p:sp>
    </p:spTree>
    <p:extLst>
      <p:ext uri="{BB962C8B-B14F-4D97-AF65-F5344CB8AC3E}">
        <p14:creationId xmlns:p14="http://schemas.microsoft.com/office/powerpoint/2010/main" val="3518936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52600" y="332656"/>
            <a:ext cx="7920880" cy="72008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  <a:latin typeface="Cambria" panose="02040503050406030204" pitchFamily="18" charset="0"/>
              </a:rPr>
              <a:t>Основные понятия темы</a:t>
            </a:r>
            <a:endParaRPr lang="ru-RU" sz="3200" b="1" dirty="0">
              <a:solidFill>
                <a:schemeClr val="tx1"/>
              </a:solidFill>
              <a:latin typeface="Cambria" panose="020405030504060302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343166" y="1669536"/>
            <a:ext cx="2160240" cy="89536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Cambria" panose="02040503050406030204" pitchFamily="18" charset="0"/>
              </a:rPr>
              <a:t>Государственная политика</a:t>
            </a:r>
            <a:endParaRPr lang="ru-RU" b="1" dirty="0">
              <a:solidFill>
                <a:schemeClr val="tx1"/>
              </a:solidFill>
              <a:latin typeface="Cambria" panose="020405030504060302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232920" y="1700807"/>
            <a:ext cx="2160240" cy="86409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Cambria" panose="02040503050406030204" pitchFamily="18" charset="0"/>
              </a:rPr>
              <a:t>Система образования</a:t>
            </a:r>
            <a:endParaRPr lang="ru-RU" b="1" dirty="0">
              <a:solidFill>
                <a:schemeClr val="tx1"/>
              </a:solidFill>
              <a:latin typeface="Cambria" panose="020405030504060302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096073" y="1682093"/>
            <a:ext cx="2160240" cy="88281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Cambria" panose="02040503050406030204" pitchFamily="18" charset="0"/>
              </a:rPr>
              <a:t>Модернизация системы образования</a:t>
            </a:r>
            <a:endParaRPr lang="ru-RU" b="1" dirty="0">
              <a:solidFill>
                <a:schemeClr val="tx1"/>
              </a:solidFill>
              <a:latin typeface="Cambria" panose="020405030504060302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352600" y="3140968"/>
            <a:ext cx="2160240" cy="352839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chemeClr val="tx1"/>
                </a:solidFill>
                <a:latin typeface="Cambria" panose="02040503050406030204" pitchFamily="18" charset="0"/>
              </a:rPr>
              <a:t>особая область политики государства, органов местного </a:t>
            </a:r>
            <a:r>
              <a:rPr lang="ru-RU" sz="1600" dirty="0" smtClean="0">
                <a:solidFill>
                  <a:schemeClr val="tx1"/>
                </a:solidFill>
                <a:latin typeface="Cambria" panose="02040503050406030204" pitchFamily="18" charset="0"/>
              </a:rPr>
              <a:t>самоуправления;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chemeClr val="tx1"/>
                </a:solidFill>
                <a:latin typeface="Cambria" panose="02040503050406030204" pitchFamily="18" charset="0"/>
              </a:rPr>
              <a:t>система мер, направленных на реализацию приоритетов российского государства в сфере образования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3944888" y="3140968"/>
            <a:ext cx="2736304" cy="352839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chemeClr val="tx1"/>
                </a:solidFill>
                <a:latin typeface="Cambria" panose="02040503050406030204" pitchFamily="18" charset="0"/>
              </a:rPr>
              <a:t>один из основных социальных институтов, важнейшая сфера становления </a:t>
            </a:r>
            <a:r>
              <a:rPr lang="ru-RU" sz="1600" dirty="0" smtClean="0">
                <a:solidFill>
                  <a:schemeClr val="tx1"/>
                </a:solidFill>
                <a:latin typeface="Cambria" panose="02040503050406030204" pitchFamily="18" charset="0"/>
              </a:rPr>
              <a:t>личности;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chemeClr val="tx1"/>
                </a:solidFill>
                <a:latin typeface="Cambria" panose="02040503050406030204" pitchFamily="18" charset="0"/>
              </a:rPr>
              <a:t>исторически сложившееся общенациональное разнообразие типов и видов образовательных учреждений и органов управления ими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7113240" y="3140968"/>
            <a:ext cx="2160240" cy="352839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chemeClr val="tx1"/>
                </a:solidFill>
                <a:latin typeface="Cambria" panose="02040503050406030204" pitchFamily="18" charset="0"/>
              </a:rPr>
              <a:t>процесс формирования модели </a:t>
            </a:r>
            <a:r>
              <a:rPr lang="ru-RU" sz="1600" dirty="0" smtClean="0">
                <a:solidFill>
                  <a:schemeClr val="tx1"/>
                </a:solidFill>
                <a:latin typeface="Cambria" panose="02040503050406030204" pitchFamily="18" charset="0"/>
              </a:rPr>
              <a:t>образования;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chemeClr val="tx1"/>
                </a:solidFill>
                <a:latin typeface="Cambria" panose="02040503050406030204" pitchFamily="18" charset="0"/>
              </a:rPr>
              <a:t>политическая и общенациональная задача</a:t>
            </a:r>
          </a:p>
        </p:txBody>
      </p:sp>
      <p:cxnSp>
        <p:nvCxnSpPr>
          <p:cNvPr id="12" name="Прямая со стрелкой 11"/>
          <p:cNvCxnSpPr/>
          <p:nvPr/>
        </p:nvCxnSpPr>
        <p:spPr>
          <a:xfrm>
            <a:off x="2432720" y="1052736"/>
            <a:ext cx="0" cy="616801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>
            <a:stCxn id="2" idx="2"/>
            <a:endCxn id="6" idx="0"/>
          </p:cNvCxnSpPr>
          <p:nvPr/>
        </p:nvCxnSpPr>
        <p:spPr>
          <a:xfrm>
            <a:off x="5313040" y="1052736"/>
            <a:ext cx="0" cy="648071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>
            <a:endCxn id="7" idx="0"/>
          </p:cNvCxnSpPr>
          <p:nvPr/>
        </p:nvCxnSpPr>
        <p:spPr>
          <a:xfrm>
            <a:off x="8176193" y="1052736"/>
            <a:ext cx="0" cy="629357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>
            <a:stCxn id="3" idx="2"/>
          </p:cNvCxnSpPr>
          <p:nvPr/>
        </p:nvCxnSpPr>
        <p:spPr>
          <a:xfrm>
            <a:off x="2423286" y="2564903"/>
            <a:ext cx="9434" cy="576065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>
            <a:stCxn id="6" idx="2"/>
          </p:cNvCxnSpPr>
          <p:nvPr/>
        </p:nvCxnSpPr>
        <p:spPr>
          <a:xfrm>
            <a:off x="5313040" y="2564902"/>
            <a:ext cx="0" cy="576066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>
            <a:off x="8193360" y="2564903"/>
            <a:ext cx="0" cy="576065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31298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Горизонтальный свиток 7"/>
          <p:cNvSpPr/>
          <p:nvPr/>
        </p:nvSpPr>
        <p:spPr>
          <a:xfrm>
            <a:off x="2720752" y="116632"/>
            <a:ext cx="7056784" cy="1656184"/>
          </a:xfrm>
          <a:prstGeom prst="horizontalScroll">
            <a:avLst>
              <a:gd name="adj" fmla="val 17301"/>
            </a:avLst>
          </a:prstGeom>
          <a:solidFill>
            <a:schemeClr val="bg2"/>
          </a:solidFill>
          <a:ln w="28575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000" dirty="0">
                <a:latin typeface="Cambria" panose="02040503050406030204" pitchFamily="18" charset="0"/>
              </a:rPr>
              <a:t>Первая – обеспечение качества образовательных услуг и эффективности управления образовательными учреждениями (организациями</a:t>
            </a:r>
            <a:r>
              <a:rPr lang="ru-RU" sz="2000" dirty="0" smtClean="0">
                <a:latin typeface="Cambria" panose="02040503050406030204" pitchFamily="18" charset="0"/>
              </a:rPr>
              <a:t>)</a:t>
            </a:r>
            <a:endParaRPr lang="ru-RU" sz="2000" dirty="0">
              <a:latin typeface="Cambria" panose="02040503050406030204" pitchFamily="18" charset="0"/>
              <a:ea typeface="Calibri"/>
              <a:cs typeface="Times New Roman"/>
            </a:endParaRPr>
          </a:p>
        </p:txBody>
      </p:sp>
      <p:sp>
        <p:nvSpPr>
          <p:cNvPr id="9" name="Горизонтальный свиток 8"/>
          <p:cNvSpPr/>
          <p:nvPr/>
        </p:nvSpPr>
        <p:spPr>
          <a:xfrm>
            <a:off x="2720752" y="1484784"/>
            <a:ext cx="7056784" cy="1656184"/>
          </a:xfrm>
          <a:prstGeom prst="horizontalScroll">
            <a:avLst>
              <a:gd name="adj" fmla="val 18206"/>
            </a:avLst>
          </a:prstGeom>
          <a:solidFill>
            <a:schemeClr val="bg2"/>
          </a:solidFill>
          <a:ln w="28575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000" dirty="0">
                <a:latin typeface="Cambria" panose="02040503050406030204" pitchFamily="18" charset="0"/>
              </a:rPr>
              <a:t>Вторая – совершенствование структуры образовательной системы России  в соответствии с  требованиями  инновационного развития </a:t>
            </a:r>
            <a:r>
              <a:rPr lang="ru-RU" sz="2000" dirty="0" smtClean="0">
                <a:latin typeface="Cambria" panose="02040503050406030204" pitchFamily="18" charset="0"/>
              </a:rPr>
              <a:t>экономики</a:t>
            </a:r>
            <a:endParaRPr lang="ru-RU" sz="2000" dirty="0">
              <a:latin typeface="Cambria" panose="02040503050406030204" pitchFamily="18" charset="0"/>
              <a:ea typeface="Calibri"/>
              <a:cs typeface="Times New Roman"/>
            </a:endParaRPr>
          </a:p>
        </p:txBody>
      </p:sp>
      <p:sp>
        <p:nvSpPr>
          <p:cNvPr id="10" name="Горизонтальный свиток 9"/>
          <p:cNvSpPr/>
          <p:nvPr/>
        </p:nvSpPr>
        <p:spPr>
          <a:xfrm>
            <a:off x="2697467" y="2852936"/>
            <a:ext cx="7056784" cy="2376264"/>
          </a:xfrm>
          <a:prstGeom prst="horizontalScroll">
            <a:avLst>
              <a:gd name="adj" fmla="val 13241"/>
            </a:avLst>
          </a:prstGeom>
          <a:solidFill>
            <a:schemeClr val="bg2"/>
          </a:solidFill>
          <a:ln w="28575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000" dirty="0">
                <a:latin typeface="Cambria" panose="02040503050406030204" pitchFamily="18" charset="0"/>
              </a:rPr>
              <a:t>Третья – обеспечение доступности качественного образования,  вне зависимости от доходов и местожительства, формирование системы целенаправленной работы с одаренными детьми и талантливой </a:t>
            </a:r>
            <a:r>
              <a:rPr lang="ru-RU" sz="2000" dirty="0" smtClean="0">
                <a:latin typeface="Cambria" panose="02040503050406030204" pitchFamily="18" charset="0"/>
              </a:rPr>
              <a:t>молодежью</a:t>
            </a:r>
            <a:endParaRPr lang="ru-RU" sz="2000" dirty="0">
              <a:latin typeface="Cambria" panose="02040503050406030204" pitchFamily="18" charset="0"/>
              <a:ea typeface="Calibri"/>
              <a:cs typeface="Times New Roman"/>
            </a:endParaRPr>
          </a:p>
        </p:txBody>
      </p:sp>
      <p:sp>
        <p:nvSpPr>
          <p:cNvPr id="13" name="Горизонтальный свиток 12"/>
          <p:cNvSpPr/>
          <p:nvPr/>
        </p:nvSpPr>
        <p:spPr>
          <a:xfrm>
            <a:off x="2697467" y="4941168"/>
            <a:ext cx="7056784" cy="1728192"/>
          </a:xfrm>
          <a:prstGeom prst="horizontalScroll">
            <a:avLst>
              <a:gd name="adj" fmla="val 18474"/>
            </a:avLst>
          </a:prstGeom>
          <a:solidFill>
            <a:schemeClr val="bg2"/>
          </a:solidFill>
          <a:ln w="28575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000" dirty="0">
                <a:latin typeface="Cambria" panose="02040503050406030204" pitchFamily="18" charset="0"/>
              </a:rPr>
              <a:t>Четвертая - создание современной системы непрерывного образования, подготовки и переподготовки профессиональных </a:t>
            </a:r>
            <a:r>
              <a:rPr lang="ru-RU" sz="2000" dirty="0" smtClean="0">
                <a:latin typeface="Cambria" panose="02040503050406030204" pitchFamily="18" charset="0"/>
              </a:rPr>
              <a:t>кадров</a:t>
            </a:r>
            <a:endParaRPr lang="ru-RU" sz="2000" dirty="0">
              <a:latin typeface="Cambria" panose="02040503050406030204" pitchFamily="18" charset="0"/>
              <a:ea typeface="Calibri"/>
              <a:cs typeface="Times New Roman"/>
            </a:endParaRPr>
          </a:p>
        </p:txBody>
      </p:sp>
      <p:sp>
        <p:nvSpPr>
          <p:cNvPr id="15" name="Вертикальный свиток 14"/>
          <p:cNvSpPr/>
          <p:nvPr/>
        </p:nvSpPr>
        <p:spPr>
          <a:xfrm>
            <a:off x="920552" y="260648"/>
            <a:ext cx="1704907" cy="6408712"/>
          </a:xfrm>
          <a:prstGeom prst="verticalScroll">
            <a:avLst>
              <a:gd name="adj" fmla="val 14935"/>
            </a:avLst>
          </a:prstGeom>
          <a:solidFill>
            <a:schemeClr val="bg2"/>
          </a:solidFill>
          <a:ln w="28575">
            <a:solidFill>
              <a:schemeClr val="bg2">
                <a:lumMod val="5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400" b="1" spc="300" dirty="0" smtClean="0">
                <a:solidFill>
                  <a:schemeClr val="tx1"/>
                </a:solidFill>
                <a:latin typeface="Cambria" panose="02040503050406030204" pitchFamily="18" charset="0"/>
                <a:ea typeface="Calibri"/>
                <a:cs typeface="Times New Roman"/>
              </a:rPr>
              <a:t>Приоритетные задачи модернизации системы образования</a:t>
            </a:r>
            <a:endParaRPr lang="ru-RU" sz="2400" spc="300" dirty="0">
              <a:solidFill>
                <a:schemeClr val="tx1"/>
              </a:solidFill>
              <a:latin typeface="Cambria" panose="02040503050406030204" pitchFamily="18" charset="0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13662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064568" y="224034"/>
            <a:ext cx="8496944" cy="658642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anchor="ctr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3200" b="1" dirty="0" smtClean="0">
                <a:latin typeface="Cambria" panose="02040503050406030204" pitchFamily="18" charset="0"/>
              </a:rPr>
              <a:t>2.1. Структура системы образования</a:t>
            </a:r>
            <a:endParaRPr lang="ru-RU" sz="3200" b="1" dirty="0">
              <a:latin typeface="Cambria" panose="02040503050406030204" pitchFamily="18" charset="0"/>
            </a:endParaRPr>
          </a:p>
        </p:txBody>
      </p:sp>
      <p:sp>
        <p:nvSpPr>
          <p:cNvPr id="7" name="Пятиугольник 6"/>
          <p:cNvSpPr/>
          <p:nvPr/>
        </p:nvSpPr>
        <p:spPr>
          <a:xfrm>
            <a:off x="287449" y="1408986"/>
            <a:ext cx="978409" cy="1083910"/>
          </a:xfrm>
          <a:prstGeom prst="homePlate">
            <a:avLst/>
          </a:prstGeom>
          <a:solidFill>
            <a:schemeClr val="bg2">
              <a:lumMod val="90000"/>
            </a:schemeClr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n w="12700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mbria" panose="02040503050406030204" pitchFamily="18" charset="0"/>
              </a:rPr>
              <a:t>1</a:t>
            </a:r>
            <a:endParaRPr lang="ru-RU" sz="3200" dirty="0">
              <a:ln w="12700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latin typeface="Cambria" panose="02040503050406030204" pitchFamily="18" charset="0"/>
            </a:endParaRPr>
          </a:p>
        </p:txBody>
      </p:sp>
      <p:sp>
        <p:nvSpPr>
          <p:cNvPr id="10" name="Пятиугольник 9"/>
          <p:cNvSpPr/>
          <p:nvPr/>
        </p:nvSpPr>
        <p:spPr>
          <a:xfrm flipH="1">
            <a:off x="1322896" y="1124744"/>
            <a:ext cx="8238616" cy="1584176"/>
          </a:xfrm>
          <a:prstGeom prst="homePlate">
            <a:avLst>
              <a:gd name="adj" fmla="val 45610"/>
            </a:avLst>
          </a:prstGeom>
          <a:solidFill>
            <a:schemeClr val="bg2">
              <a:lumMod val="90000"/>
            </a:schemeClr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452438">
              <a:lnSpc>
                <a:spcPct val="115000"/>
              </a:lnSpc>
              <a:spcAft>
                <a:spcPts val="0"/>
              </a:spcAft>
            </a:pPr>
            <a:r>
              <a:rPr lang="ru-RU" sz="2000" dirty="0" smtClean="0">
                <a:solidFill>
                  <a:schemeClr val="tx1"/>
                </a:solidFill>
                <a:latin typeface="Cambria" panose="02040503050406030204" pitchFamily="18" charset="0"/>
                <a:ea typeface="Calibri"/>
                <a:cs typeface="Times New Roman"/>
              </a:rPr>
              <a:t>Федеральные государственные образовательные стандарты и федеральные государственные требования, образовательные стандарты, образовательные программы различных вида, уровня и направленности</a:t>
            </a:r>
            <a:endParaRPr lang="ru-RU" sz="2000" dirty="0">
              <a:solidFill>
                <a:schemeClr val="tx1"/>
              </a:solidFill>
              <a:latin typeface="Cambria" panose="02040503050406030204" pitchFamily="18" charset="0"/>
              <a:ea typeface="Calibri"/>
              <a:cs typeface="Times New Roman"/>
            </a:endParaRPr>
          </a:p>
        </p:txBody>
      </p:sp>
      <p:sp>
        <p:nvSpPr>
          <p:cNvPr id="12" name="Пятиугольник 11"/>
          <p:cNvSpPr/>
          <p:nvPr/>
        </p:nvSpPr>
        <p:spPr>
          <a:xfrm flipH="1">
            <a:off x="1322896" y="2852936"/>
            <a:ext cx="8238616" cy="1512168"/>
          </a:xfrm>
          <a:prstGeom prst="homePlate">
            <a:avLst>
              <a:gd name="adj" fmla="val 51195"/>
            </a:avLst>
          </a:prstGeom>
          <a:solidFill>
            <a:schemeClr val="bg2">
              <a:lumMod val="90000"/>
            </a:schemeClr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452438">
              <a:lnSpc>
                <a:spcPct val="115000"/>
              </a:lnSpc>
              <a:spcAft>
                <a:spcPts val="0"/>
              </a:spcAft>
            </a:pPr>
            <a:r>
              <a:rPr lang="ru-RU" sz="2000" dirty="0" smtClean="0">
                <a:solidFill>
                  <a:schemeClr val="tx1"/>
                </a:solidFill>
                <a:latin typeface="Cambria" panose="02040503050406030204" pitchFamily="18" charset="0"/>
                <a:ea typeface="Calibri"/>
                <a:cs typeface="Times New Roman"/>
              </a:rPr>
              <a:t>Организации, осуществляющие образовательную деятельность, педагогических работников, обучающихся и родителей (законных представителей) несовершеннолетних обучающихся</a:t>
            </a:r>
            <a:endParaRPr lang="ru-RU" sz="2000" dirty="0">
              <a:solidFill>
                <a:schemeClr val="tx1"/>
              </a:solidFill>
              <a:latin typeface="Cambria" panose="02040503050406030204" pitchFamily="18" charset="0"/>
              <a:ea typeface="Calibri"/>
              <a:cs typeface="Times New Roman"/>
            </a:endParaRPr>
          </a:p>
        </p:txBody>
      </p:sp>
      <p:sp>
        <p:nvSpPr>
          <p:cNvPr id="13" name="Пятиугольник 12"/>
          <p:cNvSpPr/>
          <p:nvPr/>
        </p:nvSpPr>
        <p:spPr>
          <a:xfrm>
            <a:off x="287449" y="3140968"/>
            <a:ext cx="978408" cy="936104"/>
          </a:xfrm>
          <a:prstGeom prst="homePlate">
            <a:avLst/>
          </a:prstGeom>
          <a:solidFill>
            <a:schemeClr val="bg2">
              <a:lumMod val="90000"/>
            </a:schemeClr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n w="12700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mbria" panose="02040503050406030204" pitchFamily="18" charset="0"/>
              </a:rPr>
              <a:t>2</a:t>
            </a:r>
            <a:endParaRPr lang="ru-RU" sz="3200" dirty="0">
              <a:ln w="12700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latin typeface="Cambria" panose="02040503050406030204" pitchFamily="18" charset="0"/>
            </a:endParaRPr>
          </a:p>
        </p:txBody>
      </p:sp>
      <p:sp>
        <p:nvSpPr>
          <p:cNvPr id="14" name="Пятиугольник 13"/>
          <p:cNvSpPr/>
          <p:nvPr/>
        </p:nvSpPr>
        <p:spPr>
          <a:xfrm flipH="1">
            <a:off x="1322896" y="4509120"/>
            <a:ext cx="8238616" cy="2160240"/>
          </a:xfrm>
          <a:prstGeom prst="homePlate">
            <a:avLst>
              <a:gd name="adj" fmla="val 34029"/>
            </a:avLst>
          </a:prstGeom>
          <a:solidFill>
            <a:schemeClr val="bg2">
              <a:lumMod val="90000"/>
            </a:schemeClr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447675">
              <a:lnSpc>
                <a:spcPct val="115000"/>
              </a:lnSpc>
              <a:spcAft>
                <a:spcPts val="0"/>
              </a:spcAft>
            </a:pPr>
            <a:r>
              <a:rPr lang="ru-RU" sz="2000" dirty="0" smtClean="0">
                <a:solidFill>
                  <a:schemeClr val="tx1"/>
                </a:solidFill>
                <a:latin typeface="Cambria" panose="02040503050406030204" pitchFamily="18" charset="0"/>
                <a:ea typeface="Calibri"/>
                <a:cs typeface="Times New Roman"/>
              </a:rPr>
              <a:t>Федеральные государственные органы и органы государственной власти субъектов РФ, осуществляющие государственное управление в сфере образования, и органы местного самоуправления, осуществляющие управление в сфере образования, созданные ими консультативные, совещательные и иные органы</a:t>
            </a:r>
            <a:endParaRPr lang="ru-RU" sz="2000" dirty="0">
              <a:solidFill>
                <a:schemeClr val="tx1"/>
              </a:solidFill>
              <a:latin typeface="Cambria" panose="02040503050406030204" pitchFamily="18" charset="0"/>
              <a:ea typeface="Calibri"/>
              <a:cs typeface="Times New Roman"/>
            </a:endParaRPr>
          </a:p>
        </p:txBody>
      </p:sp>
      <p:sp>
        <p:nvSpPr>
          <p:cNvPr id="15" name="Пятиугольник 14"/>
          <p:cNvSpPr/>
          <p:nvPr/>
        </p:nvSpPr>
        <p:spPr>
          <a:xfrm>
            <a:off x="287449" y="5157192"/>
            <a:ext cx="978408" cy="936104"/>
          </a:xfrm>
          <a:prstGeom prst="homePlate">
            <a:avLst/>
          </a:prstGeom>
          <a:solidFill>
            <a:schemeClr val="bg2">
              <a:lumMod val="90000"/>
            </a:schemeClr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n w="12700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mbria" panose="02040503050406030204" pitchFamily="18" charset="0"/>
              </a:rPr>
              <a:t>3</a:t>
            </a:r>
            <a:endParaRPr lang="ru-RU" sz="3200" dirty="0">
              <a:ln w="12700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3466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ятиугольник 6"/>
          <p:cNvSpPr/>
          <p:nvPr/>
        </p:nvSpPr>
        <p:spPr>
          <a:xfrm>
            <a:off x="287449" y="1304764"/>
            <a:ext cx="978409" cy="936104"/>
          </a:xfrm>
          <a:prstGeom prst="homePlate">
            <a:avLst/>
          </a:prstGeom>
          <a:solidFill>
            <a:schemeClr val="bg2">
              <a:lumMod val="90000"/>
            </a:schemeClr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n w="12700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mbria" panose="02040503050406030204" pitchFamily="18" charset="0"/>
              </a:rPr>
              <a:t>4</a:t>
            </a:r>
            <a:endParaRPr lang="ru-RU" sz="3200" dirty="0">
              <a:ln w="12700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latin typeface="Cambria" panose="02040503050406030204" pitchFamily="18" charset="0"/>
            </a:endParaRPr>
          </a:p>
        </p:txBody>
      </p:sp>
      <p:sp>
        <p:nvSpPr>
          <p:cNvPr id="10" name="Пятиугольник 9"/>
          <p:cNvSpPr/>
          <p:nvPr/>
        </p:nvSpPr>
        <p:spPr>
          <a:xfrm flipH="1">
            <a:off x="1352600" y="908720"/>
            <a:ext cx="8238616" cy="1728192"/>
          </a:xfrm>
          <a:prstGeom prst="homePlate">
            <a:avLst>
              <a:gd name="adj" fmla="val 43132"/>
            </a:avLst>
          </a:prstGeom>
          <a:solidFill>
            <a:schemeClr val="bg2">
              <a:lumMod val="90000"/>
            </a:schemeClr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447675">
              <a:lnSpc>
                <a:spcPct val="115000"/>
              </a:lnSpc>
              <a:spcAft>
                <a:spcPts val="0"/>
              </a:spcAft>
            </a:pPr>
            <a:r>
              <a:rPr lang="ru-RU" sz="2200" dirty="0" smtClean="0">
                <a:solidFill>
                  <a:schemeClr val="tx1"/>
                </a:solidFill>
                <a:latin typeface="Cambria" panose="02040503050406030204" pitchFamily="18" charset="0"/>
                <a:ea typeface="Calibri"/>
                <a:cs typeface="Times New Roman"/>
              </a:rPr>
              <a:t>Организации, осуществляющие обеспечение образовательной деятельности, оценку качества образования</a:t>
            </a:r>
            <a:endParaRPr lang="ru-RU" sz="2200" dirty="0">
              <a:solidFill>
                <a:schemeClr val="tx1"/>
              </a:solidFill>
              <a:latin typeface="Cambria" panose="02040503050406030204" pitchFamily="18" charset="0"/>
              <a:ea typeface="Calibri"/>
              <a:cs typeface="Times New Roman"/>
            </a:endParaRPr>
          </a:p>
        </p:txBody>
      </p:sp>
      <p:sp>
        <p:nvSpPr>
          <p:cNvPr id="12" name="Пятиугольник 11"/>
          <p:cNvSpPr/>
          <p:nvPr/>
        </p:nvSpPr>
        <p:spPr>
          <a:xfrm flipH="1">
            <a:off x="1365538" y="2924944"/>
            <a:ext cx="8238616" cy="1872208"/>
          </a:xfrm>
          <a:prstGeom prst="homePlate">
            <a:avLst>
              <a:gd name="adj" fmla="val 37273"/>
            </a:avLst>
          </a:prstGeom>
          <a:solidFill>
            <a:schemeClr val="bg2">
              <a:lumMod val="90000"/>
            </a:schemeClr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447675">
              <a:lnSpc>
                <a:spcPct val="115000"/>
              </a:lnSpc>
              <a:spcAft>
                <a:spcPts val="0"/>
              </a:spcAft>
            </a:pPr>
            <a:r>
              <a:rPr lang="ru-RU" sz="2200" dirty="0">
                <a:solidFill>
                  <a:schemeClr val="tx1"/>
                </a:solidFill>
                <a:latin typeface="Cambria" panose="02040503050406030204" pitchFamily="18" charset="0"/>
                <a:ea typeface="Calibri"/>
                <a:cs typeface="Times New Roman"/>
              </a:rPr>
              <a:t>Объединения </a:t>
            </a:r>
            <a:r>
              <a:rPr lang="ru-RU" sz="2200" dirty="0" smtClean="0">
                <a:solidFill>
                  <a:schemeClr val="tx1"/>
                </a:solidFill>
                <a:latin typeface="Cambria" panose="02040503050406030204" pitchFamily="18" charset="0"/>
                <a:ea typeface="Calibri"/>
                <a:cs typeface="Times New Roman"/>
              </a:rPr>
              <a:t>юридических лиц, работодателей и их объединений, общественные объединения, осуществляющие деятельность в сфере образования</a:t>
            </a:r>
            <a:endParaRPr lang="ru-RU" sz="2200" dirty="0">
              <a:solidFill>
                <a:schemeClr val="tx1"/>
              </a:solidFill>
              <a:latin typeface="Cambria" panose="02040503050406030204" pitchFamily="18" charset="0"/>
              <a:ea typeface="Calibri"/>
              <a:cs typeface="Times New Roman"/>
            </a:endParaRPr>
          </a:p>
        </p:txBody>
      </p:sp>
      <p:sp>
        <p:nvSpPr>
          <p:cNvPr id="13" name="Пятиугольник 12"/>
          <p:cNvSpPr/>
          <p:nvPr/>
        </p:nvSpPr>
        <p:spPr>
          <a:xfrm>
            <a:off x="302184" y="3356992"/>
            <a:ext cx="978408" cy="936104"/>
          </a:xfrm>
          <a:prstGeom prst="homePlate">
            <a:avLst/>
          </a:prstGeom>
          <a:solidFill>
            <a:schemeClr val="bg2">
              <a:lumMod val="90000"/>
            </a:schemeClr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n w="12700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mbria" panose="02040503050406030204" pitchFamily="18" charset="0"/>
              </a:rPr>
              <a:t>5</a:t>
            </a:r>
            <a:endParaRPr lang="ru-RU" sz="3200" dirty="0">
              <a:ln w="12700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930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Горизонтальный свиток 7"/>
          <p:cNvSpPr/>
          <p:nvPr/>
        </p:nvSpPr>
        <p:spPr>
          <a:xfrm>
            <a:off x="2720752" y="116632"/>
            <a:ext cx="7056784" cy="1656184"/>
          </a:xfrm>
          <a:prstGeom prst="horizontalScroll">
            <a:avLst>
              <a:gd name="adj" fmla="val 19082"/>
            </a:avLst>
          </a:prstGeom>
          <a:solidFill>
            <a:schemeClr val="bg2"/>
          </a:solidFill>
          <a:ln w="28575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000" dirty="0" smtClean="0">
                <a:latin typeface="Cambria" panose="02040503050406030204" pitchFamily="18" charset="0"/>
              </a:rPr>
              <a:t>Общее образование: дошкольное, начальное общее, основное общее, среднее образование</a:t>
            </a:r>
            <a:endParaRPr lang="ru-RU" sz="2000" dirty="0">
              <a:latin typeface="Cambria" panose="02040503050406030204" pitchFamily="18" charset="0"/>
              <a:ea typeface="Calibri"/>
              <a:cs typeface="Times New Roman"/>
            </a:endParaRPr>
          </a:p>
        </p:txBody>
      </p:sp>
      <p:sp>
        <p:nvSpPr>
          <p:cNvPr id="9" name="Горизонтальный свиток 8"/>
          <p:cNvSpPr/>
          <p:nvPr/>
        </p:nvSpPr>
        <p:spPr>
          <a:xfrm>
            <a:off x="2720752" y="1484784"/>
            <a:ext cx="7056784" cy="2376264"/>
          </a:xfrm>
          <a:prstGeom prst="horizontalScroll">
            <a:avLst>
              <a:gd name="adj" fmla="val 13240"/>
            </a:avLst>
          </a:prstGeom>
          <a:solidFill>
            <a:schemeClr val="bg2"/>
          </a:solidFill>
          <a:ln w="28575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000" dirty="0" smtClean="0">
                <a:latin typeface="Cambria" panose="02040503050406030204" pitchFamily="18" charset="0"/>
              </a:rPr>
              <a:t>Профессиональное образование: среднее профессиональное, высшее образование – </a:t>
            </a:r>
            <a:r>
              <a:rPr lang="ru-RU" sz="2000" dirty="0" err="1" smtClean="0">
                <a:latin typeface="Cambria" panose="02040503050406030204" pitchFamily="18" charset="0"/>
              </a:rPr>
              <a:t>бакалавриат</a:t>
            </a:r>
            <a:r>
              <a:rPr lang="ru-RU" sz="2000" dirty="0" smtClean="0">
                <a:latin typeface="Cambria" panose="02040503050406030204" pitchFamily="18" charset="0"/>
              </a:rPr>
              <a:t>, высшее образование – </a:t>
            </a:r>
            <a:r>
              <a:rPr lang="ru-RU" sz="2000" dirty="0" err="1" smtClean="0">
                <a:latin typeface="Cambria" panose="02040503050406030204" pitchFamily="18" charset="0"/>
              </a:rPr>
              <a:t>специалитет</a:t>
            </a:r>
            <a:r>
              <a:rPr lang="ru-RU" sz="2000" dirty="0" smtClean="0">
                <a:latin typeface="Cambria" panose="02040503050406030204" pitchFamily="18" charset="0"/>
              </a:rPr>
              <a:t>,  магистратура, высшее образование – подготовка кадров высшей квалификации</a:t>
            </a:r>
            <a:endParaRPr lang="ru-RU" sz="2000" dirty="0">
              <a:latin typeface="Cambria" panose="02040503050406030204" pitchFamily="18" charset="0"/>
              <a:ea typeface="Calibri"/>
              <a:cs typeface="Times New Roman"/>
            </a:endParaRPr>
          </a:p>
        </p:txBody>
      </p:sp>
      <p:sp>
        <p:nvSpPr>
          <p:cNvPr id="10" name="Горизонтальный свиток 9"/>
          <p:cNvSpPr/>
          <p:nvPr/>
        </p:nvSpPr>
        <p:spPr>
          <a:xfrm>
            <a:off x="2697467" y="3573016"/>
            <a:ext cx="7056784" cy="1728192"/>
          </a:xfrm>
          <a:prstGeom prst="horizontalScroll">
            <a:avLst>
              <a:gd name="adj" fmla="val 18361"/>
            </a:avLst>
          </a:prstGeom>
          <a:solidFill>
            <a:schemeClr val="bg2"/>
          </a:solidFill>
          <a:ln w="28575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000" dirty="0" smtClean="0">
                <a:latin typeface="Cambria" panose="02040503050406030204" pitchFamily="18" charset="0"/>
              </a:rPr>
              <a:t>Дополнительное образование: дополнительное образование детей и взрослых и дополнительное профессиональное образование</a:t>
            </a:r>
            <a:endParaRPr lang="ru-RU" sz="2000" dirty="0">
              <a:latin typeface="Cambria" panose="02040503050406030204" pitchFamily="18" charset="0"/>
              <a:ea typeface="Calibri"/>
              <a:cs typeface="Times New Roman"/>
            </a:endParaRPr>
          </a:p>
        </p:txBody>
      </p:sp>
      <p:sp>
        <p:nvSpPr>
          <p:cNvPr id="13" name="Горизонтальный свиток 12"/>
          <p:cNvSpPr/>
          <p:nvPr/>
        </p:nvSpPr>
        <p:spPr>
          <a:xfrm>
            <a:off x="2697467" y="5013176"/>
            <a:ext cx="7056784" cy="1584176"/>
          </a:xfrm>
          <a:prstGeom prst="horizontalScroll">
            <a:avLst>
              <a:gd name="adj" fmla="val 18474"/>
            </a:avLst>
          </a:prstGeom>
          <a:solidFill>
            <a:schemeClr val="bg2"/>
          </a:solidFill>
          <a:ln w="28575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000" dirty="0" smtClean="0">
                <a:latin typeface="Cambria" panose="02040503050406030204" pitchFamily="18" charset="0"/>
              </a:rPr>
              <a:t>Профессиональное обучение: образование в течение всей жизни (непрерывное образование)</a:t>
            </a:r>
            <a:endParaRPr lang="ru-RU" sz="2000" dirty="0">
              <a:latin typeface="Cambria" panose="02040503050406030204" pitchFamily="18" charset="0"/>
              <a:ea typeface="Calibri"/>
              <a:cs typeface="Times New Roman"/>
            </a:endParaRPr>
          </a:p>
        </p:txBody>
      </p:sp>
      <p:sp>
        <p:nvSpPr>
          <p:cNvPr id="15" name="Вертикальный свиток 14"/>
          <p:cNvSpPr/>
          <p:nvPr/>
        </p:nvSpPr>
        <p:spPr>
          <a:xfrm>
            <a:off x="920552" y="260648"/>
            <a:ext cx="1704907" cy="6408712"/>
          </a:xfrm>
          <a:prstGeom prst="verticalScroll">
            <a:avLst>
              <a:gd name="adj" fmla="val 14935"/>
            </a:avLst>
          </a:prstGeom>
          <a:solidFill>
            <a:schemeClr val="bg2"/>
          </a:solidFill>
          <a:ln w="28575">
            <a:solidFill>
              <a:schemeClr val="bg2">
                <a:lumMod val="5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400" b="1" spc="300" dirty="0" smtClean="0">
                <a:solidFill>
                  <a:schemeClr val="tx1"/>
                </a:solidFill>
                <a:latin typeface="Cambria" panose="02040503050406030204" pitchFamily="18" charset="0"/>
                <a:ea typeface="Calibri"/>
                <a:cs typeface="Times New Roman"/>
              </a:rPr>
              <a:t>2.2.Виды и уровни образования</a:t>
            </a:r>
            <a:endParaRPr lang="ru-RU" sz="2400" b="1" spc="300" dirty="0">
              <a:solidFill>
                <a:schemeClr val="tx1"/>
              </a:solidFill>
              <a:latin typeface="Cambria" panose="02040503050406030204" pitchFamily="18" charset="0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624494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272480" y="260648"/>
            <a:ext cx="9361040" cy="6408712"/>
          </a:xfrm>
        </p:spPr>
        <p:txBody>
          <a:bodyPr anchor="t">
            <a:normAutofit/>
          </a:bodyPr>
          <a:lstStyle/>
          <a:p>
            <a:pPr marL="900113" algn="ctr" defTabSz="900113"/>
            <a:r>
              <a:rPr lang="ru-RU" sz="2800" b="1" dirty="0">
                <a:solidFill>
                  <a:schemeClr val="tx1"/>
                </a:solidFill>
                <a:latin typeface="Cambria" panose="02040503050406030204" pitchFamily="18" charset="0"/>
              </a:rPr>
              <a:t>2.3. Формы получения образования и формы </a:t>
            </a:r>
            <a:r>
              <a:rPr lang="ru-RU" sz="2800" b="1" dirty="0" smtClean="0">
                <a:solidFill>
                  <a:schemeClr val="tx1"/>
                </a:solidFill>
                <a:latin typeface="Cambria" panose="02040503050406030204" pitchFamily="18" charset="0"/>
              </a:rPr>
              <a:t>обучения</a:t>
            </a:r>
            <a:endParaRPr lang="ru-RU" sz="2800" b="1" dirty="0">
              <a:solidFill>
                <a:schemeClr val="tx1"/>
              </a:solidFill>
              <a:latin typeface="Cambria" panose="02040503050406030204" pitchFamily="18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5385048" y="1691807"/>
            <a:ext cx="3888432" cy="1953217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34988" indent="-285750">
              <a:buFont typeface="Arial" panose="020B0604020202020204" pitchFamily="34" charset="0"/>
              <a:buChar char="•"/>
            </a:pPr>
            <a:r>
              <a:rPr lang="ru-RU" sz="2400" dirty="0" smtClean="0">
                <a:solidFill>
                  <a:schemeClr val="tx1"/>
                </a:solidFill>
                <a:latin typeface="Cambria" panose="02040503050406030204" pitchFamily="18" charset="0"/>
              </a:rPr>
              <a:t>Очная форма</a:t>
            </a:r>
          </a:p>
          <a:p>
            <a:pPr marL="534988" indent="-285750">
              <a:buFont typeface="Arial" panose="020B0604020202020204" pitchFamily="34" charset="0"/>
              <a:buChar char="•"/>
            </a:pPr>
            <a:r>
              <a:rPr lang="ru-RU" sz="2400" dirty="0" smtClean="0">
                <a:solidFill>
                  <a:schemeClr val="tx1"/>
                </a:solidFill>
                <a:latin typeface="Cambria" panose="02040503050406030204" pitchFamily="18" charset="0"/>
              </a:rPr>
              <a:t>Очно-заочная форма</a:t>
            </a:r>
          </a:p>
          <a:p>
            <a:pPr marL="534988" indent="-285750">
              <a:buFont typeface="Arial" panose="020B0604020202020204" pitchFamily="34" charset="0"/>
              <a:buChar char="•"/>
            </a:pPr>
            <a:r>
              <a:rPr lang="ru-RU" sz="2400" dirty="0" smtClean="0">
                <a:solidFill>
                  <a:schemeClr val="tx1"/>
                </a:solidFill>
                <a:latin typeface="Cambria" panose="02040503050406030204" pitchFamily="18" charset="0"/>
              </a:rPr>
              <a:t>Заочная форма</a:t>
            </a:r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1352600" y="1412776"/>
            <a:ext cx="4320480" cy="252028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latin typeface="Cambria" panose="02040503050406030204" pitchFamily="18" charset="0"/>
              </a:rPr>
              <a:t>В организациях, осуществляющих образовательную деятельность</a:t>
            </a:r>
            <a:endParaRPr lang="ru-RU" sz="2400" dirty="0">
              <a:solidFill>
                <a:schemeClr val="tx1"/>
              </a:solidFill>
              <a:latin typeface="Cambria" panose="02040503050406030204" pitchFamily="18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5361763" y="4356103"/>
            <a:ext cx="3888432" cy="1953217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34988" indent="-285750">
              <a:buFont typeface="Arial" panose="020B0604020202020204" pitchFamily="34" charset="0"/>
              <a:buChar char="•"/>
            </a:pPr>
            <a:r>
              <a:rPr lang="ru-RU" sz="2400" dirty="0" smtClean="0">
                <a:solidFill>
                  <a:schemeClr val="tx1"/>
                </a:solidFill>
                <a:latin typeface="Cambria" panose="02040503050406030204" pitchFamily="18" charset="0"/>
              </a:rPr>
              <a:t>Семейное образование</a:t>
            </a:r>
          </a:p>
          <a:p>
            <a:pPr marL="534988" indent="-285750">
              <a:buFont typeface="Arial" panose="020B0604020202020204" pitchFamily="34" charset="0"/>
              <a:buChar char="•"/>
            </a:pPr>
            <a:r>
              <a:rPr lang="ru-RU" sz="2400" dirty="0" smtClean="0">
                <a:solidFill>
                  <a:schemeClr val="tx1"/>
                </a:solidFill>
                <a:latin typeface="Cambria" panose="02040503050406030204" pitchFamily="18" charset="0"/>
              </a:rPr>
              <a:t>Самообразование</a:t>
            </a:r>
            <a:endParaRPr lang="ru-RU" sz="2400" dirty="0">
              <a:solidFill>
                <a:schemeClr val="tx1"/>
              </a:solidFill>
              <a:latin typeface="Cambria" panose="02040503050406030204" pitchFamily="18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1352600" y="4077072"/>
            <a:ext cx="4320480" cy="252028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latin typeface="Cambria" panose="02040503050406030204" pitchFamily="18" charset="0"/>
              </a:rPr>
              <a:t>Вне организаций, осуществляющих образовательную деятельность</a:t>
            </a:r>
            <a:endParaRPr lang="ru-RU" sz="2400" dirty="0">
              <a:solidFill>
                <a:schemeClr val="tx1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2368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5673080" y="1268760"/>
            <a:ext cx="3600400" cy="144016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  <a:latin typeface="Cambria" panose="02040503050406030204" pitchFamily="18" charset="0"/>
              </a:rPr>
              <a:t>Образовательные организации, реализующие дополнительные образовательные программы</a:t>
            </a:r>
            <a:endParaRPr lang="ru-RU" sz="2000" dirty="0">
              <a:solidFill>
                <a:schemeClr val="tx1"/>
              </a:solidFill>
              <a:latin typeface="Cambria" panose="02040503050406030204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1352600" y="1268760"/>
            <a:ext cx="3600400" cy="144016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  <a:latin typeface="Cambria" panose="02040503050406030204" pitchFamily="18" charset="0"/>
              </a:rPr>
              <a:t>Образовательные организации, реализующие основные образовательные  программы</a:t>
            </a:r>
            <a:endParaRPr lang="ru-RU" sz="2000" dirty="0">
              <a:solidFill>
                <a:schemeClr val="tx1"/>
              </a:solidFill>
              <a:latin typeface="Cambria" panose="02040503050406030204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072680" y="2924944"/>
            <a:ext cx="2880320" cy="79208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Cambria" panose="02040503050406030204" pitchFamily="18" charset="0"/>
              </a:rPr>
              <a:t>Дошкольная образовательная организация</a:t>
            </a:r>
            <a:endParaRPr lang="ru-RU" dirty="0">
              <a:solidFill>
                <a:schemeClr val="tx1"/>
              </a:solidFill>
              <a:latin typeface="Cambria" panose="02040503050406030204" pitchFamily="18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2072680" y="3861048"/>
            <a:ext cx="2880320" cy="79208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Cambria" panose="02040503050406030204" pitchFamily="18" charset="0"/>
              </a:rPr>
              <a:t>Общеобразовательная организация</a:t>
            </a:r>
            <a:endParaRPr lang="ru-RU" dirty="0">
              <a:solidFill>
                <a:schemeClr val="tx1"/>
              </a:solidFill>
              <a:latin typeface="Cambria" panose="02040503050406030204" pitchFamily="18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2084950" y="4797152"/>
            <a:ext cx="2880320" cy="79208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Cambria" panose="02040503050406030204" pitchFamily="18" charset="0"/>
              </a:rPr>
              <a:t>Профессиональная образовательная организация</a:t>
            </a:r>
            <a:endParaRPr lang="ru-RU" dirty="0">
              <a:solidFill>
                <a:schemeClr val="tx1"/>
              </a:solidFill>
              <a:latin typeface="Cambria" panose="02040503050406030204" pitchFamily="18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2072680" y="5733256"/>
            <a:ext cx="2880320" cy="79208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Cambria" panose="02040503050406030204" pitchFamily="18" charset="0"/>
              </a:rPr>
              <a:t>Образовательная организация высшего образования</a:t>
            </a:r>
            <a:endParaRPr lang="ru-RU" dirty="0">
              <a:solidFill>
                <a:schemeClr val="tx1"/>
              </a:solidFill>
              <a:latin typeface="Cambria" panose="02040503050406030204" pitchFamily="18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6367264" y="3217739"/>
            <a:ext cx="2880320" cy="1435397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Cambria" panose="02040503050406030204" pitchFamily="18" charset="0"/>
              </a:rPr>
              <a:t>Организация  дополнительного образования</a:t>
            </a:r>
            <a:endParaRPr lang="ru-RU" dirty="0">
              <a:solidFill>
                <a:schemeClr val="tx1"/>
              </a:solidFill>
              <a:latin typeface="Cambria" panose="02040503050406030204" pitchFamily="18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6393160" y="4873923"/>
            <a:ext cx="2880320" cy="1435397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Cambria" panose="02040503050406030204" pitchFamily="18" charset="0"/>
              </a:rPr>
              <a:t>Организация дополнительного профессионального образования</a:t>
            </a:r>
            <a:endParaRPr lang="ru-RU" dirty="0">
              <a:solidFill>
                <a:schemeClr val="tx1"/>
              </a:solidFill>
              <a:latin typeface="Cambria" panose="02040503050406030204" pitchFamily="18" charset="0"/>
            </a:endParaRPr>
          </a:p>
        </p:txBody>
      </p:sp>
      <p:cxnSp>
        <p:nvCxnSpPr>
          <p:cNvPr id="20" name="Прямая соединительная линия 19"/>
          <p:cNvCxnSpPr/>
          <p:nvPr/>
        </p:nvCxnSpPr>
        <p:spPr>
          <a:xfrm>
            <a:off x="1640632" y="2708920"/>
            <a:ext cx="0" cy="3420380"/>
          </a:xfrm>
          <a:prstGeom prst="line">
            <a:avLst/>
          </a:prstGeom>
          <a:ln w="254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 flipH="1">
            <a:off x="1640632" y="3352249"/>
            <a:ext cx="432048" cy="0"/>
          </a:xfrm>
          <a:prstGeom prst="line">
            <a:avLst/>
          </a:prstGeom>
          <a:ln w="254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 flipH="1">
            <a:off x="1640632" y="4288353"/>
            <a:ext cx="432048" cy="0"/>
          </a:xfrm>
          <a:prstGeom prst="line">
            <a:avLst/>
          </a:prstGeom>
          <a:ln w="254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 flipH="1">
            <a:off x="1640632" y="5224457"/>
            <a:ext cx="444318" cy="0"/>
          </a:xfrm>
          <a:prstGeom prst="line">
            <a:avLst/>
          </a:prstGeom>
          <a:ln w="254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>
            <a:stCxn id="16" idx="1"/>
          </p:cNvCxnSpPr>
          <p:nvPr/>
        </p:nvCxnSpPr>
        <p:spPr>
          <a:xfrm flipH="1">
            <a:off x="1640632" y="6129300"/>
            <a:ext cx="432048" cy="0"/>
          </a:xfrm>
          <a:prstGeom prst="line">
            <a:avLst/>
          </a:prstGeom>
          <a:ln w="254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>
            <a:off x="5889104" y="2708920"/>
            <a:ext cx="0" cy="2882701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>
            <a:stCxn id="17" idx="1"/>
          </p:cNvCxnSpPr>
          <p:nvPr/>
        </p:nvCxnSpPr>
        <p:spPr>
          <a:xfrm flipH="1" flipV="1">
            <a:off x="5889104" y="3935437"/>
            <a:ext cx="478160" cy="1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>
            <a:stCxn id="18" idx="1"/>
          </p:cNvCxnSpPr>
          <p:nvPr/>
        </p:nvCxnSpPr>
        <p:spPr>
          <a:xfrm flipH="1" flipV="1">
            <a:off x="5889104" y="5591621"/>
            <a:ext cx="504056" cy="1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Прямоугольник 35"/>
          <p:cNvSpPr/>
          <p:nvPr/>
        </p:nvSpPr>
        <p:spPr>
          <a:xfrm>
            <a:off x="1324990" y="332656"/>
            <a:ext cx="792259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  <a:latin typeface="Cambria" panose="02040503050406030204" pitchFamily="18" charset="0"/>
              </a:rPr>
              <a:t>2.4. Типы образовательных организаций</a:t>
            </a:r>
            <a:endParaRPr lang="ru-RU" sz="2800" b="1" dirty="0">
              <a:solidFill>
                <a:schemeClr val="tx1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6170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/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4a252ca3-5a62-4c1c-90a6-29f4710e47f8">AWJJH2MPE6E2-474010621-38</_dlc_DocId>
    <_dlc_DocIdUrl xmlns="4a252ca3-5a62-4c1c-90a6-29f4710e47f8">
      <Url>http://edu-sps.koiro.local/koiro/CROS/fros/KUiEO/_layouts/15/DocIdRedir.aspx?ID=AWJJH2MPE6E2-474010621-38</Url>
      <Description>AWJJH2MPE6E2-474010621-38</Description>
    </_dlc_DocIdUrl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A6271DA36FAD32438386AACEAAD30284" ma:contentTypeVersion="49" ma:contentTypeDescription="Создание документа." ma:contentTypeScope="" ma:versionID="b267e1d6c0e1cfb4ef4c538e6c1d881b">
  <xsd:schema xmlns:xsd="http://www.w3.org/2001/XMLSchema" xmlns:xs="http://www.w3.org/2001/XMLSchema" xmlns:p="http://schemas.microsoft.com/office/2006/metadata/properties" xmlns:ns2="4a252ca3-5a62-4c1c-90a6-29f4710e47f8" targetNamespace="http://schemas.microsoft.com/office/2006/metadata/properties" ma:root="true" ma:fieldsID="5c4f13c40a96413ccefc1a56f91fbc1e" ns2:_=""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FC28F42-E809-4D41-9200-326386E8A30E}"/>
</file>

<file path=customXml/itemProps2.xml><?xml version="1.0" encoding="utf-8"?>
<ds:datastoreItem xmlns:ds="http://schemas.openxmlformats.org/officeDocument/2006/customXml" ds:itemID="{6B42E1F5-498A-4CE2-9C58-594959B69429}"/>
</file>

<file path=customXml/itemProps3.xml><?xml version="1.0" encoding="utf-8"?>
<ds:datastoreItem xmlns:ds="http://schemas.openxmlformats.org/officeDocument/2006/customXml" ds:itemID="{CCFFD075-4890-423B-91D3-C51E229E060D}"/>
</file>

<file path=customXml/itemProps4.xml><?xml version="1.0" encoding="utf-8"?>
<ds:datastoreItem xmlns:ds="http://schemas.openxmlformats.org/officeDocument/2006/customXml" ds:itemID="{C08D9A82-2E62-4AB8-AD99-4C5C04CF31DF}"/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188</TotalTime>
  <Words>1212</Words>
  <Application>Microsoft Office PowerPoint</Application>
  <PresentationFormat>Лист A4 (210x297 мм)</PresentationFormat>
  <Paragraphs>96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Солнцестояние</vt:lpstr>
      <vt:lpstr>Лекция по теме «Государственная политика в области образования: новые приоритеты»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1. Сайт Президента Российской Федерации – http//www.kremlin.ru 2. Федеральный Закон от 29.12.2012 № 273-ФЗ «Об образовании в Российской Федерации» - http://www.rg.ru/2012/12/30/obrazovanie-dok.html 3. Концепция долгосрочного социально-экономического развития Российской Федерации  на период до 2020 г.  – http://www.smolin.ru/ 4. Государственная программа «Комплексная модернизация образования как механизм обеспечения инновационного развития социально-экономической сферы» //сайт Министерства образования и науки РФ – http://www.mon.gov.ru/  5. Распоряжение Правительства РФ от 22.11.2012 № 2148-р «Об утверждении государственной программы Российской Федерации «Развитие образования» на 2013-2020 годы» - http://www.rg.ru/2014/04/24/obrazovanie-site-dok.html 6. Указ Президента Российской Федерации от 7 мая 2012 № 599 «О мерах по реализации государственной политики в области образования и науки» - http://www.rg.ru/2012/05/09/nauka-dok.html</vt:lpstr>
      <vt:lpstr>7. Приказ Министерства образования и науки РФ от 17.10.2013 № 1155 «Об утверждении федерального государственного образовательного стандарта дошкольного образования» - http://www.rg.ru/2013/11/25/doshk-standart-dok.html 8. Приказ Министерства образования и науки РФ от 28.02.2014 года № 08-249 «Комментарии к ФГОС дошкольного образования» - http://mosmetod.ru/metodicheskoe-prostranstvo/doshkolnoe-obrazovanie/fgos/kommentarii-k-fgos-doshkolnogo-obrazovaniya-minobrnauki-rossii-ot-28-fevralya-2014-god-08-249.html 9. Приказ Министерства образования и науки РФ от 30.08.2013 № 1014 «Об утверждении Порядка организации и осуществления образовательной деятельности по основным общеобразовательным программам – образовательным программам дошкольного образования» - http://www.rg.ru/2013/10/23/obr-dok.html 10. Фельдштейн Д.И. «Детство как стратегический ресурс развития общества (государства)», - видеоконференция - http://www.ogorodcin.ru/video/ucheba/detstvo-kak-strategicheskij-resurs-razvitija-obshestva.html 11. Реализация Федерального закона «Об образовании в Российской Федерации» - http://273-фз.рф/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Катерина</dc:creator>
  <cp:lastModifiedBy>Катерина</cp:lastModifiedBy>
  <cp:revision>20</cp:revision>
  <dcterms:created xsi:type="dcterms:W3CDTF">2014-05-03T19:13:38Z</dcterms:created>
  <dcterms:modified xsi:type="dcterms:W3CDTF">2015-04-02T18:44:42Z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0x010100A6271DA36FAD32438386AACEAAD30284</vt:lpwstr>
  </property>
  <property fmtid="{D5CDD505-2E9C-101B-9397-08002B2CF9AE}" pid="3" name="_dlc_DocIdItemGuid">
    <vt:lpwstr>fb22e191-ed75-4cf5-b8fa-6e5669beea48</vt:lpwstr>
  </property>
</Properties>
</file>