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0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88B08-7993-49C3-8ADB-3B052227B682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3D50-7B3D-4E6E-890E-462DD22BB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2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22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9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A3E0C-25CE-4211-991C-2E33DCD9BC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C9FC-5DCD-489D-83BA-8239EB4FB45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7A563-C843-4E4B-8929-3001DD096E5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8C94-213B-41F9-B766-EFC27A333A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371-DC3B-4603-A42A-E3362613083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CB2E5-8CC2-47C5-9C46-66E757CAA23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B2571-4609-46FD-B8E1-CB18A158986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565BA-793F-4C20-8129-2319DCC7C61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820F0-0543-4D9F-A742-9BA8631A32E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615BD-4015-419F-B5B5-9F6937D3772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1D85B-FED9-4A7F-9142-2987F7D5F69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50588-8E2E-483D-AC2B-57BA3EF8775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26B6B-BBC7-45AD-BE29-E10ECA44615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A99E1-3A9F-4722-A765-DD4A3F5BAFB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2F185-66A7-4D89-BCFF-C49FA2C6C74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3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8352370" y="6497638"/>
            <a:ext cx="3839633" cy="360363"/>
            <a:chOff x="6264032" y="6498023"/>
            <a:chExt cx="2880000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32" y="6498023"/>
              <a:ext cx="2880000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2667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Министерство регионального развития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11811000" y="6497638"/>
            <a:ext cx="381000" cy="360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B8A1-EC23-4DD6-8B9A-0BF18FC8902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2"/>
            <a:ext cx="12192000" cy="5032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3866" y="1214441"/>
            <a:ext cx="12238567" cy="33337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11A1C-C91D-4DF3-A434-714A05AC463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E6DE1-67F8-4179-8B1A-B6556609240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4D473-562B-4430-BB3B-33AFAEEF56A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50562-F021-462C-9B4C-690F6D663D6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B2905-B001-40BE-9B3B-E332810B11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340B-6DF7-491F-8353-06E0A7C157C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0360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809" y="3452847"/>
            <a:ext cx="51542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Порядок и сроки проведения аттестации кандидатов на должность руководителя и руководителей муниципальных общеобразовательных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организаций, расположенных на территории Костромской области, утв. постановлением администрации костромской области от 18 декабря 2023 г. N 583-а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09" y="2009955"/>
            <a:ext cx="514698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 Костромской области "О перераспределении между органами местного самоуправления муниципальных образований Костромской области и органами государственной власти Костромской области отдельных полномочий в сфере образования« от 14.09.2023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222297" y="1482327"/>
            <a:ext cx="5091059" cy="21272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НОРМАТИВНЫЕ ДОКУМЕНТЫ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2513" y="5093263"/>
            <a:ext cx="515428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Регламент работы аттестационной комиссии департамента образования и науки Костромской области по проведению аттестации кандидатов на должность руководителя и руководителей муниципальных общеобразовательных организаций, расположенных на территории Костромской области, утв. приказом департамента образования и науки Костромской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6006351" y="1346671"/>
            <a:ext cx="4375682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ДЕПАРТАМЕНТ ОБРАЗОВАНИЯ И НАУКИ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6094963" y="2752638"/>
            <a:ext cx="5285273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ОГБОУ ДПО «КОИРО» - РЕГИОНАЛЬНЫЙ ОПЕРАТОР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6074510" y="4957353"/>
            <a:ext cx="6033247" cy="4450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ОРГАНЫ УПРАВЛЕНИЯ ОБРАЗОВАНИЕМ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86105" y="1738740"/>
            <a:ext cx="561005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состав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аттестационной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график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аттестации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проводит заседания аттестационной комиссии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уведомляет 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решении, принятом аттестационной комиссией, муниципальные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управления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86106" y="3173175"/>
            <a:ext cx="56100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методическое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организационно-техническое обеспечение деятельности аттестационной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график проведения аттестации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экспертную группу для экспертизы материалов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представленных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кандидате на должность руководителя,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организует тестирование</a:t>
            </a:r>
          </a:p>
          <a:p>
            <a:pPr marL="285750" lvl="0" indent="-285750" algn="just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сводную ведомость с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результатами аттестации руководителей и кандидатов на должность руководителя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86105" y="5396340"/>
            <a:ext cx="561005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кадрового состава руководителей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резерва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в департамент образования и науки список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 на должность руководителя,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руководителей, подлежащих аттестации, не позднее 1 декабря ежегодно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уведомляют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о сроках ее проведения 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уведомляют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решении, принятом аттестационной комиссией, кандидатов на должность руководителя,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531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036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13616" y="443475"/>
            <a:ext cx="11328104" cy="6387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3294130" y="1411034"/>
            <a:ext cx="5967075" cy="2483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ПРОЦЕДУРА АТТЕСТАЦИИ</a:t>
            </a:r>
            <a:endParaRPr kumimoji="0" lang="ru-RU" sz="1800" b="1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154" y="844515"/>
            <a:ext cx="54325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1 раз в 5 лет в соответствии с графиком проведения аттестации руководителей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636" y="1572249"/>
            <a:ext cx="36356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на должность руководителя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5153" y="1584285"/>
            <a:ext cx="143834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0158" y="2796157"/>
            <a:ext cx="517403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обработку персональных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сведения: ФИО, контактная информация, образование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стаж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работы, сведения о переподготовке\повышении квалификации, профессиональные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достижения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области управления образованием; 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руководителя: сведения о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организации за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межаттестационный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период, 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и воспитательных результатов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ОО, предложения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реализации программы развития образовательной организации (заверяется работодателем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усмотрению руководителя.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556" y="2893525"/>
            <a:ext cx="42359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согласие на обработку персональных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анкета (общие сведения):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ФИО, контактная информация, образование, стаж работы, сведения о переподготовке\повышении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 и др.;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программы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развития образовательной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 наличии (отсутствии)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судимости; 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заверенные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копии документов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об образовании, квалификации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ученой степени, ученом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звании;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усмотрению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кандидата.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1608" y="4682443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Прохождение тестовых испытаний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0098" y="2506555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загрузка документов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923" y="2512509"/>
            <a:ext cx="35745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загрузка документов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96582" y="5012644"/>
            <a:ext cx="404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профессиональных </a:t>
            </a:r>
            <a:r>
              <a:rPr lang="ru-RU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с </a:t>
            </a:r>
            <a:r>
              <a:rPr lang="ru-RU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программного комплекса </a:t>
            </a:r>
            <a:endParaRPr lang="ru-RU" sz="11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6069" y="836317"/>
            <a:ext cx="54325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год: 35 руководителей общеобразовательных организаций из 16 муниципалитетов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4487" y="1971067"/>
            <a:ext cx="11109709" cy="461665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управления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уведомляют руководителей, кандидатов на должность руководителя об участии в аттестации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утвержденным графиком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не </a:t>
            </a:r>
            <a:r>
              <a: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позднее, чем за 30 дней </a:t>
            </a:r>
            <a:r>
              <a:rPr lang="ru-RU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ее начала </a:t>
            </a:r>
            <a:endParaRPr lang="ru-RU" sz="1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932910" y="3336580"/>
            <a:ext cx="1679724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 представленных</a:t>
            </a:r>
            <a:r>
              <a:rPr kumimoji="0" lang="ru-RU" sz="1050" b="1" i="0" u="none" strike="noStrike" kern="1200" cap="none" spc="0" normalizeH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материалов проводится членами экспертной группы ОГБОУ ДПО «КОИРО»</a:t>
            </a:r>
            <a:endParaRPr kumimoji="0" lang="ru-RU" sz="1050" b="0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3616" y="44624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" y="4719025"/>
            <a:ext cx="3673077" cy="21331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9368" t="15990" r="12495" b="13596"/>
          <a:stretch/>
        </p:blipFill>
        <p:spPr>
          <a:xfrm>
            <a:off x="4563247" y="5465554"/>
            <a:ext cx="2649345" cy="13429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8169" t="15159" r="15140" b="11135"/>
          <a:stretch/>
        </p:blipFill>
        <p:spPr>
          <a:xfrm>
            <a:off x="8091439" y="4682443"/>
            <a:ext cx="3975421" cy="214916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434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8251" y="701149"/>
          <a:ext cx="12144671" cy="471898"/>
        </p:xfrm>
        <a:graphic>
          <a:graphicData uri="http://schemas.openxmlformats.org/drawingml/2006/table">
            <a:tbl>
              <a:tblPr firstRow="1" bandRow="1" bandCo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2144671">
                  <a:extLst>
                    <a:ext uri="{9D8B030D-6E8A-4147-A177-3AD203B41FA5}">
                      <a16:colId xmlns:a16="http://schemas.microsoft.com/office/drawing/2014/main" val="1507082764"/>
                    </a:ext>
                  </a:extLst>
                </a:gridCol>
              </a:tblGrid>
              <a:tr h="471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036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60315" y="575835"/>
            <a:ext cx="11328104" cy="6387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Изображение 11" descr="gerb1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flipH="1">
            <a:off x="159074" y="49987"/>
            <a:ext cx="441470" cy="3835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7855" y="637011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64957-E4EA-4AFA-AF59-AD03AF1576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3079361" y="876150"/>
            <a:ext cx="5967075" cy="2483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ПРОЦЕДУРА АТТЕСТАЦИИ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113" y="2443523"/>
            <a:ext cx="35450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Собеседование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5591" y="2255645"/>
            <a:ext cx="315776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Заседание аттестационной комиссии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Уведомление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не позднее 7 рабочих дней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7627" y="4303282"/>
            <a:ext cx="370462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Решение по результатам аттестации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0810" y="4695508"/>
            <a:ext cx="6108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признании кандидата на должность руководителя прошедшим аттестацию;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признании кандидата на должность руководителя не прошедшим аттестацию.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09780" y="4676379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 соответствует занимаемой должности;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не соответствует занимаемой должности.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505" y="1393923"/>
            <a:ext cx="36356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кандидат на должность руководителя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30401" y="1359170"/>
            <a:ext cx="143834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7627" y="2449495"/>
            <a:ext cx="356829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Собеседование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1641" y="4310807"/>
            <a:ext cx="36910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Решение по результатам аттестации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4439" y="5508476"/>
            <a:ext cx="2108872" cy="76944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Протокол заседания комиссии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1641" y="2866768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публичная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защита (не более 7 минут)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ответы на вопросы членов аттестационной комиссии.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1641" y="1831861"/>
            <a:ext cx="1081788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Заседание аттестационной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комиссии департамента образования и науки Костромской области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09781" y="2889095"/>
            <a:ext cx="414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публичная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(не более 7 минут)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ответы на вопросы членов аттестационной комиссии.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0958" y="3446199"/>
            <a:ext cx="10292114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содержание материалов для публичной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защиты: актуальность, цель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задачи,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результаты/ожидаемые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развития ОО; анализ потенциала развития ОО по ключевым направлениям деятельности; аналитическое обоснование планируемых изменений;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управления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развитием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ОО; риски; конкретный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действий по </a:t>
            </a:r>
            <a:r>
              <a:rPr lang="ru-RU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 </a:t>
            </a:r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поставленных целей и задач.</a:t>
            </a:r>
            <a:endParaRPr lang="ru-RU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9128" y="5626426"/>
            <a:ext cx="2461665" cy="60016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80585" y="5327733"/>
            <a:ext cx="2470356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департамента образования и науки Костромской области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09421" y="6036408"/>
            <a:ext cx="2433931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муниципальные органы управления образованием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681217" y="5631586"/>
            <a:ext cx="18818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участники аттестации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33311" y="5926508"/>
            <a:ext cx="356736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830554" y="5729373"/>
            <a:ext cx="286461" cy="19713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830139" y="5927345"/>
            <a:ext cx="286876" cy="22746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8651097" y="6055477"/>
            <a:ext cx="790678" cy="224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8907855" y="5540201"/>
            <a:ext cx="773362" cy="25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01700" y="4129179"/>
            <a:ext cx="31577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по результатам аттестации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принимается простым голосованием членов аттестационной комиссии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3616" y="-16359"/>
            <a:ext cx="11578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АТТЕСТАЦИЯ РУКОВОДИТЕЛЕЙ                                    МУНИЦИПАЛЬНЫЕ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ОБЩЕОБРАЗОВАТЕЛЬНЫЕ ОРГАНИЗАЦИИ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271DA36FAD32438386AACEAAD30284" ma:contentTypeVersion="49" ma:contentTypeDescription="Создание документа." ma:contentTypeScope="" ma:versionID="b267e1d6c0e1cfb4ef4c538e6c1d881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601D7F-69D9-4DF0-98AA-E2CCEBCB276B}"/>
</file>

<file path=customXml/itemProps2.xml><?xml version="1.0" encoding="utf-8"?>
<ds:datastoreItem xmlns:ds="http://schemas.openxmlformats.org/officeDocument/2006/customXml" ds:itemID="{071FA92A-0C6C-4727-919F-E56795E06F75}"/>
</file>

<file path=customXml/itemProps3.xml><?xml version="1.0" encoding="utf-8"?>
<ds:datastoreItem xmlns:ds="http://schemas.openxmlformats.org/officeDocument/2006/customXml" ds:itemID="{407693D0-C1BB-4319-9E90-A123D018096C}"/>
</file>

<file path=customXml/itemProps4.xml><?xml version="1.0" encoding="utf-8"?>
<ds:datastoreItem xmlns:ds="http://schemas.openxmlformats.org/officeDocument/2006/customXml" ds:itemID="{BA5B59CF-E4E0-49C5-8103-14F93B1A9FEB}"/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704</Words>
  <Application>Microsoft Office PowerPoint</Application>
  <PresentationFormat>Широкоэкранный</PresentationFormat>
  <Paragraphs>80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руководителей</dc:title>
  <dc:creator>User</dc:creator>
  <cp:lastModifiedBy>User</cp:lastModifiedBy>
  <cp:revision>32</cp:revision>
  <cp:lastPrinted>2024-02-20T05:44:32Z</cp:lastPrinted>
  <dcterms:created xsi:type="dcterms:W3CDTF">2024-02-16T08:40:53Z</dcterms:created>
  <dcterms:modified xsi:type="dcterms:W3CDTF">2024-06-25T06:20:39Z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0x010100A6271DA36FAD32438386AACEAAD30284</vt:lpwstr>
  </property>
</Properties>
</file>