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80" r:id="rId16"/>
    <p:sldId id="271" r:id="rId17"/>
    <p:sldId id="272" r:id="rId18"/>
    <p:sldId id="273" r:id="rId19"/>
    <p:sldId id="274" r:id="rId20"/>
    <p:sldId id="275" r:id="rId21"/>
    <p:sldId id="277" r:id="rId22"/>
    <p:sldId id="281" r:id="rId23"/>
    <p:sldId id="282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71" y="161324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8279" y="442018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537" y="6356349"/>
            <a:ext cx="2283664" cy="365125"/>
          </a:xfrm>
        </p:spPr>
        <p:txBody>
          <a:bodyPr/>
          <a:lstStyle/>
          <a:p>
            <a:fld id="{B2331DDD-D615-474A-B3D0-DC7AA0F59D91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0106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2716" y="6356350"/>
            <a:ext cx="1710098" cy="365125"/>
          </a:xfrm>
        </p:spPr>
        <p:txBody>
          <a:bodyPr/>
          <a:lstStyle/>
          <a:p>
            <a:fld id="{2EFC7194-DC20-4B3C-8253-62FD3B33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21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1DDD-D615-474A-B3D0-DC7AA0F59D91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7194-DC20-4B3C-8253-62FD3B33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687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1DDD-D615-474A-B3D0-DC7AA0F59D91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7194-DC20-4B3C-8253-62FD3B33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1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678" y="365125"/>
            <a:ext cx="94191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887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1DDD-D615-474A-B3D0-DC7AA0F59D91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7194-DC20-4B3C-8253-62FD3B33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766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0673" y="365125"/>
            <a:ext cx="1001027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1DDD-D615-474A-B3D0-DC7AA0F59D91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7194-DC20-4B3C-8253-62FD3B33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561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29" y="365125"/>
            <a:ext cx="995252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1DDD-D615-474A-B3D0-DC7AA0F59D91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7194-DC20-4B3C-8253-62FD3B33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48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1DDD-D615-474A-B3D0-DC7AA0F59D91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7194-DC20-4B3C-8253-62FD3B33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30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6491" y="111263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6502" y="38452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17980" y="6356350"/>
            <a:ext cx="2743200" cy="365125"/>
          </a:xfrm>
        </p:spPr>
        <p:txBody>
          <a:bodyPr/>
          <a:lstStyle/>
          <a:p>
            <a:fld id="{B2331DDD-D615-474A-B3D0-DC7AA0F59D91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6545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5834" y="6356350"/>
            <a:ext cx="2472443" cy="365125"/>
          </a:xfrm>
        </p:spPr>
        <p:txBody>
          <a:bodyPr/>
          <a:lstStyle/>
          <a:p>
            <a:fld id="{2EFC7194-DC20-4B3C-8253-62FD3B33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112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1DDD-D615-474A-B3D0-DC7AA0F59D91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7194-DC20-4B3C-8253-62FD3B33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472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3178" y="365125"/>
            <a:ext cx="989477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2005012"/>
            <a:ext cx="1153106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1DDD-D615-474A-B3D0-DC7AA0F59D91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7194-DC20-4B3C-8253-62FD3B33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52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1DDD-D615-474A-B3D0-DC7AA0F59D91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7194-DC20-4B3C-8253-62FD3B33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958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80917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79" y="2005012"/>
            <a:ext cx="108091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1DDD-D615-474A-B3D0-DC7AA0F59D91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7194-DC20-4B3C-8253-62FD3B33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3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1DDD-D615-474A-B3D0-DC7AA0F59D91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2EFC7194-DC20-4B3C-8253-62FD3B33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888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1DDD-D615-474A-B3D0-DC7AA0F59D91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4343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2451" y="6356350"/>
            <a:ext cx="1832812" cy="365125"/>
          </a:xfrm>
        </p:spPr>
        <p:txBody>
          <a:bodyPr/>
          <a:lstStyle/>
          <a:p>
            <a:fld id="{2EFC7194-DC20-4B3C-8253-62FD3B33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00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31DDD-D615-474A-B3D0-DC7AA0F59D91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C7194-DC20-4B3C-8253-62FD3B33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81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31DDD-D615-474A-B3D0-DC7AA0F59D91}" type="datetimeFigureOut">
              <a:rPr lang="ru-RU" smtClean="0"/>
              <a:t>23.04.2021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C7194-DC20-4B3C-8253-62FD3B330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70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eduportal44.ru/koiro/CROS/foi/OVSiOA/KD/SitePages/%D0%94%D0%BE%D0%BC%D0%B0%D1%88%D0%BD%D1%8F%D1%8F.aspx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portal44.ru/koiro/CROS/foi/OVSiOA/KD/SitePages/%D0%9A%D0%BE%D0%BD%D0%BA%D1%83%D1%80%D1%81%20%D0%BB%D1%83%D1%87%D1%88%D0%B8%D1%85%20%D1%83%D1%87%D0%B8%D1%82%D0%B5%D0%BB%D0%B5%D0%B9%202021.aspx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portal44.ru/koiro/CROS/foi/OVSiOA/KD/SitePages/%D0%94%D0%BE%D0%BC%D0%B0%D1%88%D0%BD%D1%8F%D1%8F.aspx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8279" y="1035020"/>
            <a:ext cx="9144000" cy="2387600"/>
          </a:xfrm>
        </p:spPr>
        <p:txBody>
          <a:bodyPr>
            <a:noAutofit/>
          </a:bodyPr>
          <a:lstStyle/>
          <a:p>
            <a:r>
              <a:rPr lang="ru-RU" sz="4000" dirty="0"/>
              <a:t>О проведении конкурса на присуждение премий лучшим учителям за достижения в педагогической деятельности в 2021 </a:t>
            </a:r>
            <a:r>
              <a:rPr lang="ru-RU" sz="4000" dirty="0" smtClean="0"/>
              <a:t>году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58051" y="4598710"/>
            <a:ext cx="9144000" cy="165576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 err="1" smtClean="0"/>
              <a:t>Лошакова</a:t>
            </a:r>
            <a:r>
              <a:rPr lang="ru-RU" dirty="0" smtClean="0"/>
              <a:t> Людмила Альбертовна, </a:t>
            </a:r>
          </a:p>
          <a:p>
            <a:r>
              <a:rPr lang="ru-RU" dirty="0" smtClean="0"/>
              <a:t>декан факультета развития образования КОИРО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5"/>
                </a:solidFill>
              </a:rPr>
              <a:t>Причины отклонения заявок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hangingPunct="0"/>
            <a:r>
              <a:rPr lang="ru-RU" dirty="0"/>
              <a:t>отсутствует один и более </a:t>
            </a:r>
            <a:r>
              <a:rPr lang="ru-RU" dirty="0" smtClean="0"/>
              <a:t>документ</a:t>
            </a:r>
            <a:endParaRPr lang="ru-RU" dirty="0"/>
          </a:p>
          <a:p>
            <a:pPr algn="just" hangingPunct="0"/>
            <a:r>
              <a:rPr lang="ru-RU" dirty="0" smtClean="0"/>
              <a:t>претендент </a:t>
            </a:r>
            <a:r>
              <a:rPr lang="ru-RU" dirty="0"/>
              <a:t>является победителем конкурсных отборов на присуждение премий лучшим учителям за достижения в педагогической деятельности в 2016, 2017, 2018, 2019, 2020 годах;</a:t>
            </a:r>
          </a:p>
          <a:p>
            <a:pPr algn="just" hangingPunct="0"/>
            <a:r>
              <a:rPr lang="ru-RU" dirty="0" smtClean="0"/>
              <a:t>заявка </a:t>
            </a:r>
            <a:r>
              <a:rPr lang="ru-RU" dirty="0"/>
              <a:t>поступила позже установленного срока;</a:t>
            </a:r>
          </a:p>
          <a:p>
            <a:pPr algn="just" hangingPunct="0"/>
            <a:r>
              <a:rPr lang="ru-RU" dirty="0" smtClean="0"/>
              <a:t>предоставленная </a:t>
            </a:r>
            <a:r>
              <a:rPr lang="ru-RU" dirty="0"/>
              <a:t>участником конкурсного отбора информация является недостоверной.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82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5"/>
                </a:solidFill>
              </a:rPr>
              <a:t>Определение победителей конкурсного отбора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hangingPunct="0"/>
            <a:r>
              <a:rPr lang="ru-RU" dirty="0" smtClean="0"/>
              <a:t>Реестр </a:t>
            </a:r>
            <a:r>
              <a:rPr lang="ru-RU" dirty="0"/>
              <a:t>допущенных ко второму этапу конкурсного отбора (содержательная экспертиза) и Реестр отклоненных участников публикуется на сайте департамента образования и науки Костромской области не позднее 14 мая 2021 года. </a:t>
            </a:r>
          </a:p>
          <a:p>
            <a:pPr algn="just" hangingPunct="0"/>
            <a:r>
              <a:rPr lang="ru-RU" dirty="0" smtClean="0"/>
              <a:t>На </a:t>
            </a:r>
            <a:r>
              <a:rPr lang="ru-RU" dirty="0"/>
              <a:t>втором этапе Конкурсная комиссия осуществляет содержательную экспертизу конкурсной документации претендента в соответствии с утвержденными критериями.</a:t>
            </a:r>
          </a:p>
          <a:p>
            <a:pPr algn="just" hangingPunct="0"/>
            <a:r>
              <a:rPr lang="ru-RU" dirty="0" smtClean="0"/>
              <a:t>По </a:t>
            </a:r>
            <a:r>
              <a:rPr lang="ru-RU" dirty="0"/>
              <a:t>итогам рассмотрения экспертизы Конкурсная комиссия определяет участников и победителей конкурса – получателей премии. </a:t>
            </a:r>
            <a:r>
              <a:rPr lang="ru-RU" dirty="0" smtClean="0"/>
              <a:t>Соответствующий протокол публикуется </a:t>
            </a:r>
            <a:r>
              <a:rPr lang="ru-RU" dirty="0"/>
              <a:t>на сайте департамента образования и науки Костромской области не позднее 8 июня 2021 года 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0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5"/>
                </a:solidFill>
              </a:rPr>
              <a:t>Рассмотрение апелляций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ru-RU" dirty="0"/>
              <a:t>Участники конкурсных отборов могут направить апелляции в конфликтную комиссию по фактам нарушения порядка и процедуры конкурсных отборов в срок с 31 мая по 4 июня 2021 года. </a:t>
            </a:r>
          </a:p>
          <a:p>
            <a:pPr hangingPunct="0"/>
            <a:r>
              <a:rPr lang="ru-RU" dirty="0" smtClean="0"/>
              <a:t>Апелляции </a:t>
            </a:r>
            <a:r>
              <a:rPr lang="ru-RU" dirty="0"/>
              <a:t>участников конкурсных отборов рассматриваются конфликтной комиссией в течение трех дней со дня поступления.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77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6925" y="278415"/>
            <a:ext cx="1080917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5"/>
                </a:solidFill>
              </a:rPr>
              <a:t>Утверждение списка лучших учителей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hangingPunct="0"/>
            <a:r>
              <a:rPr lang="ru-RU" dirty="0"/>
              <a:t>Список лучших учителей общеобразовательных организаций Костромской области – победителей конкурса на присуждение премий лучшим учителям за достижения в педагогической деятельности утверждается приказом департамента образования и науки Костромской области в срок до 15 июня 2021 года.</a:t>
            </a:r>
          </a:p>
          <a:p>
            <a:pPr hangingPunct="0"/>
            <a:r>
              <a:rPr lang="ru-RU" dirty="0" smtClean="0"/>
              <a:t>Учитель</a:t>
            </a:r>
            <a:r>
              <a:rPr lang="ru-RU" dirty="0"/>
              <a:t>, получивший премию, денежное поощрение, имеет право повторно участвовать в конкурсе не ранее чем через 5 лет.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24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5575" t="16728" r="20465" b="8173"/>
          <a:stretch/>
        </p:blipFill>
        <p:spPr>
          <a:xfrm>
            <a:off x="1644887" y="58847"/>
            <a:ext cx="8708935" cy="681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87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678" t="16360" r="20373" b="9319"/>
          <a:stretch/>
        </p:blipFill>
        <p:spPr>
          <a:xfrm>
            <a:off x="1653988" y="-5600"/>
            <a:ext cx="8861611" cy="6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38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471" t="17647" r="20476" b="29595"/>
          <a:stretch/>
        </p:blipFill>
        <p:spPr>
          <a:xfrm>
            <a:off x="1058779" y="365125"/>
            <a:ext cx="10497656" cy="576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746" t="13971" r="22543" b="8823"/>
          <a:stretch/>
        </p:blipFill>
        <p:spPr>
          <a:xfrm>
            <a:off x="1679028" y="0"/>
            <a:ext cx="91361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1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642" t="18934" r="22646" b="16360"/>
          <a:stretch/>
        </p:blipFill>
        <p:spPr>
          <a:xfrm>
            <a:off x="1521372" y="-1"/>
            <a:ext cx="9242038" cy="676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8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746" t="14706" r="22553" b="15993"/>
          <a:stretch/>
        </p:blipFill>
        <p:spPr>
          <a:xfrm>
            <a:off x="1150883" y="0"/>
            <a:ext cx="9853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8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897" y="97111"/>
            <a:ext cx="10809170" cy="96706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5"/>
                </a:solidFill>
              </a:rPr>
              <a:t>Нормативная база конкурса</a:t>
            </a:r>
            <a:endParaRPr lang="ru-RU" sz="3600" dirty="0">
              <a:solidFill>
                <a:schemeClr val="accent5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335" y="949709"/>
            <a:ext cx="9025757" cy="26670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177" y="3334799"/>
            <a:ext cx="8607971" cy="21117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05455" y="5674217"/>
            <a:ext cx="10005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Приказ </a:t>
            </a:r>
            <a:r>
              <a:rPr lang="ru-RU" b="1" dirty="0" smtClean="0"/>
              <a:t>департамента образования и науки </a:t>
            </a:r>
            <a:r>
              <a:rPr lang="ru-RU" b="1" dirty="0"/>
              <a:t>Костромской области </a:t>
            </a:r>
            <a:r>
              <a:rPr lang="ru-RU" b="1" dirty="0" smtClean="0"/>
              <a:t>«О </a:t>
            </a:r>
            <a:r>
              <a:rPr lang="ru-RU" b="1" dirty="0"/>
              <a:t>проведении конкурса на присуждение премий лучшим учителям за достижения в педагогической деятельности в </a:t>
            </a:r>
            <a:r>
              <a:rPr lang="ru-RU" b="1" dirty="0" smtClean="0"/>
              <a:t>2021 году»</a:t>
            </a:r>
            <a:r>
              <a:rPr lang="ru-RU" b="1" dirty="0"/>
              <a:t> </a:t>
            </a:r>
            <a:r>
              <a:rPr lang="ru-RU" b="1" dirty="0" smtClean="0"/>
              <a:t>от 19.04.2021года  </a:t>
            </a:r>
            <a:r>
              <a:rPr lang="ru-RU" b="1" dirty="0"/>
              <a:t>№ 658</a:t>
            </a:r>
          </a:p>
        </p:txBody>
      </p:sp>
    </p:spTree>
    <p:extLst>
      <p:ext uri="{BB962C8B-B14F-4D97-AF65-F5344CB8AC3E}">
        <p14:creationId xmlns:p14="http://schemas.microsoft.com/office/powerpoint/2010/main" val="60411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7538" t="21875" r="22646" b="33640"/>
          <a:stretch/>
        </p:blipFill>
        <p:spPr>
          <a:xfrm>
            <a:off x="2124634" y="968187"/>
            <a:ext cx="9025868" cy="453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490" y="1"/>
            <a:ext cx="10809170" cy="91440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5"/>
                </a:solidFill>
              </a:rPr>
              <a:t>Ресурс конкурса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07" y="696830"/>
            <a:ext cx="9821917" cy="6029746"/>
          </a:xfrm>
        </p:spPr>
      </p:pic>
    </p:spTree>
    <p:extLst>
      <p:ext uri="{BB962C8B-B14F-4D97-AF65-F5344CB8AC3E}">
        <p14:creationId xmlns:p14="http://schemas.microsoft.com/office/powerpoint/2010/main" val="1167437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69" y="246884"/>
            <a:ext cx="1135642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accent5"/>
                </a:solidFill>
              </a:rPr>
              <a:t>Ресурс </a:t>
            </a:r>
            <a:r>
              <a:rPr lang="ru-RU" sz="3600" dirty="0" smtClean="0">
                <a:solidFill>
                  <a:schemeClr val="accent5"/>
                </a:solidFill>
              </a:rPr>
              <a:t>конкурса</a:t>
            </a:r>
            <a:br>
              <a:rPr lang="ru-RU" sz="3600" dirty="0" smtClean="0">
                <a:solidFill>
                  <a:schemeClr val="accent5"/>
                </a:solidFill>
              </a:rPr>
            </a:br>
            <a:r>
              <a:rPr lang="ru-RU" sz="1800" dirty="0" smtClean="0"/>
              <a:t>Документы </a:t>
            </a:r>
            <a:r>
              <a:rPr lang="ru-RU" sz="1800" dirty="0"/>
              <a:t>для участия в конкурсе предоставляются с 9.00 часов 12 мая 2021 года до 16.00 часов 13 мая 2021 года путем заполнения электронной формы регистрации участников конкурса, размещенной по ссылке: </a:t>
            </a:r>
            <a:r>
              <a:rPr lang="ru-RU" sz="1800" u="sng" dirty="0">
                <a:hlinkClick r:id="rId2"/>
              </a:rPr>
              <a:t>http://www.eduportal44.ru/koiro/CROS/foi/OVSiOA/KD/SitePages/%</a:t>
            </a:r>
            <a:r>
              <a:rPr lang="ru-RU" sz="1800" u="sng" dirty="0" smtClean="0">
                <a:hlinkClick r:id="rId2"/>
              </a:rPr>
              <a:t>D0%94%D0%BE%D0%BC%D0%B0%D1%88%D0%BD%D1%8F%D1%8F.aspx</a:t>
            </a:r>
            <a:r>
              <a:rPr lang="ru-RU" sz="1800" u="sng" dirty="0" smtClean="0"/>
              <a:t> </a:t>
            </a:r>
            <a:r>
              <a:rPr lang="ru-RU" sz="1800" b="1" dirty="0" smtClean="0"/>
              <a:t>(ссылка откроется 12 мая)</a:t>
            </a:r>
            <a:endParaRPr lang="ru-RU" sz="1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627" y="1686957"/>
            <a:ext cx="6156435" cy="4320163"/>
          </a:xfrm>
        </p:spPr>
      </p:pic>
      <p:sp>
        <p:nvSpPr>
          <p:cNvPr id="5" name="Прямоугольник 4"/>
          <p:cNvSpPr/>
          <p:nvPr/>
        </p:nvSpPr>
        <p:spPr>
          <a:xfrm>
            <a:off x="844769" y="5798464"/>
            <a:ext cx="11347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b="1" dirty="0" smtClean="0"/>
              <a:t>Архив документов в </a:t>
            </a:r>
            <a:r>
              <a:rPr lang="ru-RU" b="1" dirty="0"/>
              <a:t>формате </a:t>
            </a:r>
            <a:r>
              <a:rPr lang="en-US" b="1" dirty="0" smtClean="0"/>
              <a:t>pdf</a:t>
            </a:r>
            <a:r>
              <a:rPr lang="ru-RU" b="1" dirty="0"/>
              <a:t> </a:t>
            </a:r>
            <a:r>
              <a:rPr lang="ru-RU" b="1" dirty="0" smtClean="0"/>
              <a:t> размещается участником конкурса при регистрации (закрытый доступ без права использования персональных данных и материалов</a:t>
            </a:r>
            <a:r>
              <a:rPr lang="ru-RU" b="1" smtClean="0"/>
              <a:t>, уникальный </a:t>
            </a:r>
            <a:r>
              <a:rPr lang="ru-RU" b="1" dirty="0" smtClean="0"/>
              <a:t>пароль для технической группы и экспертов)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5697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780" y="104994"/>
            <a:ext cx="1080917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5"/>
                </a:solidFill>
              </a:rPr>
              <a:t>Контакты</a:t>
            </a:r>
            <a:endParaRPr lang="ru-RU" sz="3600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780" y="1807943"/>
            <a:ext cx="1080917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Контактные телефоны:</a:t>
            </a:r>
          </a:p>
          <a:p>
            <a:pPr marL="0" indent="0">
              <a:buNone/>
            </a:pPr>
            <a:r>
              <a:rPr lang="ru-RU" dirty="0"/>
              <a:t>8 (4942) 31-74-32 </a:t>
            </a:r>
            <a:r>
              <a:rPr lang="ru-RU" dirty="0" smtClean="0"/>
              <a:t>(Комисарова </a:t>
            </a:r>
            <a:r>
              <a:rPr lang="ru-RU" dirty="0"/>
              <a:t>Надежда Николаевна, заведующий отделом сопровождения инновационных </a:t>
            </a:r>
            <a:r>
              <a:rPr lang="ru-RU" dirty="0" smtClean="0"/>
              <a:t>проектов) </a:t>
            </a:r>
          </a:p>
          <a:p>
            <a:pPr marL="0" indent="0">
              <a:buNone/>
            </a:pPr>
            <a:r>
              <a:rPr lang="ru-RU" b="1" dirty="0" smtClean="0"/>
              <a:t>Электронная почта:  </a:t>
            </a:r>
            <a:r>
              <a:rPr lang="en-US" dirty="0" err="1" smtClean="0"/>
              <a:t>otdel</a:t>
            </a:r>
            <a:r>
              <a:rPr lang="ru-RU" dirty="0"/>
              <a:t>-</a:t>
            </a:r>
            <a:r>
              <a:rPr lang="en-US" dirty="0"/>
              <a:t>sip</a:t>
            </a:r>
            <a:r>
              <a:rPr lang="ru-RU" dirty="0"/>
              <a:t>@</a:t>
            </a:r>
            <a:r>
              <a:rPr lang="en-US" dirty="0" err="1"/>
              <a:t>yandex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en-US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Веб узел: </a:t>
            </a:r>
            <a:r>
              <a:rPr lang="en-US" dirty="0">
                <a:hlinkClick r:id="rId2"/>
              </a:rPr>
              <a:t>http://www.eduportal44.ru/koiro/CROS/foi/OVSiOA/KD/SitePages/%D0%9A%D0%BE%D0%BD%D0%BA%D1%83%D1%80%D1%81%20%D0%BB%D1%83%D1%87%D1%88%D0%B8%D1%85%20%D1%83%D1%87%D0%B8%D1%82%D0%B5%D0%BB%D0%B5%D0%B9%202021.aspx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967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779" y="136525"/>
            <a:ext cx="1080917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5"/>
                </a:solidFill>
              </a:rPr>
              <a:t>Участники конкурса- </a:t>
            </a:r>
            <a:br>
              <a:rPr lang="ru-RU" sz="3600" dirty="0">
                <a:solidFill>
                  <a:schemeClr val="accent5"/>
                </a:solidFill>
              </a:rPr>
            </a:br>
            <a:r>
              <a:rPr lang="ru-RU" sz="3600" dirty="0">
                <a:solidFill>
                  <a:schemeClr val="accent5"/>
                </a:solidFill>
              </a:rPr>
              <a:t>учителя Костромской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с </a:t>
            </a:r>
            <a:r>
              <a:rPr lang="ru-RU" dirty="0"/>
              <a:t>установленным объемом учебной нагрузки не менее 18 часов в неделею за ставку заработной </a:t>
            </a:r>
            <a:r>
              <a:rPr lang="ru-RU" dirty="0" smtClean="0"/>
              <a:t>платы</a:t>
            </a:r>
          </a:p>
          <a:p>
            <a:pPr algn="just"/>
            <a:r>
              <a:rPr lang="ru-RU" dirty="0" smtClean="0"/>
              <a:t>со </a:t>
            </a:r>
            <a:r>
              <a:rPr lang="ru-RU" dirty="0"/>
              <a:t>стажем педагогической деятельности не менее 3 лет, </a:t>
            </a:r>
            <a:endParaRPr lang="ru-RU" dirty="0" smtClean="0"/>
          </a:p>
          <a:p>
            <a:pPr algn="just"/>
            <a:r>
              <a:rPr lang="ru-RU" dirty="0" smtClean="0"/>
              <a:t>основным </a:t>
            </a:r>
            <a:r>
              <a:rPr lang="ru-RU" dirty="0"/>
              <a:t>местом </a:t>
            </a:r>
            <a:r>
              <a:rPr lang="ru-RU" dirty="0" smtClean="0"/>
              <a:t>работы </a:t>
            </a:r>
            <a:r>
              <a:rPr lang="ru-RU" dirty="0"/>
              <a:t>является образовательная организация, реализующая образовательные программы начального общего, основного общего и среднего общего образования (далее – образовательная </a:t>
            </a:r>
            <a:r>
              <a:rPr lang="ru-RU" dirty="0" smtClean="0"/>
              <a:t>организация)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 </a:t>
            </a: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62" y="5252189"/>
            <a:ext cx="10145552" cy="124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779" y="152291"/>
            <a:ext cx="1080917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5"/>
                </a:solidFill>
              </a:rPr>
              <a:t>Не имеют права участвовать в конкурсе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лица</a:t>
            </a:r>
            <a:r>
              <a:rPr lang="ru-RU" dirty="0"/>
              <a:t>, осуществляющие в образовательных организациях только административные или организационные </a:t>
            </a:r>
            <a:r>
              <a:rPr lang="ru-RU" dirty="0" smtClean="0"/>
              <a:t>функции</a:t>
            </a:r>
          </a:p>
          <a:p>
            <a:pPr algn="just"/>
            <a:r>
              <a:rPr lang="ru-RU" dirty="0"/>
              <a:t>у</a:t>
            </a:r>
            <a:r>
              <a:rPr lang="ru-RU" dirty="0" smtClean="0"/>
              <a:t>чителя</a:t>
            </a:r>
            <a:r>
              <a:rPr lang="ru-RU" dirty="0"/>
              <a:t>, получившие премию, денежное поощрение, предусмотренные ранее действовавшим Указом Президента Российской Федерации от 28 января 2010 года № 117 «О денежном поощрении лучших учителей» и Указом  Президента Российской Федерации от 28 ноября 2018 года «О премиях лучшим учителям за достижения в педагогической деятельности», в 2016, 2017, 2018, 2019, 2020 </a:t>
            </a:r>
            <a:r>
              <a:rPr lang="ru-RU" dirty="0" smtClean="0"/>
              <a:t>годах (</a:t>
            </a:r>
            <a:r>
              <a:rPr lang="ru-RU" i="1" dirty="0" smtClean="0"/>
              <a:t>исчисление 5 летнего срока начинается с 1 января года, следующего за годом участия учителя в конкурсе</a:t>
            </a:r>
            <a:r>
              <a:rPr lang="ru-RU" dirty="0" smtClean="0"/>
              <a:t>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263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5"/>
                </a:solidFill>
              </a:rPr>
              <a:t>Выдвижение учителей на получение денежного поощрения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</a:t>
            </a:r>
            <a:r>
              <a:rPr lang="ru-RU" dirty="0"/>
              <a:t>письменного согласия </a:t>
            </a:r>
            <a:r>
              <a:rPr lang="ru-RU" dirty="0" smtClean="0"/>
              <a:t>учителя</a:t>
            </a:r>
          </a:p>
          <a:p>
            <a:r>
              <a:rPr lang="ru-RU" dirty="0" smtClean="0"/>
              <a:t>коллегиальным </a:t>
            </a:r>
            <a:r>
              <a:rPr lang="ru-RU" dirty="0"/>
              <a:t>органом управления образовательной организацией</a:t>
            </a:r>
          </a:p>
        </p:txBody>
      </p:sp>
    </p:spTree>
    <p:extLst>
      <p:ext uri="{BB962C8B-B14F-4D97-AF65-F5344CB8AC3E}">
        <p14:creationId xmlns:p14="http://schemas.microsoft.com/office/powerpoint/2010/main" val="158350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780" y="0"/>
            <a:ext cx="10809170" cy="17184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accent5"/>
                </a:solidFill>
              </a:rPr>
              <a:t>Конкурсная документация</a:t>
            </a:r>
            <a:r>
              <a:rPr lang="ru-RU" sz="3600" dirty="0" smtClean="0">
                <a:solidFill>
                  <a:schemeClr val="accent5"/>
                </a:solidFill>
              </a:rPr>
              <a:t>*</a:t>
            </a:r>
            <a:br>
              <a:rPr lang="ru-RU" sz="3600" dirty="0" smtClean="0">
                <a:solidFill>
                  <a:schemeClr val="accent5"/>
                </a:solidFill>
              </a:rPr>
            </a:br>
            <a:r>
              <a:rPr lang="ru-RU" sz="1800" dirty="0" smtClean="0"/>
              <a:t>(</a:t>
            </a:r>
            <a:r>
              <a:rPr lang="ru-RU" sz="1800" dirty="0" smtClean="0"/>
              <a:t>Документы </a:t>
            </a:r>
            <a:r>
              <a:rPr lang="ru-RU" sz="1800" dirty="0"/>
              <a:t>для участия в конкурсе предоставляются с 9.00 часов 12 мая 2021 года до 16.00 часов 13 мая 2021 года путем заполнения электронной формы регистрации участников конкурса, размещенной по ссылке: </a:t>
            </a:r>
            <a:r>
              <a:rPr lang="ru-RU" sz="1800" u="sng" dirty="0">
                <a:hlinkClick r:id="rId2"/>
              </a:rPr>
              <a:t>http://www.eduportal44.ru/koiro/CROS/foi/OVSiOA/KD/SitePages/%</a:t>
            </a:r>
            <a:r>
              <a:rPr lang="ru-RU" sz="1800" u="sng" dirty="0" smtClean="0">
                <a:hlinkClick r:id="rId2"/>
              </a:rPr>
              <a:t>D0%94%D0%BE%D0%BC%D0%B0%D1%88%D0%BD%D1%8F%D1%8F.aspx</a:t>
            </a:r>
            <a:r>
              <a:rPr lang="ru-RU" sz="1800" u="sng" dirty="0" smtClean="0"/>
              <a:t>)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780" y="1815825"/>
            <a:ext cx="10809170" cy="4597494"/>
          </a:xfrm>
        </p:spPr>
        <p:txBody>
          <a:bodyPr>
            <a:normAutofit fontScale="85000" lnSpcReduction="20000"/>
          </a:bodyPr>
          <a:lstStyle/>
          <a:p>
            <a:pPr algn="just" hangingPunct="0"/>
            <a:r>
              <a:rPr lang="ru-RU" dirty="0"/>
              <a:t>копия решения (выписка из решения) коллегиального органа управления образовательной организацией о выдвижении учителя на участие в конкурсе;</a:t>
            </a:r>
          </a:p>
          <a:p>
            <a:pPr algn="just" hangingPunct="0"/>
            <a:r>
              <a:rPr lang="ru-RU" dirty="0" smtClean="0"/>
              <a:t>копия </a:t>
            </a:r>
            <a:r>
              <a:rPr lang="ru-RU" dirty="0"/>
              <a:t>документа (документов) об образовании учителя, заверенная руководителем образовательной организации в установленном законодательством Российской Федерации порядке;</a:t>
            </a:r>
          </a:p>
          <a:p>
            <a:pPr algn="just" hangingPunct="0"/>
            <a:r>
              <a:rPr lang="ru-RU" dirty="0" smtClean="0"/>
              <a:t>копия </a:t>
            </a:r>
            <a:r>
              <a:rPr lang="ru-RU" dirty="0"/>
              <a:t>трудовой книжки, заверенная руководителем образовательной </a:t>
            </a:r>
            <a:r>
              <a:rPr lang="ru-RU" dirty="0" smtClean="0"/>
              <a:t>организации (выписка из тарификации за текущий учебный год);</a:t>
            </a:r>
            <a:endParaRPr lang="ru-RU" dirty="0"/>
          </a:p>
          <a:p>
            <a:pPr algn="just" hangingPunct="0"/>
            <a:r>
              <a:rPr lang="ru-RU" dirty="0" smtClean="0"/>
              <a:t>заверенная </a:t>
            </a:r>
            <a:r>
              <a:rPr lang="ru-RU" dirty="0"/>
              <a:t>руководителем образовательной организации справка, содержащая информацию о профессиональных достижениях учителя, соответствующих условиям участия в </a:t>
            </a:r>
            <a:r>
              <a:rPr lang="ru-RU" dirty="0" smtClean="0"/>
              <a:t>конкурсе</a:t>
            </a:r>
            <a:r>
              <a:rPr lang="ru-RU" dirty="0" smtClean="0"/>
              <a:t>** (в критериях подробно);</a:t>
            </a:r>
            <a:endParaRPr lang="ru-RU" dirty="0"/>
          </a:p>
          <a:p>
            <a:pPr algn="just" hangingPunct="0"/>
            <a:r>
              <a:rPr lang="ru-RU" dirty="0" smtClean="0"/>
              <a:t>информация </a:t>
            </a:r>
            <a:r>
              <a:rPr lang="ru-RU" dirty="0"/>
              <a:t>о публичной презентации общественности и профессиональному сообществу результатов педагогической деятельности </a:t>
            </a:r>
            <a:r>
              <a:rPr lang="ru-RU" dirty="0" smtClean="0"/>
              <a:t>учителя.</a:t>
            </a:r>
            <a:endParaRPr lang="ru-RU" dirty="0"/>
          </a:p>
          <a:p>
            <a:pPr marL="0" indent="0" hangingPunct="0">
              <a:buNone/>
            </a:pPr>
            <a:r>
              <a:rPr lang="ru-RU" dirty="0" smtClean="0"/>
              <a:t>* в </a:t>
            </a:r>
            <a:r>
              <a:rPr lang="ru-RU" dirty="0"/>
              <a:t>формате </a:t>
            </a:r>
            <a:r>
              <a:rPr lang="en-US" dirty="0"/>
              <a:t>pdf</a:t>
            </a:r>
            <a:r>
              <a:rPr lang="ru-RU" dirty="0"/>
              <a:t>, </a:t>
            </a:r>
            <a:r>
              <a:rPr lang="ru-RU" dirty="0" smtClean="0"/>
              <a:t>архив  документов </a:t>
            </a:r>
            <a:r>
              <a:rPr lang="ru-RU" dirty="0" smtClean="0"/>
              <a:t>размещается </a:t>
            </a:r>
            <a:r>
              <a:rPr lang="ru-RU" dirty="0"/>
              <a:t>при </a:t>
            </a:r>
            <a:r>
              <a:rPr lang="ru-RU" dirty="0" smtClean="0"/>
              <a:t>регистрации</a:t>
            </a:r>
          </a:p>
          <a:p>
            <a:pPr marL="0" indent="0" hangingPunct="0">
              <a:buNone/>
            </a:pPr>
            <a:r>
              <a:rPr lang="ru-RU" dirty="0" smtClean="0"/>
              <a:t>** информация предоставляется за 2018-2019, 2019-2020, 2020-2021 учебные 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38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5"/>
                </a:solidFill>
              </a:rPr>
              <a:t>Условия участия в конкурсе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8779" y="2005011"/>
            <a:ext cx="10809170" cy="4718517"/>
          </a:xfrm>
        </p:spPr>
        <p:txBody>
          <a:bodyPr>
            <a:normAutofit fontScale="77500" lnSpcReduction="20000"/>
          </a:bodyPr>
          <a:lstStyle/>
          <a:p>
            <a:pPr algn="just" hangingPunct="0"/>
            <a:r>
              <a:rPr lang="ru-RU" dirty="0"/>
              <a:t>наличие у учителя собственной методической разработки по преподаваемому предмету, имеющей положительное заключение по итогам апробации в профессиональном сообществе;</a:t>
            </a:r>
          </a:p>
          <a:p>
            <a:pPr algn="just" hangingPunct="0"/>
            <a:r>
              <a:rPr lang="ru-RU" dirty="0" smtClean="0"/>
              <a:t>высокие </a:t>
            </a:r>
            <a:r>
              <a:rPr lang="ru-RU" dirty="0"/>
              <a:t>(с позитивной динамикой за последние 3 года) результаты учебных достижений обучающихся, которые обучаются у учителя;</a:t>
            </a:r>
          </a:p>
          <a:p>
            <a:pPr algn="just" hangingPunct="0"/>
            <a:r>
              <a:rPr lang="ru-RU" dirty="0" smtClean="0"/>
              <a:t>высокие </a:t>
            </a:r>
            <a:r>
              <a:rPr lang="ru-RU" dirty="0"/>
              <a:t>результаты внеурочной деятельности обучающихся по учебному предмету, который преподает учитель;</a:t>
            </a:r>
          </a:p>
          <a:p>
            <a:pPr algn="just" hangingPunct="0"/>
            <a:r>
              <a:rPr lang="ru-RU" dirty="0" smtClean="0"/>
              <a:t>создание </a:t>
            </a:r>
            <a:r>
              <a:rPr lang="ru-RU" dirty="0"/>
              <a:t>учителем условий для адресной работы с различными категориями обучающихся (одаренные дети, дети из социально неблагополучных семей, дети, попавшие в трудные жизненные ситуации, дети из семей мигрантов, дети-сироты и дети, оставшиеся без попечения родителей, дети-инвалиды и дети с ограниченными возможностями здоровья, дети с </a:t>
            </a:r>
            <a:r>
              <a:rPr lang="ru-RU" dirty="0" err="1"/>
              <a:t>девиантным</a:t>
            </a:r>
            <a:r>
              <a:rPr lang="ru-RU" dirty="0"/>
              <a:t> (общественно опасным) поведением;</a:t>
            </a:r>
          </a:p>
          <a:p>
            <a:pPr algn="just" hangingPunct="0"/>
            <a:r>
              <a:rPr lang="ru-RU" dirty="0" smtClean="0"/>
              <a:t>обеспечение </a:t>
            </a:r>
            <a:r>
              <a:rPr lang="ru-RU" dirty="0"/>
              <a:t>высокого качества организации образовательного процесса на основе эффективного использования учителем различных образовательных технологий, в том числе дистанционных образовательных технологий или электронного обучения;</a:t>
            </a:r>
          </a:p>
          <a:p>
            <a:pPr algn="just"/>
            <a:r>
              <a:rPr lang="ru-RU" dirty="0" smtClean="0"/>
              <a:t>непрерывность </a:t>
            </a:r>
            <a:r>
              <a:rPr lang="ru-RU" dirty="0"/>
              <a:t>профессионального развития учителя. </a:t>
            </a:r>
          </a:p>
        </p:txBody>
      </p:sp>
    </p:spTree>
    <p:extLst>
      <p:ext uri="{BB962C8B-B14F-4D97-AF65-F5344CB8AC3E}">
        <p14:creationId xmlns:p14="http://schemas.microsoft.com/office/powerpoint/2010/main" val="39952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0538" y="0"/>
            <a:ext cx="1080917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5"/>
                </a:solidFill>
              </a:rPr>
              <a:t>План-график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790191"/>
              </p:ext>
            </p:extLst>
          </p:nvPr>
        </p:nvGraphicFramePr>
        <p:xfrm>
          <a:off x="821051" y="1451107"/>
          <a:ext cx="11048143" cy="5305994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9239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98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Мероприятие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Сроки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92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состава конкурсной комиссии для проведения конкурса на присуждение премий лучшим учителям за достижения в педагогической деятельности в 2021 году (далее – конкурсная комиссия)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20 </a:t>
                      </a:r>
                      <a:r>
                        <a:rPr lang="ru-RU" sz="1600" dirty="0" smtClean="0">
                          <a:effectLst/>
                        </a:rPr>
                        <a:t>апреля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942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правил проведения конкурса на присуждение премий лучшим учителям за достижения в педагогической деятельности в 2021 году (далее – конкурс)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20 </a:t>
                      </a:r>
                      <a:r>
                        <a:rPr lang="ru-RU" sz="1600" dirty="0" smtClean="0">
                          <a:effectLst/>
                        </a:rPr>
                        <a:t>апреля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938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Информирование учительской общественности о проведении конкурса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 апреля – 30 </a:t>
                      </a:r>
                      <a:r>
                        <a:rPr lang="ru-RU" sz="1600" dirty="0" smtClean="0">
                          <a:effectLst/>
                        </a:rPr>
                        <a:t>июня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977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Прием документов на участие в конкурсе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/>
                          </a:solidFill>
                          <a:effectLst/>
                        </a:rPr>
                        <a:t>12-13 </a:t>
                      </a:r>
                      <a:r>
                        <a:rPr lang="ru-RU" sz="1600" b="1" dirty="0" smtClean="0">
                          <a:solidFill>
                            <a:schemeClr val="accent5"/>
                          </a:solidFill>
                          <a:effectLst/>
                        </a:rPr>
                        <a:t>мая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 16.00</a:t>
                      </a:r>
                      <a:endParaRPr lang="ru-RU" sz="1400" b="1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961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экспертизы работ участников конкурса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17-31 </a:t>
                      </a:r>
                      <a:r>
                        <a:rPr lang="ru-RU" sz="1600" dirty="0" smtClean="0">
                          <a:effectLst/>
                        </a:rPr>
                        <a:t>мая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1942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 итогов конкурса, формирование списков учителей – победителей конкурса, утверждение протокола конкурсной комиссии в рамках проведения конкурса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8 </a:t>
                      </a:r>
                      <a:r>
                        <a:rPr lang="ru-RU" sz="1600" dirty="0" smtClean="0">
                          <a:effectLst/>
                        </a:rPr>
                        <a:t>июня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971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 списков учителей – победителей конкурса 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 15 </a:t>
                      </a:r>
                      <a:r>
                        <a:rPr lang="ru-RU" sz="1600" dirty="0" smtClean="0">
                          <a:effectLst/>
                        </a:rPr>
                        <a:t>июня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35898">
                <a:tc>
                  <a:txBody>
                    <a:bodyPr/>
                    <a:lstStyle/>
                    <a:p>
                      <a:pPr algn="just" hangingPunct="0"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Сбор и направление в Министерство просвещения Российской Федерации документов, указанных в пункте 6 Правил присуждения премий лучшим учителям за достижения в педагогической деятельности и обеспечения порядка их выплаты, утвержденных постановлением Правительства Российской Федерации от 29 декабря 2018 г. № 1739</a:t>
                      </a:r>
                      <a:endParaRPr lang="ru-RU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 июня - 15 </a:t>
                      </a:r>
                      <a:r>
                        <a:rPr lang="ru-RU" sz="1600" dirty="0" smtClean="0">
                          <a:effectLst/>
                        </a:rPr>
                        <a:t>июля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261" marR="36261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83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5"/>
                </a:solidFill>
              </a:rPr>
              <a:t>Экспертиза конкурсных материалов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hangingPunct="0"/>
            <a:r>
              <a:rPr lang="ru-RU" dirty="0"/>
              <a:t>Экспертиза материалов претендентов на получение премий лучшим учителям за достижения в педагогической деятельности проводится Конкурсной комиссией в два этапа. Первый этап (техническая экспертиза) проводится 12-13 мая 2021 </a:t>
            </a:r>
            <a:r>
              <a:rPr lang="ru-RU" dirty="0" smtClean="0"/>
              <a:t>года, </a:t>
            </a:r>
            <a:r>
              <a:rPr lang="ru-RU" dirty="0"/>
              <a:t>второй этап (содержательная экспертиза) проводится с 17 по 31 мая 2021 года. </a:t>
            </a:r>
          </a:p>
          <a:p>
            <a:pPr algn="just" hangingPunct="0"/>
            <a:r>
              <a:rPr lang="ru-RU" dirty="0" smtClean="0"/>
              <a:t>На </a:t>
            </a:r>
            <a:r>
              <a:rPr lang="ru-RU" dirty="0"/>
              <a:t>первом этапе Конкурсная комиссия осуществляет техническую экспертизу заявок на соответствие требованиям к конкурсной документации (п. 9 данных правил). </a:t>
            </a:r>
          </a:p>
          <a:p>
            <a:pPr algn="just" hangingPunct="0"/>
            <a:r>
              <a:rPr lang="ru-RU" dirty="0"/>
              <a:t>В случае несоответствия Конкурсная комиссия имеет право отклонить заявку претендента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87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E96744C2-536A-4FDB-A140-26DB224C6F9E}" vid="{3523B7C7-7602-4942-BE5F-3BD124D49A9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DCFF24E70B39438D3FCBA6D5F22541" ma:contentTypeVersion="49" ma:contentTypeDescription="Создание документа." ma:contentTypeScope="" ma:versionID="65faf0d9268691f61382cb73562d8315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4ADB41-4506-421B-AA12-C8E6E612E685}"/>
</file>

<file path=customXml/itemProps2.xml><?xml version="1.0" encoding="utf-8"?>
<ds:datastoreItem xmlns:ds="http://schemas.openxmlformats.org/officeDocument/2006/customXml" ds:itemID="{2CE9CA4E-66B4-4F97-9EDB-057A76E508E7}"/>
</file>

<file path=customXml/itemProps3.xml><?xml version="1.0" encoding="utf-8"?>
<ds:datastoreItem xmlns:ds="http://schemas.openxmlformats.org/officeDocument/2006/customXml" ds:itemID="{01B3F2E3-55DE-44CC-9C6A-2C7295AEBA54}"/>
</file>

<file path=customXml/itemProps4.xml><?xml version="1.0" encoding="utf-8"?>
<ds:datastoreItem xmlns:ds="http://schemas.openxmlformats.org/officeDocument/2006/customXml" ds:itemID="{538E1B6B-D8C1-4B5F-A0D9-EA5F5C841704}"/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215</TotalTime>
  <Words>1043</Words>
  <Application>Microsoft Office PowerPoint</Application>
  <PresentationFormat>Широкоэкранный</PresentationFormat>
  <Paragraphs>79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Garamond</vt:lpstr>
      <vt:lpstr>Times New Roman</vt:lpstr>
      <vt:lpstr>Тема1</vt:lpstr>
      <vt:lpstr>О проведении конкурса на присуждение премий лучшим учителям за достижения в педагогической деятельности в 2021 году</vt:lpstr>
      <vt:lpstr>Нормативная база конкурса</vt:lpstr>
      <vt:lpstr>Участники конкурса-  учителя Костромской области</vt:lpstr>
      <vt:lpstr>Не имеют права участвовать в конкурсе</vt:lpstr>
      <vt:lpstr>Выдвижение учителей на получение денежного поощрения </vt:lpstr>
      <vt:lpstr>Конкурсная документация* (Документы для участия в конкурсе предоставляются с 9.00 часов 12 мая 2021 года до 16.00 часов 13 мая 2021 года путем заполнения электронной формы регистрации участников конкурса, размещенной по ссылке: http://www.eduportal44.ru/koiro/CROS/foi/OVSiOA/KD/SitePages/%D0%94%D0%BE%D0%BC%D0%B0%D1%88%D0%BD%D1%8F%D1%8F.aspx)</vt:lpstr>
      <vt:lpstr>Условия участия в конкурсе </vt:lpstr>
      <vt:lpstr>План-график</vt:lpstr>
      <vt:lpstr>Экспертиза конкурсных материалов</vt:lpstr>
      <vt:lpstr>Причины отклонения заявок</vt:lpstr>
      <vt:lpstr>Определение победителей конкурсного отбора</vt:lpstr>
      <vt:lpstr>Рассмотрение апелляций</vt:lpstr>
      <vt:lpstr>Утверждение списка лучших учителей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 конкурса</vt:lpstr>
      <vt:lpstr>Ресурс конкурса Документы для участия в конкурсе предоставляются с 9.00 часов 12 мая 2021 года до 16.00 часов 13 мая 2021 года путем заполнения электронной формы регистрации участников конкурса, размещенной по ссылке: http://www.eduportal44.ru/koiro/CROS/foi/OVSiOA/KD/SitePages/%D0%94%D0%BE%D0%BC%D0%B0%D1%88%D0%BD%D1%8F%D1%8F.aspx (ссылка откроется 12 мая)</vt:lpstr>
      <vt:lpstr>Контакты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проведении конкурса на присуждение премий лучшим учителям за достижения в педагогической деятельности в 2021 году</dc:title>
  <dc:creator>Надежда Комисарова</dc:creator>
  <cp:lastModifiedBy>Администратор</cp:lastModifiedBy>
  <cp:revision>24</cp:revision>
  <dcterms:created xsi:type="dcterms:W3CDTF">2021-04-21T18:46:19Z</dcterms:created>
  <dcterms:modified xsi:type="dcterms:W3CDTF">2021-04-23T08:44:03Z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0x010100F3DCFF24E70B39438D3FCBA6D5F22541</vt:lpwstr>
  </property>
</Properties>
</file>