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0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B010"/>
    <a:srgbClr val="972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87CF-9D32-47C7-BB58-567941030C1D}" type="datetimeFigureOut">
              <a:rPr lang="ru-RU" smtClean="0"/>
              <a:pPr/>
              <a:t>20.05.2020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B329-2645-418A-84E5-2AFB6FB06A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87CF-9D32-47C7-BB58-567941030C1D}" type="datetimeFigureOut">
              <a:rPr lang="ru-RU" smtClean="0"/>
              <a:pPr/>
              <a:t>20.05.2020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B329-2645-418A-84E5-2AFB6FB06A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87CF-9D32-47C7-BB58-567941030C1D}" type="datetimeFigureOut">
              <a:rPr lang="ru-RU" smtClean="0"/>
              <a:pPr/>
              <a:t>20.05.2020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B329-2645-418A-84E5-2AFB6FB06A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87CF-9D32-47C7-BB58-567941030C1D}" type="datetimeFigureOut">
              <a:rPr lang="ru-RU" smtClean="0"/>
              <a:pPr/>
              <a:t>20.05.2020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B329-2645-418A-84E5-2AFB6FB06A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87CF-9D32-47C7-BB58-567941030C1D}" type="datetimeFigureOut">
              <a:rPr lang="ru-RU" smtClean="0"/>
              <a:pPr/>
              <a:t>20.05.2020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B329-2645-418A-84E5-2AFB6FB06A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87CF-9D32-47C7-BB58-567941030C1D}" type="datetimeFigureOut">
              <a:rPr lang="ru-RU" smtClean="0"/>
              <a:pPr/>
              <a:t>20.05.2020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B329-2645-418A-84E5-2AFB6FB06A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87CF-9D32-47C7-BB58-567941030C1D}" type="datetimeFigureOut">
              <a:rPr lang="ru-RU" smtClean="0"/>
              <a:pPr/>
              <a:t>20.05.2020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B329-2645-418A-84E5-2AFB6FB06A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87CF-9D32-47C7-BB58-567941030C1D}" type="datetimeFigureOut">
              <a:rPr lang="ru-RU" smtClean="0"/>
              <a:pPr/>
              <a:t>20.05.2020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B329-2645-418A-84E5-2AFB6FB06A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87CF-9D32-47C7-BB58-567941030C1D}" type="datetimeFigureOut">
              <a:rPr lang="ru-RU" smtClean="0"/>
              <a:pPr/>
              <a:t>20.05.2020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B329-2645-418A-84E5-2AFB6FB06A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87CF-9D32-47C7-BB58-567941030C1D}" type="datetimeFigureOut">
              <a:rPr lang="ru-RU" smtClean="0"/>
              <a:pPr/>
              <a:t>20.05.2020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B329-2645-418A-84E5-2AFB6FB06A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87CF-9D32-47C7-BB58-567941030C1D}" type="datetimeFigureOut">
              <a:rPr lang="ru-RU" smtClean="0"/>
              <a:pPr/>
              <a:t>20.05.2020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B329-2645-418A-84E5-2AFB6FB06A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087CF-9D32-47C7-BB58-567941030C1D}" type="datetimeFigureOut">
              <a:rPr lang="ru-RU" smtClean="0"/>
              <a:pPr/>
              <a:t>20.05.2020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DB329-2645-418A-84E5-2AFB6FB06A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chitalnya.ru/upload/463/14693697914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1357298"/>
            <a:ext cx="7172348" cy="1071570"/>
          </a:xfrm>
        </p:spPr>
        <p:txBody>
          <a:bodyPr>
            <a:noAutofit/>
          </a:bodyPr>
          <a:lstStyle/>
          <a:p>
            <a:r>
              <a:rPr lang="ru-RU" sz="5000" dirty="0" smtClean="0"/>
              <a:t/>
            </a:r>
            <a:br>
              <a:rPr lang="ru-RU" sz="5000" dirty="0" smtClean="0"/>
            </a:br>
            <a:r>
              <a:rPr lang="ru-RU" sz="5000" dirty="0" smtClean="0">
                <a:solidFill>
                  <a:srgbClr val="FF0000"/>
                </a:solidFill>
              </a:rPr>
              <a:t>Сон и бодрствование.</a:t>
            </a:r>
            <a:endParaRPr lang="ru-RU" sz="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images.leggopoker.com/1256986771-210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9720A0"/>
                </a:solidFill>
              </a:rPr>
              <a:t>Так что же это «Лунатизм»?</a:t>
            </a:r>
            <a:endParaRPr lang="ru-RU" dirty="0">
              <a:solidFill>
                <a:srgbClr val="972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60B010"/>
                </a:solidFill>
              </a:rPr>
              <a:t>Своеобразным заболеванием, которое связано с расстройством сна, является лунатизм, или сомнамбулизм.</a:t>
            </a:r>
          </a:p>
          <a:p>
            <a:r>
              <a:rPr lang="ru-RU" dirty="0" smtClean="0">
                <a:solidFill>
                  <a:srgbClr val="60B010"/>
                </a:solidFill>
              </a:rPr>
              <a:t>Лунатик автоматически совершает сложные действия во время ночного сна. Он перекладывает попавшие под руку вещи, передвигает предметы, одевается, бродит и.т.п. Это расстройство сна обычно вызывается некоторыми нервно-психическими заболеваниями. Иногда у повышенно-возбудимых детей возникает снохождение. При соблюдении режима, закаливании, гимнастике, а также с возрастом детское снохождение исчезает.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7" name="Picture 15" descr="http://photo.fabrikaglamura.ru/photo/1/146/gd/1167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Интересно знать.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Врач древнего времени Гиппократ, так охарактеризовал состояние сна и сновидений: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“Когда тело спит, дух бодрствует и переносится в те места, куда бы могло идти само тело, и там он познает и видит те предметы, которые стало бы рассматривать тело, если бы оно не спало”.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img-fotki.yandex.ru/get/24/vibpxhgglzd.b7a/0_303e0_6bb7b219_X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3429000"/>
            <a:ext cx="8229600" cy="2857512"/>
          </a:xfrm>
        </p:spPr>
        <p:txBody>
          <a:bodyPr/>
          <a:lstStyle/>
          <a:p>
            <a:r>
              <a:rPr lang="ru-RU" dirty="0" smtClean="0">
                <a:solidFill>
                  <a:srgbClr val="9720A0"/>
                </a:solidFill>
              </a:rPr>
              <a:t>На этом я хотела бы закончить свою презентацию.</a:t>
            </a:r>
            <a:br>
              <a:rPr lang="ru-RU" dirty="0" smtClean="0">
                <a:solidFill>
                  <a:srgbClr val="9720A0"/>
                </a:solidFill>
              </a:rPr>
            </a:br>
            <a:r>
              <a:rPr lang="ru-RU" dirty="0" smtClean="0">
                <a:solidFill>
                  <a:srgbClr val="9720A0"/>
                </a:solidFill>
              </a:rPr>
              <a:t>Всем спасибо за внимание!</a:t>
            </a:r>
            <a:endParaRPr lang="ru-RU" dirty="0">
              <a:solidFill>
                <a:srgbClr val="9720A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http://img1.liveinternet.ru/images/attach/c/0/52/597/52597955_368216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Что же это «сон»?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>
            <a:noAutofit/>
          </a:bodyPr>
          <a:lstStyle/>
          <a:p>
            <a:pPr algn="ctr"/>
            <a:r>
              <a:rPr lang="ru-RU" sz="2500" dirty="0" smtClean="0">
                <a:solidFill>
                  <a:srgbClr val="00B0F0"/>
                </a:solidFill>
              </a:rPr>
              <a:t>Сон-это периодически повторяющиеся состояние организма. Продолжительность сна 7-8 часов. В 1953 году американские ученые Клейтман и Азерински выявили цикличность сна. Сон состоит из периодически повторяющихся фаз.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</a:p>
          <a:p>
            <a:pPr algn="ctr"/>
            <a:r>
              <a:rPr lang="ru-RU" sz="2800" dirty="0" smtClean="0">
                <a:solidFill>
                  <a:srgbClr val="00B0F0"/>
                </a:solidFill>
              </a:rPr>
              <a:t>Сон - это не просто состояние покоя, при котором ослабляются и замедляются все функции организма. Это сложный циклический физиологический процесс ВНД.</a:t>
            </a:r>
            <a:endParaRPr lang="ru-RU" sz="2500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vsyako-razno.ru/uploads/posts/2010-05/1274081450_hiop.ru_snovidenichy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0"/>
            <a:ext cx="5500694" cy="6858000"/>
          </a:xfrm>
          <a:prstGeom prst="rect">
            <a:avLst/>
          </a:prstGeom>
          <a:noFill/>
        </p:spPr>
      </p:pic>
      <p:pic>
        <p:nvPicPr>
          <p:cNvPr id="4" name="Picture 2" descr="http://io.ua/img_su/small/0007/73/00077379_n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64330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Для чего же нужен сон?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B050"/>
                </a:solidFill>
              </a:rPr>
              <a:t>Д</a:t>
            </a:r>
            <a:r>
              <a:rPr lang="ru-RU" dirty="0" smtClean="0">
                <a:solidFill>
                  <a:srgbClr val="00B050"/>
                </a:solidFill>
              </a:rPr>
              <a:t>ля того чтобы поддерживать работоспособность, способность к мыслительной деятельности, память, человеку необходимо вести правильный распорядок или режим дня, который учитывал бы и время на отдых. Одним из лучших видов отдыха, снятия усталости, восстановления работоспособности является сон.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http://www.dealio.com/blog/wp-content/uploads/2009/02/baby-sleeping-black-and-whi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6756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Виды сна.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Медленный сон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Урежение пульса, расслабление мышц, снижение обмена веществ и температуры тела.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Длительность данной фазы сна-15 минут.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Быстрый сон</a:t>
            </a:r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Активная деятельность всех внутренних органов, учащение дыхания, увеличение объема и частоты дыхательных движений, учащение пульса, повышение обмена веществ, сокращение мышц, движение глаз под веками.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Длительность данной фазы сна -10-15 минут.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http://smotra.ru/data/img/users_imgs/40629/sm_users_img-131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546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Каким образом происходит смена сна и бодрствования?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0043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9720A0"/>
                </a:solidFill>
              </a:rPr>
              <a:t>Эти процессы ВНД находятся под контролем клеток находящихся в стволе головного мозга.</a:t>
            </a:r>
          </a:p>
          <a:p>
            <a:r>
              <a:rPr lang="ru-RU" dirty="0" smtClean="0">
                <a:solidFill>
                  <a:srgbClr val="9720A0"/>
                </a:solidFill>
              </a:rPr>
              <a:t>Раздражение этих центров и вызывает сон, и бодрствование (в зависимости от области воздействия раздражений).</a:t>
            </a:r>
          </a:p>
          <a:p>
            <a:r>
              <a:rPr lang="ru-RU" dirty="0" smtClean="0">
                <a:solidFill>
                  <a:srgbClr val="9720A0"/>
                </a:solidFill>
              </a:rPr>
              <a:t>Во время сна преобладают процессы восстановления-синтеза веществ в клетках головного мозга. А во время бодрствования - процессы распада - истощение клеток головного мозга.</a:t>
            </a:r>
          </a:p>
          <a:p>
            <a:endParaRPr lang="ru-RU" dirty="0"/>
          </a:p>
        </p:txBody>
      </p:sp>
      <p:pic>
        <p:nvPicPr>
          <p:cNvPr id="17410" name="Picture 2" descr="http://festival.1september.ru/articles/517330/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35419" y="4714884"/>
            <a:ext cx="3841992" cy="185738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6" descr="http://www.ellf.ru/uploads/posts/2009-07/thumbs/1247594693_pv-pde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7787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Способы регуляции смены сна и бодрствования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sz="1800" dirty="0" smtClean="0"/>
          </a:p>
          <a:p>
            <a:pPr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Возник из-за цикла                                                                        Зависит от изменения</a:t>
            </a:r>
          </a:p>
          <a:p>
            <a:pPr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 смены дня и ночи                                                                     содержания биологически</a:t>
            </a:r>
          </a:p>
          <a:p>
            <a:pPr>
              <a:buNone/>
            </a:pPr>
            <a:r>
              <a:rPr lang="ru-RU" sz="1800" dirty="0">
                <a:solidFill>
                  <a:srgbClr val="FFFF00"/>
                </a:solidFill>
              </a:rPr>
              <a:t> </a:t>
            </a:r>
            <a:r>
              <a:rPr lang="ru-RU" sz="1800" dirty="0" smtClean="0">
                <a:solidFill>
                  <a:srgbClr val="FFFF00"/>
                </a:solidFill>
              </a:rPr>
              <a:t>                                                                                                              активных веществ в</a:t>
            </a:r>
          </a:p>
          <a:p>
            <a:pPr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                                            Вырабатывается в знакомых            организме человека в</a:t>
            </a:r>
          </a:p>
          <a:p>
            <a:pPr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                                           условиях обитания (привычная              течении суток.             </a:t>
            </a:r>
          </a:p>
          <a:p>
            <a:pPr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                                         обстановка, регулярное соблюдение</a:t>
            </a:r>
          </a:p>
          <a:p>
            <a:pPr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                                                       режима дня и др.)                         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</a:t>
            </a:r>
          </a:p>
          <a:p>
            <a:pPr>
              <a:buNone/>
            </a:pPr>
            <a:endParaRPr lang="ru-RU" sz="1800" dirty="0" smtClean="0"/>
          </a:p>
        </p:txBody>
      </p:sp>
      <p:grpSp>
        <p:nvGrpSpPr>
          <p:cNvPr id="17" name="Group 1"/>
          <p:cNvGrpSpPr>
            <a:grpSpLocks/>
          </p:cNvGrpSpPr>
          <p:nvPr/>
        </p:nvGrpSpPr>
        <p:grpSpPr bwMode="auto">
          <a:xfrm>
            <a:off x="1142976" y="1857364"/>
            <a:ext cx="6667526" cy="2105046"/>
            <a:chOff x="883" y="1331"/>
            <a:chExt cx="8572" cy="3356"/>
          </a:xfrm>
        </p:grpSpPr>
        <p:sp>
          <p:nvSpPr>
            <p:cNvPr id="18" name="AutoShape 2"/>
            <p:cNvSpPr>
              <a:spLocks noChangeArrowheads="1"/>
            </p:cNvSpPr>
            <p:nvPr/>
          </p:nvSpPr>
          <p:spPr bwMode="auto">
            <a:xfrm>
              <a:off x="4511" y="3546"/>
              <a:ext cx="2147" cy="114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Условно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рефлекторный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9" name="Group 3"/>
            <p:cNvGrpSpPr>
              <a:grpSpLocks/>
            </p:cNvGrpSpPr>
            <p:nvPr/>
          </p:nvGrpSpPr>
          <p:grpSpPr bwMode="auto">
            <a:xfrm>
              <a:off x="883" y="1331"/>
              <a:ext cx="8572" cy="2215"/>
              <a:chOff x="883" y="1331"/>
              <a:chExt cx="8572" cy="2215"/>
            </a:xfrm>
          </p:grpSpPr>
          <p:cxnSp>
            <p:nvCxnSpPr>
              <p:cNvPr id="20" name="AutoShape 4"/>
              <p:cNvCxnSpPr>
                <a:cxnSpLocks noChangeShapeType="1"/>
              </p:cNvCxnSpPr>
              <p:nvPr/>
            </p:nvCxnSpPr>
            <p:spPr bwMode="auto">
              <a:xfrm>
                <a:off x="5488" y="2187"/>
                <a:ext cx="0" cy="135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grpSp>
            <p:nvGrpSpPr>
              <p:cNvPr id="21" name="Group 5"/>
              <p:cNvGrpSpPr>
                <a:grpSpLocks/>
              </p:cNvGrpSpPr>
              <p:nvPr/>
            </p:nvGrpSpPr>
            <p:grpSpPr bwMode="auto">
              <a:xfrm>
                <a:off x="883" y="1331"/>
                <a:ext cx="8572" cy="1739"/>
                <a:chOff x="883" y="1331"/>
                <a:chExt cx="8572" cy="1739"/>
              </a:xfrm>
            </p:grpSpPr>
            <p:sp>
              <p:nvSpPr>
                <p:cNvPr id="22" name="AutoShape 6"/>
                <p:cNvSpPr>
                  <a:spLocks noChangeArrowheads="1"/>
                </p:cNvSpPr>
                <p:nvPr/>
              </p:nvSpPr>
              <p:spPr bwMode="auto">
                <a:xfrm>
                  <a:off x="7485" y="2513"/>
                  <a:ext cx="1970" cy="55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3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Гуморальный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23" name="Group 7"/>
                <p:cNvGrpSpPr>
                  <a:grpSpLocks/>
                </p:cNvGrpSpPr>
                <p:nvPr/>
              </p:nvGrpSpPr>
              <p:grpSpPr bwMode="auto">
                <a:xfrm>
                  <a:off x="883" y="1331"/>
                  <a:ext cx="7146" cy="1671"/>
                  <a:chOff x="883" y="1331"/>
                  <a:chExt cx="7146" cy="1671"/>
                </a:xfrm>
              </p:grpSpPr>
              <p:grpSp>
                <p:nvGrpSpPr>
                  <p:cNvPr id="24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883" y="1331"/>
                    <a:ext cx="5611" cy="1671"/>
                    <a:chOff x="883" y="1331"/>
                    <a:chExt cx="5611" cy="1671"/>
                  </a:xfrm>
                </p:grpSpPr>
                <p:sp>
                  <p:nvSpPr>
                    <p:cNvPr id="26" name="Oval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11" y="1331"/>
                      <a:ext cx="1983" cy="85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Способы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grpSp>
                  <p:nvGrpSpPr>
                    <p:cNvPr id="27" name="Group 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83" y="1956"/>
                      <a:ext cx="3722" cy="1046"/>
                      <a:chOff x="883" y="1956"/>
                      <a:chExt cx="3722" cy="1046"/>
                    </a:xfrm>
                  </p:grpSpPr>
                  <p:cxnSp>
                    <p:nvCxnSpPr>
                      <p:cNvPr id="28" name="AutoShape 11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flipH="1">
                        <a:off x="3138" y="1956"/>
                        <a:ext cx="1467" cy="421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triangle" w="med" len="med"/>
                      </a:ln>
                    </p:spPr>
                  </p:cxnSp>
                  <p:sp>
                    <p:nvSpPr>
                      <p:cNvPr id="29" name="AutoShape 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3" y="2377"/>
                        <a:ext cx="2255" cy="625"/>
                      </a:xfrm>
                      <a:prstGeom prst="roundRect">
                        <a:avLst>
                          <a:gd name="adj" fmla="val 16667"/>
                        </a:avLst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sz="12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cs typeface="Arial" pitchFamily="34" charset="0"/>
                          </a:rPr>
                          <a:t>Биоритмический</a:t>
                        </a:r>
                        <a:endPara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endParaRPr>
                      </a:p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</p:grpSp>
              <p:cxnSp>
                <p:nvCxnSpPr>
                  <p:cNvPr id="2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371" y="1956"/>
                    <a:ext cx="1658" cy="557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</p:cxnSp>
            </p:grpSp>
          </p:grpSp>
        </p:grpSp>
      </p:grp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bandcamp.com/files/20/09/2009773959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6"/>
            <a:ext cx="9144000" cy="68580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О снах.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Все люди видят сны, но не все их помнят. При сновидениях активизируется затылочная зрительная зона мозга, реже </a:t>
            </a:r>
            <a:r>
              <a:rPr lang="ru-RU" dirty="0" err="1" smtClean="0">
                <a:solidFill>
                  <a:srgbClr val="FFFF00"/>
                </a:solidFill>
              </a:rPr>
              <a:t>слухово-обонятельная</a:t>
            </a:r>
            <a:r>
              <a:rPr lang="ru-RU" dirty="0" smtClean="0">
                <a:solidFill>
                  <a:srgbClr val="FFFF00"/>
                </a:solidFill>
              </a:rPr>
              <a:t> зоны мозга и вкусовые анализаторы.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Цветные сны – снятся художественным натурам. Черно-белые сны снятся мыслительным натурам.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Если сны отражены в мягких тонах, то и характер психики человека уравновешен.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Яркие, черные и красные оттенки говорят о преобладании возбуждения или торможения, т.е. психические процессы не уравновешены.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dreamworlds.ru/uploads/posts/2010-01/thumbs/1262873444_0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Болезни с нарушением сна.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Перечислю лишь самые распространенные из них: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-Лунатизм или сомнамбулизм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-Летаргический или аномальный сон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http://s60.radikal.ru/i167/1008/f6/87778e9bd2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933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Лунатики?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Наверно каждому из вас хотя бы раз приходилось слышать выражение «ты сегодня ночью </a:t>
            </a:r>
            <a:r>
              <a:rPr lang="ru-RU" dirty="0" err="1" smtClean="0">
                <a:solidFill>
                  <a:srgbClr val="FFFF00"/>
                </a:solidFill>
              </a:rPr>
              <a:t>лунатил</a:t>
            </a:r>
            <a:r>
              <a:rPr lang="ru-RU" dirty="0" smtClean="0">
                <a:solidFill>
                  <a:srgbClr val="FFFF00"/>
                </a:solidFill>
              </a:rPr>
              <a:t>». Хочу вас заверить это отнюдь не те кто за ночь успевает слетать на луну и вернуться обратно…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2530" name="AutoShape 2" descr="http://s60.radikal.ru/i167/1008/f6/87778e9bd23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6F229C5C96C7C4194ABAD948440A683" ma:contentTypeVersion="1" ma:contentTypeDescription="Создание документа." ma:contentTypeScope="" ma:versionID="dae4833a8ee44c4366b574fb9bae8f30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50cb86ceb6424ce5d7cfd0ce4d0e3de2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T4CTUPCNHN5M-305841184-2269</_dlc_DocId>
    <_dlc_DocIdUrl xmlns="c71519f2-859d-46c1-a1b6-2941efed936d">
      <Url>http://edu-sps.koiro.local/chuhloma/vig/internet-pred/_layouts/15/DocIdRedir.aspx?ID=T4CTUPCNHN5M-305841184-2269</Url>
      <Description>T4CTUPCNHN5M-305841184-2269</Description>
    </_dlc_DocIdUrl>
  </documentManagement>
</p:properties>
</file>

<file path=customXml/itemProps1.xml><?xml version="1.0" encoding="utf-8"?>
<ds:datastoreItem xmlns:ds="http://schemas.openxmlformats.org/officeDocument/2006/customXml" ds:itemID="{6F58990F-2B3C-4F18-9DA6-3BA09B82DFD4}"/>
</file>

<file path=customXml/itemProps2.xml><?xml version="1.0" encoding="utf-8"?>
<ds:datastoreItem xmlns:ds="http://schemas.openxmlformats.org/officeDocument/2006/customXml" ds:itemID="{61BAD4FE-09E3-4F2E-B2DE-106E0D02DDA6}"/>
</file>

<file path=customXml/itemProps3.xml><?xml version="1.0" encoding="utf-8"?>
<ds:datastoreItem xmlns:ds="http://schemas.openxmlformats.org/officeDocument/2006/customXml" ds:itemID="{FB392B0F-EFAF-49D6-AACE-5FF495F2186E}"/>
</file>

<file path=customXml/itemProps4.xml><?xml version="1.0" encoding="utf-8"?>
<ds:datastoreItem xmlns:ds="http://schemas.openxmlformats.org/officeDocument/2006/customXml" ds:itemID="{6001E39C-FCDF-4AF2-B712-8E6E9BD56C07}"/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571</Words>
  <Application>Microsoft Office PowerPoint</Application>
  <PresentationFormat>Экран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 Сон и бодрствование.</vt:lpstr>
      <vt:lpstr>Что же это «сон»?</vt:lpstr>
      <vt:lpstr>Для чего же нужен сон?</vt:lpstr>
      <vt:lpstr>Виды сна.</vt:lpstr>
      <vt:lpstr>Каким образом происходит смена сна и бодрствования?</vt:lpstr>
      <vt:lpstr>Способы регуляции смены сна и бодрствования</vt:lpstr>
      <vt:lpstr>О снах.</vt:lpstr>
      <vt:lpstr>Болезни с нарушением сна.</vt:lpstr>
      <vt:lpstr>Лунатики?</vt:lpstr>
      <vt:lpstr>Так что же это «Лунатизм»?</vt:lpstr>
      <vt:lpstr>Интересно знать.</vt:lpstr>
      <vt:lpstr>На этом я хотела бы закончить свою презентацию. Всем спасибо за внимание!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Сон и бодрствование.</dc:title>
  <dc:creator>Пк</dc:creator>
  <cp:lastModifiedBy>XTreme.ws</cp:lastModifiedBy>
  <cp:revision>11</cp:revision>
  <dcterms:created xsi:type="dcterms:W3CDTF">2011-05-02T16:08:25Z</dcterms:created>
  <dcterms:modified xsi:type="dcterms:W3CDTF">2020-05-20T20:03:58Z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0x01010096F229C5C96C7C4194ABAD948440A683</vt:lpwstr>
  </property>
  <property fmtid="{D5CDD505-2E9C-101B-9397-08002B2CF9AE}" pid="3" name="_dlc_DocIdItemGuid">
    <vt:lpwstr>a7bb3a1e-003e-4b07-980f-a95745f87ab4</vt:lpwstr>
  </property>
</Properties>
</file>