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1.xml" ContentType="application/vnd.openxmlformats-officedocument.presentationml.slide+xml"/>
  <Override PartName="/ppt/slides/slide2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8" r:id="rId3"/>
    <p:sldId id="260" r:id="rId4"/>
    <p:sldId id="262" r:id="rId5"/>
    <p:sldId id="264" r:id="rId6"/>
    <p:sldId id="259" r:id="rId7"/>
    <p:sldId id="265" r:id="rId8"/>
    <p:sldId id="277" r:id="rId9"/>
    <p:sldId id="261" r:id="rId10"/>
    <p:sldId id="266" r:id="rId11"/>
    <p:sldId id="267" r:id="rId12"/>
    <p:sldId id="268" r:id="rId13"/>
    <p:sldId id="269" r:id="rId14"/>
    <p:sldId id="286" r:id="rId15"/>
    <p:sldId id="270" r:id="rId16"/>
    <p:sldId id="272" r:id="rId17"/>
    <p:sldId id="273" r:id="rId18"/>
    <p:sldId id="274" r:id="rId19"/>
    <p:sldId id="275" r:id="rId20"/>
    <p:sldId id="276" r:id="rId21"/>
    <p:sldId id="285" r:id="rId22"/>
    <p:sldId id="284" r:id="rId23"/>
    <p:sldId id="282" r:id="rId24"/>
    <p:sldId id="278" r:id="rId25"/>
    <p:sldId id="280" r:id="rId26"/>
    <p:sldId id="287" r:id="rId27"/>
    <p:sldId id="288" r:id="rId28"/>
    <p:sldId id="289" r:id="rId29"/>
    <p:sldId id="290" r:id="rId30"/>
    <p:sldId id="283" r:id="rId31"/>
    <p:sldId id="279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  <a:srgbClr val="000000"/>
    <a:srgbClr val="0000CC"/>
    <a:srgbClr val="660033"/>
    <a:srgbClr val="CC9900"/>
    <a:srgbClr val="FFFF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10" autoAdjust="0"/>
    <p:restoredTop sz="94580" autoAdjust="0"/>
  </p:normalViewPr>
  <p:slideViewPr>
    <p:cSldViewPr>
      <p:cViewPr varScale="1">
        <p:scale>
          <a:sx n="70" d="100"/>
          <a:sy n="70" d="100"/>
        </p:scale>
        <p:origin x="12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3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ustomXml" Target="../customXml/item1.xml"/><Relationship Id="rId40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6DFCF-F71C-4D37-A12A-5FC252ED76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DE924-AB42-4EDC-9283-6C455E19C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8285A-CC38-4651-A9DD-132D24D780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91373-66A2-408A-9BBC-0DF46E681F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03E4D-CA98-4FAF-A00F-0D6B9EBE19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5FFCA-CC18-4E8F-9F3D-8ED14A3DB4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422D6-A23A-4C34-A527-D937A4F684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7C4B7-0533-4CA3-8818-0F799449F1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9297C-0CA6-47C9-B559-E5AD852D62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587DE-CC9B-405F-B277-F10932C77B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74E50-680D-49B0-914E-F61C5FE19B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F9EF7B19-0856-4ED7-93EE-F0457D9BBF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ru-RU" sz="5400" b="1" i="1" u="sng" smtClean="0">
                <a:solidFill>
                  <a:srgbClr val="3333FF"/>
                </a:solidFill>
                <a:hlinkMouseOver r:id="" action="ppaction://noaction">
                  <a:snd r:embed="rId3" name="projctor.wav"/>
                </a:hlinkMouseOver>
              </a:rPr>
              <a:t>Тема урока</a:t>
            </a:r>
            <a:endParaRPr lang="ru-RU" sz="5400" b="1" i="1" u="sng" smtClean="0">
              <a:solidFill>
                <a:srgbClr val="3333FF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420938"/>
            <a:ext cx="8534400" cy="2819400"/>
          </a:xfrm>
        </p:spPr>
        <p:txBody>
          <a:bodyPr/>
          <a:lstStyle/>
          <a:p>
            <a:pPr eaLnBrk="1" hangingPunct="1"/>
            <a:r>
              <a:rPr lang="ru-RU" sz="4400" b="1" smtClean="0">
                <a:solidFill>
                  <a:srgbClr val="990000"/>
                </a:solidFill>
              </a:rPr>
              <a:t>Способы размножения животных.</a:t>
            </a:r>
          </a:p>
          <a:p>
            <a:pPr eaLnBrk="1" hangingPunct="1"/>
            <a:r>
              <a:rPr lang="ru-RU" sz="4400" b="1" smtClean="0">
                <a:solidFill>
                  <a:srgbClr val="990000"/>
                </a:solidFill>
              </a:rPr>
              <a:t>Оплодотворение.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 advAuto="2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9144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CC0000"/>
                </a:solidFill>
              </a:rPr>
              <a:t>Размножение Простейших</a:t>
            </a:r>
            <a:br>
              <a:rPr lang="ru-RU" sz="4000" b="1" smtClean="0">
                <a:solidFill>
                  <a:srgbClr val="CC0000"/>
                </a:solidFill>
              </a:rPr>
            </a:br>
            <a:r>
              <a:rPr lang="ru-RU" sz="320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0" y="1052513"/>
            <a:ext cx="9144000" cy="28384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/>
              <a:t>    </a:t>
            </a:r>
            <a:r>
              <a:rPr lang="ru-RU" sz="3600"/>
              <a:t>Простейшие размножаются бесполым и половым способами. При </a:t>
            </a:r>
            <a:r>
              <a:rPr lang="ru-RU" sz="3600" i="1" u="sng"/>
              <a:t>бесполом</a:t>
            </a:r>
            <a:r>
              <a:rPr lang="ru-RU" sz="3600" i="1"/>
              <a:t> </a:t>
            </a:r>
            <a:r>
              <a:rPr lang="ru-RU" sz="3600"/>
              <a:t>размножении ядро, а затем и цитоплазма делятся на две части. Размножаются простейшие очень быстро.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839200" cy="1143000"/>
          </a:xfrm>
        </p:spPr>
        <p:txBody>
          <a:bodyPr/>
          <a:lstStyle/>
          <a:p>
            <a:pPr algn="just" eaLnBrk="1" hangingPunct="1"/>
            <a:r>
              <a:rPr lang="ru-RU" sz="2800" smtClean="0"/>
              <a:t>    </a:t>
            </a:r>
            <a:r>
              <a:rPr lang="ru-RU" sz="2800" smtClean="0">
                <a:latin typeface="Times New Roman" pitchFamily="18" charset="0"/>
              </a:rPr>
              <a:t>Процесс деления : материнская клетка перестает питаться, освобождается от ненужных продуктов жизнедеятельности, вытягиваются. </a:t>
            </a: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</a:rPr>
              <a:t>Вначале делится ядро. Оно удлиняется, затем перешнуровывается пополам. </a:t>
            </a:r>
          </a:p>
        </p:txBody>
      </p:sp>
      <p:pic>
        <p:nvPicPr>
          <p:cNvPr id="43011" name="Picture 3" descr="1990-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</a:blip>
          <a:srcRect/>
          <a:stretch>
            <a:fillRect/>
          </a:stretch>
        </p:blipFill>
        <p:spPr bwMode="auto">
          <a:xfrm>
            <a:off x="250825" y="2103438"/>
            <a:ext cx="4365625" cy="475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3581400" y="1844675"/>
            <a:ext cx="5311775" cy="13731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800"/>
              <a:t> Заканчивается процесс деления </a:t>
            </a:r>
            <a:r>
              <a:rPr lang="en-US" sz="2800"/>
              <a:t>     </a:t>
            </a:r>
            <a:r>
              <a:rPr lang="ru-RU" sz="2800"/>
              <a:t>расхождением молодых дочерних клеток.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/>
            <a:r>
              <a:rPr lang="ru-RU" sz="4000" smtClean="0">
                <a:latin typeface="Times New Roman" pitchFamily="18" charset="0"/>
              </a:rPr>
              <a:t>Своеобразное </a:t>
            </a:r>
            <a:r>
              <a:rPr lang="ru-RU" sz="4000" i="1" smtClean="0">
                <a:latin typeface="Times New Roman" pitchFamily="18" charset="0"/>
              </a:rPr>
              <a:t>половое </a:t>
            </a:r>
            <a:r>
              <a:rPr lang="ru-RU" sz="4000" smtClean="0">
                <a:latin typeface="Times New Roman" pitchFamily="18" charset="0"/>
              </a:rPr>
              <a:t>размножение у инфузорий получило название </a:t>
            </a:r>
            <a:r>
              <a:rPr lang="ru-RU" sz="4000" b="1" i="1" smtClean="0">
                <a:latin typeface="Times New Roman" pitchFamily="18" charset="0"/>
              </a:rPr>
              <a:t>конъюгации.</a:t>
            </a:r>
            <a:r>
              <a:rPr lang="ru-RU" sz="2800" b="1" i="1" smtClean="0">
                <a:latin typeface="Times New Roman" pitchFamily="18" charset="0"/>
              </a:rPr>
              <a:t> </a:t>
            </a:r>
            <a:endParaRPr lang="ru-RU" sz="2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8382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660033"/>
                </a:solidFill>
              </a:rPr>
              <a:t>Размножение кишечнополостных</a:t>
            </a:r>
          </a:p>
        </p:txBody>
      </p:sp>
      <p:pic>
        <p:nvPicPr>
          <p:cNvPr id="45060" name="Picture 4" descr="1940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412875"/>
            <a:ext cx="4038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4427538" y="1643063"/>
            <a:ext cx="4716462" cy="30813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/>
              <a:t>    Пресноводные гидры размножаются почкованием и половым путем.  </a:t>
            </a:r>
            <a:r>
              <a:rPr lang="ru-RU" sz="2800" b="1" i="1"/>
              <a:t>Почкование – </a:t>
            </a:r>
            <a:r>
              <a:rPr lang="ru-RU" sz="2800"/>
              <a:t>процесс бесполого размножения. Снаружи на теле гидры образуется выпячивание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39750" y="4797425"/>
            <a:ext cx="8286750" cy="13731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/>
              <a:t>стенки тела – почка. Она растет, удлиняется. На ее свободном конце формируются щупальца, прорывается рот.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62" grpId="0"/>
      <p:bldP spid="450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Бесполое размножение гидры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5364" name="Picture 4" descr="Рисунок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2636838"/>
            <a:ext cx="1944687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Рисунок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2636838"/>
            <a:ext cx="1957387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 descr="Рисунок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6100" y="2636838"/>
            <a:ext cx="2230438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 descr="Рисунок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88125" y="2636838"/>
            <a:ext cx="2087563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60325"/>
            <a:ext cx="8785225" cy="6248400"/>
          </a:xfrm>
        </p:spPr>
        <p:txBody>
          <a:bodyPr/>
          <a:lstStyle/>
          <a:p>
            <a:pPr algn="just" eaLnBrk="1" hangingPunct="1"/>
            <a:r>
              <a:rPr lang="ru-RU" sz="3600" smtClean="0">
                <a:latin typeface="Times New Roman" pitchFamily="18" charset="0"/>
              </a:rPr>
              <a:t>Перед наступлением холодов гидры размножаются </a:t>
            </a:r>
            <a:r>
              <a:rPr lang="ru-RU" sz="3600" u="sng" smtClean="0">
                <a:latin typeface="Times New Roman" pitchFamily="18" charset="0"/>
              </a:rPr>
              <a:t>половым</a:t>
            </a:r>
            <a:r>
              <a:rPr lang="ru-RU" sz="3600" smtClean="0">
                <a:latin typeface="Times New Roman" pitchFamily="18" charset="0"/>
              </a:rPr>
              <a:t> путем. Снаружи на теле гидры возникают бугорки. Внутри одних образуются сперматозоиды, в других – яйцеклетки.</a:t>
            </a:r>
            <a:r>
              <a:rPr lang="ru-RU" sz="3200" smtClean="0">
                <a:latin typeface="Times New Roman" pitchFamily="18" charset="0"/>
              </a:rPr>
              <a:t> </a:t>
            </a:r>
            <a:endParaRPr lang="ru-RU" sz="3200" smtClean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620000" cy="685800"/>
          </a:xfrm>
        </p:spPr>
        <p:txBody>
          <a:bodyPr/>
          <a:lstStyle/>
          <a:p>
            <a:pPr eaLnBrk="1" hangingPunct="1"/>
            <a:r>
              <a:rPr lang="ru-RU" sz="4800" smtClean="0">
                <a:solidFill>
                  <a:schemeClr val="hlink"/>
                </a:solidFill>
              </a:rPr>
              <a:t>Размножение червей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733800" y="1676400"/>
            <a:ext cx="50292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800"/>
          </a:p>
        </p:txBody>
      </p:sp>
      <p:pic>
        <p:nvPicPr>
          <p:cNvPr id="48132" name="Picture 4" descr="2180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981075"/>
            <a:ext cx="3657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995738" y="765175"/>
            <a:ext cx="4919662" cy="33877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/>
              <a:t>       </a:t>
            </a:r>
            <a:r>
              <a:rPr lang="ru-RU" sz="3600"/>
              <a:t>Среди червей много гермафродитов. У дождевого червя половая система находится в нескольких половых сегментах. 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28600" y="3776663"/>
            <a:ext cx="8664575" cy="519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/>
              <a:t>. </a:t>
            </a:r>
            <a:endParaRPr lang="ru-RU" sz="28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3" grpId="0"/>
      <p:bldP spid="481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85225" cy="5589588"/>
          </a:xfrm>
        </p:spPr>
        <p:txBody>
          <a:bodyPr/>
          <a:lstStyle/>
          <a:p>
            <a:pPr algn="just" eaLnBrk="1" hangingPunct="1"/>
            <a:endParaRPr lang="ru-RU" sz="3200" smtClean="0">
              <a:latin typeface="Times New Roman" pitchFamily="18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79388" y="981075"/>
            <a:ext cx="8964612" cy="1739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3600">
                <a:solidFill>
                  <a:schemeClr val="tx2"/>
                </a:solidFill>
              </a:rPr>
              <a:t>У малощетинковых червей наблюдается и бесполое размножение, при котором тело делится на две части</a:t>
            </a:r>
            <a:r>
              <a:rPr lang="ru-RU" sz="270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620000" cy="6096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FF0066"/>
                </a:solidFill>
              </a:rPr>
              <a:t>Размножение моллюсков</a:t>
            </a:r>
          </a:p>
        </p:txBody>
      </p:sp>
      <p:pic>
        <p:nvPicPr>
          <p:cNvPr id="50180" name="Picture 4" descr="017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692150"/>
            <a:ext cx="4032250" cy="263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1" name="Picture 5" descr="018-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3429000"/>
            <a:ext cx="40386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4211638" y="609600"/>
            <a:ext cx="4932362" cy="4965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3200"/>
              <a:t>Среди моллюсков имеются как гермафродиты, так и раздельнополые животные. Прудовики и катушки – гермафродиты. Из отложенных ими яиц, склеенных между собой студенистым веществом, выходят маленькие улитки.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8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140200" y="620713"/>
            <a:ext cx="4724400" cy="4103687"/>
          </a:xfrm>
        </p:spPr>
        <p:txBody>
          <a:bodyPr/>
          <a:lstStyle/>
          <a:p>
            <a:pPr algn="just" eaLnBrk="1" hangingPunct="1"/>
            <a:r>
              <a:rPr lang="ru-RU" sz="3200" smtClean="0">
                <a:latin typeface="Times New Roman" pitchFamily="18" charset="0"/>
              </a:rPr>
              <a:t>Перловицы, сердцеедки раздельнополые. </a:t>
            </a:r>
            <a:br>
              <a:rPr lang="ru-RU" sz="3200" smtClean="0">
                <a:latin typeface="Times New Roman" pitchFamily="18" charset="0"/>
              </a:rPr>
            </a:br>
            <a:r>
              <a:rPr lang="ru-RU" sz="3200" smtClean="0">
                <a:latin typeface="Times New Roman" pitchFamily="18" charset="0"/>
              </a:rPr>
              <a:t>Оплодотворение яиц у них происходит в мантийной полости самки, куда поступают выделенные в воду самцами сперматозоиды.</a:t>
            </a:r>
            <a:r>
              <a:rPr lang="ru-RU" sz="3200" smtClean="0"/>
              <a:t> </a:t>
            </a:r>
          </a:p>
        </p:txBody>
      </p:sp>
      <p:pic>
        <p:nvPicPr>
          <p:cNvPr id="52227" name="Picture 3" descr="014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765175"/>
            <a:ext cx="3657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0" y="3789363"/>
            <a:ext cx="441960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Сердцеедки (двустворчатые моллюски)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04800" y="3581400"/>
            <a:ext cx="86106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3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93"/>
          <p:cNvSpPr>
            <a:spLocks noGrp="1" noChangeArrowheads="1"/>
          </p:cNvSpPr>
          <p:nvPr>
            <p:ph type="ctrTitle"/>
          </p:nvPr>
        </p:nvSpPr>
        <p:spPr>
          <a:xfrm>
            <a:off x="1066800" y="228600"/>
            <a:ext cx="7721600" cy="679450"/>
          </a:xfrm>
        </p:spPr>
        <p:txBody>
          <a:bodyPr/>
          <a:lstStyle/>
          <a:p>
            <a:pPr eaLnBrk="1" hangingPunct="1"/>
            <a:endParaRPr lang="ru-RU" sz="4000" b="1" u="sng" smtClean="0">
              <a:solidFill>
                <a:srgbClr val="660033"/>
              </a:solidFill>
            </a:endParaRPr>
          </a:p>
        </p:txBody>
      </p:sp>
      <p:sp>
        <p:nvSpPr>
          <p:cNvPr id="3075" name="Rectangle 1094"/>
          <p:cNvSpPr>
            <a:spLocks noGrp="1" noChangeArrowheads="1"/>
          </p:cNvSpPr>
          <p:nvPr>
            <p:ph type="subTitle" idx="1"/>
          </p:nvPr>
        </p:nvSpPr>
        <p:spPr>
          <a:xfrm>
            <a:off x="1200150" y="1295400"/>
            <a:ext cx="7543800" cy="5181600"/>
          </a:xfrm>
        </p:spPr>
        <p:txBody>
          <a:bodyPr/>
          <a:lstStyle/>
          <a:p>
            <a:pPr eaLnBrk="1" hangingPunct="1"/>
            <a:endParaRPr lang="ru-RU" sz="2000" b="1" smtClean="0"/>
          </a:p>
          <a:p>
            <a:pPr eaLnBrk="1" hangingPunct="1"/>
            <a:r>
              <a:rPr lang="ru-RU" sz="2400" b="1" smtClean="0">
                <a:cs typeface="Times New Roman" pitchFamily="18" charset="0"/>
              </a:rPr>
              <a:t>Размножение</a:t>
            </a:r>
            <a:r>
              <a:rPr lang="ru-RU" sz="2000" smtClean="0"/>
              <a:t> </a:t>
            </a:r>
          </a:p>
        </p:txBody>
      </p:sp>
      <p:sp>
        <p:nvSpPr>
          <p:cNvPr id="3076" name="Rectangle 1167"/>
          <p:cNvSpPr>
            <a:spLocks noChangeArrowheads="1"/>
          </p:cNvSpPr>
          <p:nvPr/>
        </p:nvSpPr>
        <p:spPr bwMode="auto">
          <a:xfrm>
            <a:off x="1709738" y="2311400"/>
            <a:ext cx="67056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b="1">
                <a:cs typeface="Times New Roman" pitchFamily="18" charset="0"/>
              </a:rPr>
              <a:t>Способы размножения животных</a:t>
            </a:r>
            <a:r>
              <a:rPr lang="ru-RU" sz="2800"/>
              <a:t> </a:t>
            </a:r>
          </a:p>
        </p:txBody>
      </p:sp>
      <p:sp>
        <p:nvSpPr>
          <p:cNvPr id="3077" name="Rectangle 1178"/>
          <p:cNvSpPr>
            <a:spLocks noChangeArrowheads="1"/>
          </p:cNvSpPr>
          <p:nvPr/>
        </p:nvSpPr>
        <p:spPr bwMode="auto">
          <a:xfrm>
            <a:off x="6305550" y="3505200"/>
            <a:ext cx="1371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b="1">
                <a:cs typeface="Times New Roman" pitchFamily="18" charset="0"/>
              </a:rPr>
              <a:t>слияние</a:t>
            </a:r>
            <a:r>
              <a:rPr lang="ru-RU"/>
              <a:t> </a:t>
            </a:r>
          </a:p>
        </p:txBody>
      </p:sp>
      <p:sp>
        <p:nvSpPr>
          <p:cNvPr id="3078" name="Rectangle 1179"/>
          <p:cNvSpPr>
            <a:spLocks noChangeArrowheads="1"/>
          </p:cNvSpPr>
          <p:nvPr/>
        </p:nvSpPr>
        <p:spPr bwMode="auto">
          <a:xfrm>
            <a:off x="4324350" y="3810000"/>
            <a:ext cx="198120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cs typeface="Times New Roman" pitchFamily="18" charset="0"/>
              </a:rPr>
              <a:t>одноклеточных организмов</a:t>
            </a:r>
            <a:r>
              <a:rPr lang="ru-RU" sz="1200" b="1">
                <a:cs typeface="Times New Roman" pitchFamily="18" charset="0"/>
              </a:rPr>
              <a:t> </a:t>
            </a:r>
            <a:r>
              <a:rPr lang="ru-RU" sz="2000" b="1">
                <a:cs typeface="Times New Roman" pitchFamily="18" charset="0"/>
              </a:rPr>
              <a:t>   </a:t>
            </a:r>
            <a:r>
              <a:rPr lang="ru-RU" sz="1200" b="1">
                <a:cs typeface="Times New Roman" pitchFamily="18" charset="0"/>
              </a:rPr>
              <a:t>   </a:t>
            </a:r>
            <a:r>
              <a:rPr lang="ru-RU" sz="1100"/>
              <a:t> </a:t>
            </a:r>
            <a:endParaRPr lang="ru-RU"/>
          </a:p>
        </p:txBody>
      </p:sp>
      <p:sp>
        <p:nvSpPr>
          <p:cNvPr id="3079" name="Rectangle 1180"/>
          <p:cNvSpPr>
            <a:spLocks noChangeArrowheads="1"/>
          </p:cNvSpPr>
          <p:nvPr/>
        </p:nvSpPr>
        <p:spPr bwMode="auto">
          <a:xfrm>
            <a:off x="7448550" y="3733800"/>
            <a:ext cx="1447800" cy="655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bIns="0">
            <a:spAutoFit/>
          </a:bodyPr>
          <a:lstStyle/>
          <a:p>
            <a:pPr algn="ctr"/>
            <a:r>
              <a:rPr lang="ru-RU" sz="2000" b="1">
                <a:cs typeface="Times New Roman" pitchFamily="18" charset="0"/>
              </a:rPr>
              <a:t>половых клеток</a:t>
            </a:r>
            <a:endParaRPr lang="ru-RU" sz="2000" b="1"/>
          </a:p>
        </p:txBody>
      </p:sp>
      <p:sp>
        <p:nvSpPr>
          <p:cNvPr id="3080" name="Rectangle 1190"/>
          <p:cNvSpPr>
            <a:spLocks noChangeArrowheads="1"/>
          </p:cNvSpPr>
          <p:nvPr/>
        </p:nvSpPr>
        <p:spPr bwMode="auto">
          <a:xfrm>
            <a:off x="1252538" y="52578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2000" b="1">
                <a:cs typeface="Times New Roman" pitchFamily="18" charset="0"/>
              </a:rPr>
              <a:t>передаются признаки</a:t>
            </a:r>
            <a:r>
              <a:rPr lang="ru-RU" sz="1200" b="1">
                <a:cs typeface="Times New Roman" pitchFamily="18" charset="0"/>
              </a:rPr>
              <a:t>   </a:t>
            </a:r>
            <a:r>
              <a:rPr lang="ru-RU" b="1">
                <a:cs typeface="Times New Roman" pitchFamily="18" charset="0"/>
              </a:rPr>
              <a:t>          </a:t>
            </a:r>
            <a:r>
              <a:rPr lang="ru-RU" sz="1200" b="1">
                <a:cs typeface="Times New Roman" pitchFamily="18" charset="0"/>
              </a:rPr>
              <a:t>      </a:t>
            </a:r>
            <a:r>
              <a:rPr lang="ru-RU" sz="1100"/>
              <a:t> </a:t>
            </a:r>
            <a:endParaRPr lang="ru-RU"/>
          </a:p>
        </p:txBody>
      </p:sp>
      <p:sp>
        <p:nvSpPr>
          <p:cNvPr id="3081" name="Rectangle 1191"/>
          <p:cNvSpPr>
            <a:spLocks noChangeArrowheads="1"/>
          </p:cNvSpPr>
          <p:nvPr/>
        </p:nvSpPr>
        <p:spPr bwMode="auto">
          <a:xfrm>
            <a:off x="5443538" y="53340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2000" b="1">
                <a:cs typeface="Times New Roman" pitchFamily="18" charset="0"/>
              </a:rPr>
              <a:t>передаются признаки</a:t>
            </a:r>
            <a:r>
              <a:rPr lang="ru-RU" sz="1200" b="1">
                <a:cs typeface="Times New Roman" pitchFamily="18" charset="0"/>
              </a:rPr>
              <a:t>   </a:t>
            </a:r>
            <a:r>
              <a:rPr lang="ru-RU" b="1">
                <a:cs typeface="Times New Roman" pitchFamily="18" charset="0"/>
              </a:rPr>
              <a:t>          </a:t>
            </a:r>
            <a:r>
              <a:rPr lang="ru-RU" sz="1200" b="1">
                <a:cs typeface="Times New Roman" pitchFamily="18" charset="0"/>
              </a:rPr>
              <a:t>      </a:t>
            </a:r>
            <a:r>
              <a:rPr lang="ru-RU" sz="1100"/>
              <a:t> </a:t>
            </a:r>
            <a:endParaRPr lang="ru-RU"/>
          </a:p>
        </p:txBody>
      </p:sp>
      <p:grpSp>
        <p:nvGrpSpPr>
          <p:cNvPr id="3082" name="Group 1198"/>
          <p:cNvGrpSpPr>
            <a:grpSpLocks/>
          </p:cNvGrpSpPr>
          <p:nvPr/>
        </p:nvGrpSpPr>
        <p:grpSpPr bwMode="auto">
          <a:xfrm>
            <a:off x="1042988" y="1196975"/>
            <a:ext cx="7872412" cy="5232400"/>
            <a:chOff x="645" y="736"/>
            <a:chExt cx="4959" cy="3296"/>
          </a:xfrm>
        </p:grpSpPr>
        <p:sp>
          <p:nvSpPr>
            <p:cNvPr id="3083" name="Line 1177"/>
            <p:cNvSpPr>
              <a:spLocks noChangeShapeType="1"/>
            </p:cNvSpPr>
            <p:nvPr/>
          </p:nvSpPr>
          <p:spPr bwMode="auto">
            <a:xfrm>
              <a:off x="4320" y="2112"/>
              <a:ext cx="0" cy="1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ru-RU"/>
            </a:p>
          </p:txBody>
        </p:sp>
        <p:grpSp>
          <p:nvGrpSpPr>
            <p:cNvPr id="3084" name="Group 1197"/>
            <p:cNvGrpSpPr>
              <a:grpSpLocks/>
            </p:cNvGrpSpPr>
            <p:nvPr/>
          </p:nvGrpSpPr>
          <p:grpSpPr bwMode="auto">
            <a:xfrm>
              <a:off x="645" y="736"/>
              <a:ext cx="4959" cy="3296"/>
              <a:chOff x="645" y="736"/>
              <a:chExt cx="4959" cy="3296"/>
            </a:xfrm>
          </p:grpSpPr>
          <p:sp>
            <p:nvSpPr>
              <p:cNvPr id="3086" name="Rectangle 1164"/>
              <p:cNvSpPr>
                <a:spLocks noChangeArrowheads="1"/>
              </p:cNvSpPr>
              <p:nvPr/>
            </p:nvSpPr>
            <p:spPr bwMode="auto">
              <a:xfrm>
                <a:off x="2085" y="736"/>
                <a:ext cx="2064" cy="192"/>
              </a:xfrm>
              <a:prstGeom prst="rect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3087" name="Line 1165"/>
              <p:cNvSpPr>
                <a:spLocks noChangeShapeType="1"/>
              </p:cNvSpPr>
              <p:nvPr/>
            </p:nvSpPr>
            <p:spPr bwMode="auto">
              <a:xfrm>
                <a:off x="3093" y="928"/>
                <a:ext cx="0" cy="24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3088" name="Line 1166"/>
              <p:cNvSpPr>
                <a:spLocks noChangeShapeType="1"/>
              </p:cNvSpPr>
              <p:nvPr/>
            </p:nvSpPr>
            <p:spPr bwMode="auto">
              <a:xfrm>
                <a:off x="3093" y="1264"/>
                <a:ext cx="0" cy="192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3089" name="Line 1168"/>
              <p:cNvSpPr>
                <a:spLocks noChangeShapeType="1"/>
              </p:cNvSpPr>
              <p:nvPr/>
            </p:nvSpPr>
            <p:spPr bwMode="auto">
              <a:xfrm flipH="1">
                <a:off x="1557" y="1696"/>
                <a:ext cx="624" cy="144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3090" name="Line 1169"/>
              <p:cNvSpPr>
                <a:spLocks noChangeShapeType="1"/>
              </p:cNvSpPr>
              <p:nvPr/>
            </p:nvSpPr>
            <p:spPr bwMode="auto">
              <a:xfrm>
                <a:off x="4101" y="1696"/>
                <a:ext cx="288" cy="192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3091" name="Rectangle 1170"/>
              <p:cNvSpPr>
                <a:spLocks noChangeArrowheads="1"/>
              </p:cNvSpPr>
              <p:nvPr/>
            </p:nvSpPr>
            <p:spPr bwMode="auto">
              <a:xfrm>
                <a:off x="885" y="1888"/>
                <a:ext cx="1296" cy="192"/>
              </a:xfrm>
              <a:prstGeom prst="rect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92" name="Rectangle 1172"/>
              <p:cNvSpPr>
                <a:spLocks noChangeArrowheads="1"/>
              </p:cNvSpPr>
              <p:nvPr/>
            </p:nvSpPr>
            <p:spPr bwMode="auto">
              <a:xfrm>
                <a:off x="3627" y="1888"/>
                <a:ext cx="1296" cy="192"/>
              </a:xfrm>
              <a:prstGeom prst="rect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93" name="Line 1173"/>
              <p:cNvSpPr>
                <a:spLocks noChangeShapeType="1"/>
              </p:cNvSpPr>
              <p:nvPr/>
            </p:nvSpPr>
            <p:spPr bwMode="auto">
              <a:xfrm>
                <a:off x="1104" y="2064"/>
                <a:ext cx="0" cy="24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3094" name="Line 1174"/>
              <p:cNvSpPr>
                <a:spLocks noChangeShapeType="1"/>
              </p:cNvSpPr>
              <p:nvPr/>
            </p:nvSpPr>
            <p:spPr bwMode="auto">
              <a:xfrm>
                <a:off x="2064" y="2064"/>
                <a:ext cx="0" cy="24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3095" name="Rectangle 1175"/>
              <p:cNvSpPr>
                <a:spLocks noChangeArrowheads="1"/>
              </p:cNvSpPr>
              <p:nvPr/>
            </p:nvSpPr>
            <p:spPr bwMode="auto">
              <a:xfrm>
                <a:off x="645" y="2304"/>
                <a:ext cx="912" cy="192"/>
              </a:xfrm>
              <a:prstGeom prst="rect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96" name="Rectangle 1176"/>
              <p:cNvSpPr>
                <a:spLocks noChangeArrowheads="1"/>
              </p:cNvSpPr>
              <p:nvPr/>
            </p:nvSpPr>
            <p:spPr bwMode="auto">
              <a:xfrm>
                <a:off x="1701" y="2296"/>
                <a:ext cx="912" cy="192"/>
              </a:xfrm>
              <a:prstGeom prst="rect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97" name="Line 1183"/>
              <p:cNvSpPr>
                <a:spLocks noChangeShapeType="1"/>
              </p:cNvSpPr>
              <p:nvPr/>
            </p:nvSpPr>
            <p:spPr bwMode="auto">
              <a:xfrm flipH="1">
                <a:off x="3717" y="2400"/>
                <a:ext cx="288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3098" name="Line 1185"/>
              <p:cNvSpPr>
                <a:spLocks noChangeShapeType="1"/>
              </p:cNvSpPr>
              <p:nvPr/>
            </p:nvSpPr>
            <p:spPr bwMode="auto">
              <a:xfrm>
                <a:off x="4677" y="2352"/>
                <a:ext cx="48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3099" name="Rectangle 1186"/>
              <p:cNvSpPr>
                <a:spLocks noChangeArrowheads="1"/>
              </p:cNvSpPr>
              <p:nvPr/>
            </p:nvSpPr>
            <p:spPr bwMode="auto">
              <a:xfrm>
                <a:off x="4548" y="2832"/>
                <a:ext cx="480" cy="192"/>
              </a:xfrm>
              <a:prstGeom prst="rect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00" name="Rectangle 1187"/>
              <p:cNvSpPr>
                <a:spLocks noChangeArrowheads="1"/>
              </p:cNvSpPr>
              <p:nvPr/>
            </p:nvSpPr>
            <p:spPr bwMode="auto">
              <a:xfrm>
                <a:off x="5124" y="2840"/>
                <a:ext cx="480" cy="192"/>
              </a:xfrm>
              <a:prstGeom prst="rect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01" name="Line 1188"/>
              <p:cNvSpPr>
                <a:spLocks noChangeShapeType="1"/>
              </p:cNvSpPr>
              <p:nvPr/>
            </p:nvSpPr>
            <p:spPr bwMode="auto">
              <a:xfrm>
                <a:off x="4896" y="2736"/>
                <a:ext cx="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3102" name="Line 1189"/>
              <p:cNvSpPr>
                <a:spLocks noChangeShapeType="1"/>
              </p:cNvSpPr>
              <p:nvPr/>
            </p:nvSpPr>
            <p:spPr bwMode="auto">
              <a:xfrm>
                <a:off x="5280" y="2736"/>
                <a:ext cx="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3103" name="Rectangle 1192"/>
              <p:cNvSpPr>
                <a:spLocks noChangeArrowheads="1"/>
              </p:cNvSpPr>
              <p:nvPr/>
            </p:nvSpPr>
            <p:spPr bwMode="auto">
              <a:xfrm>
                <a:off x="789" y="3648"/>
                <a:ext cx="1728" cy="336"/>
              </a:xfrm>
              <a:prstGeom prst="rect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04" name="Rectangle 1193"/>
              <p:cNvSpPr>
                <a:spLocks noChangeArrowheads="1"/>
              </p:cNvSpPr>
              <p:nvPr/>
            </p:nvSpPr>
            <p:spPr bwMode="auto">
              <a:xfrm>
                <a:off x="3525" y="3696"/>
                <a:ext cx="1728" cy="336"/>
              </a:xfrm>
              <a:prstGeom prst="rect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05" name="Line 1194"/>
              <p:cNvSpPr>
                <a:spLocks noChangeShapeType="1"/>
              </p:cNvSpPr>
              <p:nvPr/>
            </p:nvSpPr>
            <p:spPr bwMode="auto">
              <a:xfrm>
                <a:off x="1653" y="2064"/>
                <a:ext cx="0" cy="1344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</p:spPr>
            <p:txBody>
              <a:bodyPr wrap="none"/>
              <a:lstStyle/>
              <a:p>
                <a:endParaRPr lang="ru-RU"/>
              </a:p>
            </p:txBody>
          </p:sp>
        </p:grpSp>
        <p:sp>
          <p:nvSpPr>
            <p:cNvPr id="3085" name="Line 1196"/>
            <p:cNvSpPr>
              <a:spLocks noChangeShapeType="1"/>
            </p:cNvSpPr>
            <p:nvPr/>
          </p:nvSpPr>
          <p:spPr bwMode="auto">
            <a:xfrm>
              <a:off x="4241" y="2069"/>
              <a:ext cx="0" cy="13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ru-RU"/>
            </a:p>
          </p:txBody>
        </p:sp>
      </p:grp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549275"/>
            <a:ext cx="8640763" cy="5475288"/>
          </a:xfrm>
        </p:spPr>
        <p:txBody>
          <a:bodyPr/>
          <a:lstStyle/>
          <a:p>
            <a:pPr algn="just" eaLnBrk="1" hangingPunct="1"/>
            <a:r>
              <a:rPr lang="ru-RU" sz="3200" smtClean="0"/>
              <a:t>       </a:t>
            </a:r>
            <a:r>
              <a:rPr lang="ru-RU" sz="3200" smtClean="0">
                <a:latin typeface="Times New Roman" pitchFamily="18" charset="0"/>
              </a:rPr>
              <a:t>Из оплодотворенных яиц развиваются личинки, которые выталкиваются через сифон наружу, когда мимо проплывает какая-то рыба. Личинки прикрепляются к коже и жабрам рыбы и развиваются на ее теле 1-2 месяца. Такая приспособленность способствует расселению их в природе в фазе личинки. Это связано с малоподвижным образом жизни взрослых особей.</a:t>
            </a:r>
            <a:br>
              <a:rPr lang="ru-RU" sz="3200" smtClean="0">
                <a:latin typeface="Times New Roman" pitchFamily="18" charset="0"/>
              </a:rPr>
            </a:br>
            <a:endParaRPr lang="ru-RU" sz="32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ChangeArrowheads="1"/>
          </p:cNvSpPr>
          <p:nvPr/>
        </p:nvSpPr>
        <p:spPr bwMode="auto">
          <a:xfrm>
            <a:off x="539750" y="404813"/>
            <a:ext cx="7991475" cy="557212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1" name="Line 6"/>
          <p:cNvSpPr>
            <a:spLocks noChangeShapeType="1"/>
          </p:cNvSpPr>
          <p:nvPr/>
        </p:nvSpPr>
        <p:spPr bwMode="auto">
          <a:xfrm>
            <a:off x="4643438" y="1052513"/>
            <a:ext cx="0" cy="2873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2532" name="Line 7"/>
          <p:cNvSpPr>
            <a:spLocks noChangeShapeType="1"/>
          </p:cNvSpPr>
          <p:nvPr/>
        </p:nvSpPr>
        <p:spPr bwMode="auto">
          <a:xfrm flipH="1">
            <a:off x="4572000" y="1628775"/>
            <a:ext cx="0" cy="43973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2533" name="Rectangle 8"/>
          <p:cNvSpPr>
            <a:spLocks noChangeArrowheads="1"/>
          </p:cNvSpPr>
          <p:nvPr/>
        </p:nvSpPr>
        <p:spPr bwMode="auto">
          <a:xfrm>
            <a:off x="1403350" y="1844675"/>
            <a:ext cx="67056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b="1">
                <a:cs typeface="Times New Roman" pitchFamily="18" charset="0"/>
              </a:rPr>
              <a:t>Способы размножения животных</a:t>
            </a:r>
            <a:r>
              <a:rPr lang="ru-RU" sz="2800"/>
              <a:t> </a:t>
            </a:r>
          </a:p>
        </p:txBody>
      </p:sp>
      <p:sp>
        <p:nvSpPr>
          <p:cNvPr id="22534" name="Rectangle 9"/>
          <p:cNvSpPr>
            <a:spLocks noChangeArrowheads="1"/>
          </p:cNvSpPr>
          <p:nvPr/>
        </p:nvSpPr>
        <p:spPr bwMode="auto">
          <a:xfrm>
            <a:off x="1042988" y="2636838"/>
            <a:ext cx="2170112" cy="423862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5" name="Line 10"/>
          <p:cNvSpPr>
            <a:spLocks noChangeShapeType="1"/>
          </p:cNvSpPr>
          <p:nvPr/>
        </p:nvSpPr>
        <p:spPr bwMode="auto">
          <a:xfrm>
            <a:off x="1536700" y="3060700"/>
            <a:ext cx="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2536" name="Line 11"/>
          <p:cNvSpPr>
            <a:spLocks noChangeShapeType="1"/>
          </p:cNvSpPr>
          <p:nvPr/>
        </p:nvSpPr>
        <p:spPr bwMode="auto">
          <a:xfrm>
            <a:off x="3060700" y="3060700"/>
            <a:ext cx="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2537" name="Rectangle 12"/>
          <p:cNvSpPr>
            <a:spLocks noChangeArrowheads="1"/>
          </p:cNvSpPr>
          <p:nvPr/>
        </p:nvSpPr>
        <p:spPr bwMode="auto">
          <a:xfrm>
            <a:off x="2484438" y="3441700"/>
            <a:ext cx="1584325" cy="8509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8" name="Rectangle 13"/>
          <p:cNvSpPr>
            <a:spLocks noChangeArrowheads="1"/>
          </p:cNvSpPr>
          <p:nvPr/>
        </p:nvSpPr>
        <p:spPr bwMode="auto">
          <a:xfrm>
            <a:off x="6032500" y="3302000"/>
            <a:ext cx="1371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b="1">
                <a:cs typeface="Times New Roman" pitchFamily="18" charset="0"/>
              </a:rPr>
              <a:t>слияние</a:t>
            </a:r>
            <a:r>
              <a:rPr lang="ru-RU"/>
              <a:t> </a:t>
            </a:r>
          </a:p>
        </p:txBody>
      </p:sp>
      <p:sp>
        <p:nvSpPr>
          <p:cNvPr id="22539" name="Rectangle 14"/>
          <p:cNvSpPr>
            <a:spLocks noChangeArrowheads="1"/>
          </p:cNvSpPr>
          <p:nvPr/>
        </p:nvSpPr>
        <p:spPr bwMode="auto">
          <a:xfrm>
            <a:off x="4356100" y="3789363"/>
            <a:ext cx="2087563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cs typeface="Times New Roman" pitchFamily="18" charset="0"/>
              </a:rPr>
              <a:t>одноклеточных организмов</a:t>
            </a:r>
            <a:r>
              <a:rPr lang="ru-RU" sz="1200" b="1">
                <a:cs typeface="Times New Roman" pitchFamily="18" charset="0"/>
              </a:rPr>
              <a:t> </a:t>
            </a:r>
            <a:r>
              <a:rPr lang="ru-RU" sz="2000" b="1">
                <a:cs typeface="Times New Roman" pitchFamily="18" charset="0"/>
              </a:rPr>
              <a:t>   </a:t>
            </a:r>
            <a:r>
              <a:rPr lang="ru-RU" sz="1200" b="1">
                <a:cs typeface="Times New Roman" pitchFamily="18" charset="0"/>
              </a:rPr>
              <a:t>   </a:t>
            </a:r>
            <a:r>
              <a:rPr lang="ru-RU" sz="1100"/>
              <a:t> </a:t>
            </a:r>
            <a:endParaRPr lang="ru-RU"/>
          </a:p>
        </p:txBody>
      </p:sp>
      <p:sp>
        <p:nvSpPr>
          <p:cNvPr id="22540" name="Rectangle 15"/>
          <p:cNvSpPr>
            <a:spLocks noChangeArrowheads="1"/>
          </p:cNvSpPr>
          <p:nvPr/>
        </p:nvSpPr>
        <p:spPr bwMode="auto">
          <a:xfrm>
            <a:off x="7175500" y="3789363"/>
            <a:ext cx="1968500" cy="6556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bIns="0">
            <a:spAutoFit/>
          </a:bodyPr>
          <a:lstStyle/>
          <a:p>
            <a:pPr algn="ctr"/>
            <a:r>
              <a:rPr lang="ru-RU" sz="2000" b="1">
                <a:cs typeface="Times New Roman" pitchFamily="18" charset="0"/>
              </a:rPr>
              <a:t>половых клеток</a:t>
            </a:r>
            <a:endParaRPr lang="ru-RU" sz="2000" b="1"/>
          </a:p>
        </p:txBody>
      </p:sp>
      <p:sp>
        <p:nvSpPr>
          <p:cNvPr id="22541" name="Rectangle 16"/>
          <p:cNvSpPr>
            <a:spLocks noChangeArrowheads="1"/>
          </p:cNvSpPr>
          <p:nvPr/>
        </p:nvSpPr>
        <p:spPr bwMode="auto">
          <a:xfrm>
            <a:off x="1003300" y="50546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2000" b="1">
                <a:cs typeface="Times New Roman" pitchFamily="18" charset="0"/>
              </a:rPr>
              <a:t>передаются признаки</a:t>
            </a:r>
            <a:r>
              <a:rPr lang="ru-RU" sz="1200" b="1">
                <a:cs typeface="Times New Roman" pitchFamily="18" charset="0"/>
              </a:rPr>
              <a:t>   </a:t>
            </a:r>
            <a:r>
              <a:rPr lang="ru-RU" b="1">
                <a:cs typeface="Times New Roman" pitchFamily="18" charset="0"/>
              </a:rPr>
              <a:t>          </a:t>
            </a:r>
            <a:r>
              <a:rPr lang="ru-RU" sz="1200" b="1">
                <a:cs typeface="Times New Roman" pitchFamily="18" charset="0"/>
              </a:rPr>
              <a:t>      </a:t>
            </a:r>
            <a:r>
              <a:rPr lang="ru-RU" sz="1100"/>
              <a:t> </a:t>
            </a:r>
            <a:endParaRPr lang="ru-RU"/>
          </a:p>
        </p:txBody>
      </p:sp>
      <p:sp>
        <p:nvSpPr>
          <p:cNvPr id="22542" name="Rectangle 17"/>
          <p:cNvSpPr>
            <a:spLocks noChangeArrowheads="1"/>
          </p:cNvSpPr>
          <p:nvPr/>
        </p:nvSpPr>
        <p:spPr bwMode="auto">
          <a:xfrm>
            <a:off x="5194300" y="51308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2000" b="1">
                <a:cs typeface="Times New Roman" pitchFamily="18" charset="0"/>
              </a:rPr>
              <a:t>передаются признаки</a:t>
            </a:r>
            <a:r>
              <a:rPr lang="ru-RU" sz="1200" b="1">
                <a:cs typeface="Times New Roman" pitchFamily="18" charset="0"/>
              </a:rPr>
              <a:t>   </a:t>
            </a:r>
            <a:r>
              <a:rPr lang="ru-RU" b="1">
                <a:cs typeface="Times New Roman" pitchFamily="18" charset="0"/>
              </a:rPr>
              <a:t>          </a:t>
            </a:r>
            <a:r>
              <a:rPr lang="ru-RU" sz="1200" b="1">
                <a:cs typeface="Times New Roman" pitchFamily="18" charset="0"/>
              </a:rPr>
              <a:t>      </a:t>
            </a:r>
            <a:r>
              <a:rPr lang="ru-RU" sz="1100"/>
              <a:t> </a:t>
            </a:r>
            <a:endParaRPr lang="ru-RU"/>
          </a:p>
        </p:txBody>
      </p:sp>
      <p:sp>
        <p:nvSpPr>
          <p:cNvPr id="22543" name="Rectangle 18"/>
          <p:cNvSpPr>
            <a:spLocks noChangeArrowheads="1"/>
          </p:cNvSpPr>
          <p:nvPr/>
        </p:nvSpPr>
        <p:spPr bwMode="auto">
          <a:xfrm>
            <a:off x="971550" y="5602288"/>
            <a:ext cx="2736850" cy="936625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4" name="Rectangle 19"/>
          <p:cNvSpPr>
            <a:spLocks noChangeArrowheads="1"/>
          </p:cNvSpPr>
          <p:nvPr/>
        </p:nvSpPr>
        <p:spPr bwMode="auto">
          <a:xfrm>
            <a:off x="5219700" y="5602288"/>
            <a:ext cx="3168650" cy="865187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5" name="Line 20"/>
          <p:cNvSpPr>
            <a:spLocks noChangeShapeType="1"/>
          </p:cNvSpPr>
          <p:nvPr/>
        </p:nvSpPr>
        <p:spPr bwMode="auto">
          <a:xfrm>
            <a:off x="2374900" y="3060700"/>
            <a:ext cx="0" cy="2133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2546" name="Line 21"/>
          <p:cNvSpPr>
            <a:spLocks noChangeShapeType="1"/>
          </p:cNvSpPr>
          <p:nvPr/>
        </p:nvSpPr>
        <p:spPr bwMode="auto">
          <a:xfrm flipH="1">
            <a:off x="6516688" y="3068638"/>
            <a:ext cx="309562" cy="216058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2547" name="Text Box 22"/>
          <p:cNvSpPr txBox="1">
            <a:spLocks noChangeArrowheads="1"/>
          </p:cNvSpPr>
          <p:nvPr/>
        </p:nvSpPr>
        <p:spPr bwMode="auto">
          <a:xfrm>
            <a:off x="1042988" y="5673725"/>
            <a:ext cx="2592387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От материнского организма</a:t>
            </a:r>
          </a:p>
        </p:txBody>
      </p:sp>
      <p:sp>
        <p:nvSpPr>
          <p:cNvPr id="22548" name="Text Box 23"/>
          <p:cNvSpPr txBox="1">
            <a:spLocks noChangeArrowheads="1"/>
          </p:cNvSpPr>
          <p:nvPr/>
        </p:nvSpPr>
        <p:spPr bwMode="auto">
          <a:xfrm>
            <a:off x="5508625" y="5746750"/>
            <a:ext cx="331152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От обоих родителей</a:t>
            </a:r>
          </a:p>
        </p:txBody>
      </p:sp>
      <p:sp>
        <p:nvSpPr>
          <p:cNvPr id="22549" name="Text Box 24"/>
          <p:cNvSpPr txBox="1">
            <a:spLocks noChangeArrowheads="1"/>
          </p:cNvSpPr>
          <p:nvPr/>
        </p:nvSpPr>
        <p:spPr bwMode="auto">
          <a:xfrm>
            <a:off x="971550" y="476250"/>
            <a:ext cx="648176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Способность воспроизводить себе подобных</a:t>
            </a:r>
          </a:p>
        </p:txBody>
      </p:sp>
      <p:sp>
        <p:nvSpPr>
          <p:cNvPr id="22550" name="Text Box 25"/>
          <p:cNvSpPr txBox="1">
            <a:spLocks noChangeArrowheads="1"/>
          </p:cNvSpPr>
          <p:nvPr/>
        </p:nvSpPr>
        <p:spPr bwMode="auto">
          <a:xfrm>
            <a:off x="1260475" y="2565400"/>
            <a:ext cx="19431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бесполое</a:t>
            </a:r>
          </a:p>
        </p:txBody>
      </p:sp>
      <p:sp>
        <p:nvSpPr>
          <p:cNvPr id="22551" name="Text Box 26"/>
          <p:cNvSpPr txBox="1">
            <a:spLocks noChangeArrowheads="1"/>
          </p:cNvSpPr>
          <p:nvPr/>
        </p:nvSpPr>
        <p:spPr bwMode="auto">
          <a:xfrm>
            <a:off x="827088" y="3513138"/>
            <a:ext cx="1296987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Деление клетки</a:t>
            </a:r>
          </a:p>
        </p:txBody>
      </p:sp>
      <p:sp>
        <p:nvSpPr>
          <p:cNvPr id="22552" name="Text Box 27"/>
          <p:cNvSpPr txBox="1">
            <a:spLocks noChangeArrowheads="1"/>
          </p:cNvSpPr>
          <p:nvPr/>
        </p:nvSpPr>
        <p:spPr bwMode="auto">
          <a:xfrm>
            <a:off x="2484438" y="3500438"/>
            <a:ext cx="1366837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почкование</a:t>
            </a:r>
          </a:p>
        </p:txBody>
      </p:sp>
      <p:sp>
        <p:nvSpPr>
          <p:cNvPr id="22553" name="Text Box 28"/>
          <p:cNvSpPr txBox="1">
            <a:spLocks noChangeArrowheads="1"/>
          </p:cNvSpPr>
          <p:nvPr/>
        </p:nvSpPr>
        <p:spPr bwMode="auto">
          <a:xfrm>
            <a:off x="4787900" y="4652963"/>
            <a:ext cx="1657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яйцеклеток</a:t>
            </a:r>
          </a:p>
        </p:txBody>
      </p:sp>
      <p:sp>
        <p:nvSpPr>
          <p:cNvPr id="22554" name="Text Box 29"/>
          <p:cNvSpPr txBox="1">
            <a:spLocks noChangeArrowheads="1"/>
          </p:cNvSpPr>
          <p:nvPr/>
        </p:nvSpPr>
        <p:spPr bwMode="auto">
          <a:xfrm>
            <a:off x="6588125" y="4581525"/>
            <a:ext cx="23399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сперматозоидов</a:t>
            </a:r>
          </a:p>
        </p:txBody>
      </p:sp>
      <p:sp>
        <p:nvSpPr>
          <p:cNvPr id="22555" name="Rectangle 30"/>
          <p:cNvSpPr>
            <a:spLocks noChangeArrowheads="1"/>
          </p:cNvSpPr>
          <p:nvPr/>
        </p:nvSpPr>
        <p:spPr bwMode="auto">
          <a:xfrm>
            <a:off x="3635375" y="1268413"/>
            <a:ext cx="202406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b="1"/>
              <a:t>Размножение</a:t>
            </a:r>
          </a:p>
        </p:txBody>
      </p:sp>
      <p:sp>
        <p:nvSpPr>
          <p:cNvPr id="22556" name="Rectangle 32"/>
          <p:cNvSpPr>
            <a:spLocks noChangeArrowheads="1"/>
          </p:cNvSpPr>
          <p:nvPr/>
        </p:nvSpPr>
        <p:spPr bwMode="auto">
          <a:xfrm>
            <a:off x="6084888" y="2636838"/>
            <a:ext cx="1236662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половое</a:t>
            </a:r>
          </a:p>
        </p:txBody>
      </p:sp>
      <p:sp>
        <p:nvSpPr>
          <p:cNvPr id="22557" name="Rectangle 33"/>
          <p:cNvSpPr>
            <a:spLocks noChangeArrowheads="1"/>
          </p:cNvSpPr>
          <p:nvPr/>
        </p:nvSpPr>
        <p:spPr bwMode="auto">
          <a:xfrm>
            <a:off x="5508625" y="2636838"/>
            <a:ext cx="2170113" cy="423862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58" name="Rectangle 34"/>
          <p:cNvSpPr>
            <a:spLocks noChangeArrowheads="1"/>
          </p:cNvSpPr>
          <p:nvPr/>
        </p:nvSpPr>
        <p:spPr bwMode="auto">
          <a:xfrm>
            <a:off x="539750" y="3429000"/>
            <a:ext cx="1584325" cy="8509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59" name="Line 35"/>
          <p:cNvSpPr>
            <a:spLocks noChangeShapeType="1"/>
          </p:cNvSpPr>
          <p:nvPr/>
        </p:nvSpPr>
        <p:spPr bwMode="auto">
          <a:xfrm flipH="1">
            <a:off x="5580063" y="3644900"/>
            <a:ext cx="504825" cy="2889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2560" name="Line 36"/>
          <p:cNvSpPr>
            <a:spLocks noChangeShapeType="1"/>
          </p:cNvSpPr>
          <p:nvPr/>
        </p:nvSpPr>
        <p:spPr bwMode="auto">
          <a:xfrm>
            <a:off x="7308850" y="3573463"/>
            <a:ext cx="576263" cy="3603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2561" name="Rectangle 37"/>
          <p:cNvSpPr>
            <a:spLocks noChangeArrowheads="1"/>
          </p:cNvSpPr>
          <p:nvPr/>
        </p:nvSpPr>
        <p:spPr bwMode="auto">
          <a:xfrm>
            <a:off x="4787900" y="4652963"/>
            <a:ext cx="1666875" cy="423862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62" name="Rectangle 38"/>
          <p:cNvSpPr>
            <a:spLocks noChangeArrowheads="1"/>
          </p:cNvSpPr>
          <p:nvPr/>
        </p:nvSpPr>
        <p:spPr bwMode="auto">
          <a:xfrm>
            <a:off x="6659563" y="4652963"/>
            <a:ext cx="2232025" cy="423862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63" name="Line 39"/>
          <p:cNvSpPr>
            <a:spLocks noChangeShapeType="1"/>
          </p:cNvSpPr>
          <p:nvPr/>
        </p:nvSpPr>
        <p:spPr bwMode="auto">
          <a:xfrm flipH="1">
            <a:off x="6372225" y="4437063"/>
            <a:ext cx="1368425" cy="2159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2564" name="Line 40"/>
          <p:cNvSpPr>
            <a:spLocks noChangeShapeType="1"/>
          </p:cNvSpPr>
          <p:nvPr/>
        </p:nvSpPr>
        <p:spPr bwMode="auto">
          <a:xfrm>
            <a:off x="8243888" y="4508500"/>
            <a:ext cx="73025" cy="1444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pic>
        <p:nvPicPr>
          <p:cNvPr id="22565" name="Picture 41" descr="bk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81075"/>
            <a:ext cx="1619250" cy="151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2987675" y="549275"/>
            <a:ext cx="34480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tx2"/>
                </a:solidFill>
              </a:rPr>
              <a:t>Слияние половых клеток</a:t>
            </a:r>
          </a:p>
        </p:txBody>
      </p:sp>
      <p:grpSp>
        <p:nvGrpSpPr>
          <p:cNvPr id="23555" name="Group 5"/>
          <p:cNvGrpSpPr>
            <a:grpSpLocks/>
          </p:cNvGrpSpPr>
          <p:nvPr/>
        </p:nvGrpSpPr>
        <p:grpSpPr bwMode="auto">
          <a:xfrm>
            <a:off x="539750" y="908050"/>
            <a:ext cx="7620000" cy="3810000"/>
            <a:chOff x="480" y="768"/>
            <a:chExt cx="4800" cy="2400"/>
          </a:xfrm>
        </p:grpSpPr>
        <p:sp>
          <p:nvSpPr>
            <p:cNvPr id="23557" name="Line 6"/>
            <p:cNvSpPr>
              <a:spLocks noChangeShapeType="1"/>
            </p:cNvSpPr>
            <p:nvPr/>
          </p:nvSpPr>
          <p:spPr bwMode="auto">
            <a:xfrm>
              <a:off x="3120" y="768"/>
              <a:ext cx="0" cy="72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558" name="Rectangle 7"/>
            <p:cNvSpPr>
              <a:spLocks noChangeArrowheads="1"/>
            </p:cNvSpPr>
            <p:nvPr/>
          </p:nvSpPr>
          <p:spPr bwMode="auto">
            <a:xfrm>
              <a:off x="1104" y="1488"/>
              <a:ext cx="3888" cy="576"/>
            </a:xfrm>
            <a:prstGeom prst="rect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9" name="Line 8"/>
            <p:cNvSpPr>
              <a:spLocks noChangeShapeType="1"/>
            </p:cNvSpPr>
            <p:nvPr/>
          </p:nvSpPr>
          <p:spPr bwMode="auto">
            <a:xfrm>
              <a:off x="1824" y="2064"/>
              <a:ext cx="0" cy="52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560" name="Line 9"/>
            <p:cNvSpPr>
              <a:spLocks noChangeShapeType="1"/>
            </p:cNvSpPr>
            <p:nvPr/>
          </p:nvSpPr>
          <p:spPr bwMode="auto">
            <a:xfrm>
              <a:off x="4080" y="2064"/>
              <a:ext cx="0" cy="52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561" name="Rectangle 10"/>
            <p:cNvSpPr>
              <a:spLocks noChangeArrowheads="1"/>
            </p:cNvSpPr>
            <p:nvPr/>
          </p:nvSpPr>
          <p:spPr bwMode="auto">
            <a:xfrm>
              <a:off x="480" y="2640"/>
              <a:ext cx="2208" cy="528"/>
            </a:xfrm>
            <a:prstGeom prst="rect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2" name="Rectangle 11"/>
            <p:cNvSpPr>
              <a:spLocks noChangeArrowheads="1"/>
            </p:cNvSpPr>
            <p:nvPr/>
          </p:nvSpPr>
          <p:spPr bwMode="auto">
            <a:xfrm>
              <a:off x="3072" y="2640"/>
              <a:ext cx="2208" cy="528"/>
            </a:xfrm>
            <a:prstGeom prst="rect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3" name="Text Box 12"/>
            <p:cNvSpPr txBox="1">
              <a:spLocks noChangeArrowheads="1"/>
            </p:cNvSpPr>
            <p:nvPr/>
          </p:nvSpPr>
          <p:spPr bwMode="auto">
            <a:xfrm>
              <a:off x="1156" y="1570"/>
              <a:ext cx="372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/>
                <a:t>оплодотворение</a:t>
              </a:r>
            </a:p>
          </p:txBody>
        </p:sp>
        <p:sp>
          <p:nvSpPr>
            <p:cNvPr id="23564" name="Text Box 13"/>
            <p:cNvSpPr txBox="1">
              <a:spLocks noChangeArrowheads="1"/>
            </p:cNvSpPr>
            <p:nvPr/>
          </p:nvSpPr>
          <p:spPr bwMode="auto">
            <a:xfrm>
              <a:off x="567" y="2750"/>
              <a:ext cx="1995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/>
                <a:t>наружное</a:t>
              </a:r>
            </a:p>
          </p:txBody>
        </p:sp>
        <p:sp>
          <p:nvSpPr>
            <p:cNvPr id="23565" name="Text Box 14"/>
            <p:cNvSpPr txBox="1">
              <a:spLocks noChangeArrowheads="1"/>
            </p:cNvSpPr>
            <p:nvPr/>
          </p:nvSpPr>
          <p:spPr bwMode="auto">
            <a:xfrm>
              <a:off x="3198" y="2750"/>
              <a:ext cx="1995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/>
                <a:t>внутреннее</a:t>
              </a:r>
            </a:p>
          </p:txBody>
        </p:sp>
      </p:grpSp>
      <p:pic>
        <p:nvPicPr>
          <p:cNvPr id="23556" name="Picture 15" descr="HH00625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5084763"/>
            <a:ext cx="11049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9747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419350" indent="-2419350" algn="just">
              <a:spcBef>
                <a:spcPct val="50000"/>
              </a:spcBef>
            </a:pPr>
            <a:r>
              <a:rPr lang="ru-RU" sz="2900" b="1" i="1" u="sng">
                <a:solidFill>
                  <a:schemeClr val="tx2"/>
                </a:solidFill>
              </a:rPr>
              <a:t>Задание 1</a:t>
            </a:r>
            <a:r>
              <a:rPr lang="ru-RU" sz="2900">
                <a:solidFill>
                  <a:schemeClr val="tx2"/>
                </a:solidFill>
              </a:rPr>
              <a:t> Способы размножения простейших, кишечнополостных, червей, моллюсков.</a:t>
            </a:r>
            <a:endParaRPr lang="ru-RU" sz="2900"/>
          </a:p>
        </p:txBody>
      </p:sp>
      <p:graphicFrame>
        <p:nvGraphicFramePr>
          <p:cNvPr id="74792" name="Group 40"/>
          <p:cNvGraphicFramePr>
            <a:graphicFrameLocks noGrp="1"/>
          </p:cNvGraphicFramePr>
          <p:nvPr/>
        </p:nvGraphicFramePr>
        <p:xfrm>
          <a:off x="684213" y="1552575"/>
          <a:ext cx="7777162" cy="3535680"/>
        </p:xfrm>
        <a:graphic>
          <a:graphicData uri="http://schemas.openxmlformats.org/drawingml/2006/table">
            <a:tbl>
              <a:tblPr/>
              <a:tblGrid>
                <a:gridCol w="4243387"/>
                <a:gridCol w="1878013"/>
                <a:gridCol w="1655762"/>
              </a:tblGrid>
              <a:tr h="8223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Систематическое положение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Способы размножения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бесполое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половое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Тип простейшие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Тип кишечнополостные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Тип черви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Тип моллюски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4607" name="Picture 34" descr="editnew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5805488"/>
            <a:ext cx="8763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435100" indent="-1435100">
              <a:spcBef>
                <a:spcPct val="50000"/>
              </a:spcBef>
              <a:tabLst>
                <a:tab pos="1350963" algn="l"/>
              </a:tabLst>
            </a:pPr>
            <a:r>
              <a:rPr lang="ru-RU" sz="2200" b="1" i="1" u="sng">
                <a:solidFill>
                  <a:schemeClr val="tx2"/>
                </a:solidFill>
              </a:rPr>
              <a:t>Задание 2.</a:t>
            </a:r>
            <a:r>
              <a:rPr lang="ru-RU" sz="2200">
                <a:solidFill>
                  <a:schemeClr val="tx2"/>
                </a:solidFill>
              </a:rPr>
              <a:t> </a:t>
            </a:r>
            <a:r>
              <a:rPr lang="ru-RU" sz="2200" b="1">
                <a:solidFill>
                  <a:schemeClr val="tx2"/>
                </a:solidFill>
              </a:rPr>
              <a:t>Размножение и способы оплодотворения членистоногих и хордовых животных.</a:t>
            </a:r>
          </a:p>
        </p:txBody>
      </p:sp>
      <p:graphicFrame>
        <p:nvGraphicFramePr>
          <p:cNvPr id="58499" name="Group 131"/>
          <p:cNvGraphicFramePr>
            <a:graphicFrameLocks noGrp="1"/>
          </p:cNvGraphicFramePr>
          <p:nvPr/>
        </p:nvGraphicFramePr>
        <p:xfrm>
          <a:off x="73025" y="1358900"/>
          <a:ext cx="9036050" cy="4526280"/>
        </p:xfrm>
        <a:graphic>
          <a:graphicData uri="http://schemas.openxmlformats.org/drawingml/2006/table">
            <a:tbl>
              <a:tblPr/>
              <a:tblGrid>
                <a:gridCol w="2411413"/>
                <a:gridCol w="1296987"/>
                <a:gridCol w="1150938"/>
                <a:gridCol w="1273175"/>
                <a:gridCol w="1535112"/>
                <a:gridCol w="1368425"/>
              </a:tblGrid>
              <a:tr h="2889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Систематическое положение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Способы размножения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оплодотворение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Развитие зародыша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бесполое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половое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наружное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внутреннее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Тип Членистоногие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Класс Рыбы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Класс Земноводные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Класс Пресмыкающиеся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Класс Птицы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Класс Млекопитающие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5664" name="Picture 101" descr="21M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5949950"/>
            <a:ext cx="681037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13" name="Group 33"/>
          <p:cNvGraphicFramePr>
            <a:graphicFrameLocks noGrp="1"/>
          </p:cNvGraphicFramePr>
          <p:nvPr/>
        </p:nvGraphicFramePr>
        <p:xfrm>
          <a:off x="179388" y="404813"/>
          <a:ext cx="8785225" cy="6355080"/>
        </p:xfrm>
        <a:graphic>
          <a:graphicData uri="http://schemas.openxmlformats.org/drawingml/2006/table">
            <a:tbl>
              <a:tblPr/>
              <a:tblGrid>
                <a:gridCol w="4606926"/>
                <a:gridCol w="4178299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Вопрос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Выводы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1. Какие способы размножения существуют у животных?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У животных существует бесполое и половое размножение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2. Какие способы бесполого размножения встречаются у животных?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Деление клетки, почкование – способы бесполого размножения животных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9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3. Какие способы полового размножения встречаются у животных?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У животных способами полового размножения является слияние одноклеточных организмов, слияние половых клеток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43" name="Rectangle 21"/>
          <p:cNvSpPr>
            <a:spLocks noChangeArrowheads="1"/>
          </p:cNvSpPr>
          <p:nvPr/>
        </p:nvSpPr>
        <p:spPr bwMode="auto">
          <a:xfrm>
            <a:off x="0" y="0"/>
            <a:ext cx="145256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tx2"/>
                </a:solidFill>
              </a:rPr>
              <a:t>Задание 3</a:t>
            </a:r>
          </a:p>
        </p:txBody>
      </p:sp>
      <p:pic>
        <p:nvPicPr>
          <p:cNvPr id="26644" name="Picture 27" descr="21M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5050" y="5734050"/>
            <a:ext cx="747713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Размножение рыб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7652" name="Picture 4" descr="Рисунок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81163"/>
            <a:ext cx="8915400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Размножение земноводных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8676" name="Picture 4" descr="Рисунок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5350" y="1206500"/>
            <a:ext cx="7351713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Размножение птиц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9700" name="Picture 4" descr="Рисунок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1813" y="1606550"/>
            <a:ext cx="8078787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Развитие зародыша млекопитающих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</p:txBody>
      </p:sp>
      <p:pic>
        <p:nvPicPr>
          <p:cNvPr id="30724" name="Picture 4" descr="Рисунок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924175"/>
            <a:ext cx="1657350" cy="253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5" descr="Рисунок0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2924175"/>
            <a:ext cx="1152525" cy="253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 descr="Рисунок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2924175"/>
            <a:ext cx="1511300" cy="253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7" descr="Рисунок11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27763" y="2924175"/>
            <a:ext cx="3071812" cy="253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8" descr="Рисунок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9250" y="2924175"/>
            <a:ext cx="1511300" cy="253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8137525" cy="6248400"/>
          </a:xfrm>
        </p:spPr>
        <p:txBody>
          <a:bodyPr/>
          <a:lstStyle/>
          <a:p>
            <a:pPr algn="just" eaLnBrk="1" hangingPunct="1"/>
            <a:r>
              <a:rPr lang="ru-RU" sz="3600" smtClean="0"/>
              <a:t> </a:t>
            </a:r>
            <a:r>
              <a:rPr lang="ru-RU" sz="3600" b="1" smtClean="0">
                <a:latin typeface="Times New Roman" pitchFamily="18" charset="0"/>
              </a:rPr>
              <a:t>Размножение</a:t>
            </a:r>
            <a:r>
              <a:rPr lang="ru-RU" sz="3600" smtClean="0">
                <a:latin typeface="Times New Roman" pitchFamily="18" charset="0"/>
              </a:rPr>
              <a:t> – важнейшее свойство организмов. Без размножения невозможно было бы существование органического мира на Земле</a:t>
            </a:r>
            <a:r>
              <a:rPr lang="en-US" sz="3600" smtClean="0">
                <a:latin typeface="Times New Roman" pitchFamily="18" charset="0"/>
              </a:rPr>
              <a:t/>
            </a:r>
            <a:br>
              <a:rPr lang="en-US" sz="3600" smtClean="0">
                <a:latin typeface="Times New Roman" pitchFamily="18" charset="0"/>
              </a:rPr>
            </a:br>
            <a:r>
              <a:rPr lang="en-US" sz="3600" smtClean="0">
                <a:latin typeface="Times New Roman" pitchFamily="18" charset="0"/>
              </a:rPr>
              <a:t/>
            </a:r>
            <a:br>
              <a:rPr lang="en-US" sz="3600" smtClean="0">
                <a:latin typeface="Times New Roman" pitchFamily="18" charset="0"/>
              </a:rPr>
            </a:br>
            <a:r>
              <a:rPr lang="ru-RU" sz="3600" b="1" i="1" smtClean="0">
                <a:latin typeface="Times New Roman" pitchFamily="18" charset="0"/>
              </a:rPr>
              <a:t>Размножение – это способность организмов воспроизводить себе подобных. </a:t>
            </a:r>
            <a:br>
              <a:rPr lang="ru-RU" sz="3600" b="1" i="1" smtClean="0">
                <a:latin typeface="Times New Roman" pitchFamily="18" charset="0"/>
              </a:rPr>
            </a:br>
            <a:r>
              <a:rPr lang="ru-RU" sz="3600" smtClean="0">
                <a:latin typeface="Times New Roman" pitchFamily="18" charset="0"/>
              </a:rPr>
              <a:t>У животных существует 2 способа размножения: </a:t>
            </a:r>
            <a:r>
              <a:rPr lang="ru-RU" sz="3600" b="1" u="sng" smtClean="0">
                <a:latin typeface="Times New Roman" pitchFamily="18" charset="0"/>
              </a:rPr>
              <a:t>бесполое</a:t>
            </a:r>
            <a:r>
              <a:rPr lang="ru-RU" sz="3600" b="1" smtClean="0">
                <a:latin typeface="Times New Roman" pitchFamily="18" charset="0"/>
              </a:rPr>
              <a:t> и </a:t>
            </a:r>
            <a:r>
              <a:rPr lang="ru-RU" sz="3600" b="1" u="sng" smtClean="0">
                <a:latin typeface="Times New Roman" pitchFamily="18" charset="0"/>
              </a:rPr>
              <a:t>половое</a:t>
            </a:r>
            <a:r>
              <a:rPr lang="ru-RU" sz="3600" smtClean="0">
                <a:latin typeface="Times New Roman" pitchFamily="18" charset="0"/>
              </a:rPr>
              <a:t>.</a:t>
            </a:r>
            <a:endParaRPr lang="ru-RU" sz="4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862" name="Group 86"/>
          <p:cNvGraphicFramePr>
            <a:graphicFrameLocks noGrp="1"/>
          </p:cNvGraphicFramePr>
          <p:nvPr/>
        </p:nvGraphicFramePr>
        <p:xfrm>
          <a:off x="179388" y="1138238"/>
          <a:ext cx="8748712" cy="4602480"/>
        </p:xfrm>
        <a:graphic>
          <a:graphicData uri="http://schemas.openxmlformats.org/drawingml/2006/table">
            <a:tbl>
              <a:tblPr/>
              <a:tblGrid>
                <a:gridCol w="2411412"/>
                <a:gridCol w="1223963"/>
                <a:gridCol w="1081087"/>
                <a:gridCol w="1223963"/>
                <a:gridCol w="1439862"/>
                <a:gridCol w="1368425"/>
              </a:tblGrid>
              <a:tr h="2174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Систематическое положение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Способы размножения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оплодотворение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Развитие зародыша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бесполое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половое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наружное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внутреннее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Тип Членистоногие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Икринка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Класс Рыбы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Икра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Класс Земноводные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Икра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Класс Пресмыкающиеся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Яйцо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Класс Птицы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Яйцо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Класс Млекопитающие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Матка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07" name="Rectangle 65"/>
          <p:cNvSpPr>
            <a:spLocks noChangeArrowheads="1"/>
          </p:cNvSpPr>
          <p:nvPr/>
        </p:nvSpPr>
        <p:spPr bwMode="auto">
          <a:xfrm>
            <a:off x="0" y="0"/>
            <a:ext cx="9144000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519238" indent="-1519238" algn="just">
              <a:spcBef>
                <a:spcPct val="50000"/>
              </a:spcBef>
            </a:pPr>
            <a:r>
              <a:rPr lang="ru-RU" b="1" i="1" u="sng">
                <a:solidFill>
                  <a:schemeClr val="tx2"/>
                </a:solidFill>
              </a:rPr>
              <a:t>Задание 2.</a:t>
            </a:r>
            <a:r>
              <a:rPr lang="ru-RU">
                <a:solidFill>
                  <a:schemeClr val="tx2"/>
                </a:solidFill>
              </a:rPr>
              <a:t> Размножение и способы оплодотворения членистоногих и хордовых животных.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0" y="0"/>
            <a:ext cx="6840538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tx2"/>
                </a:solidFill>
              </a:rPr>
              <a:t>Задание 3. (продолжение)</a:t>
            </a:r>
          </a:p>
        </p:txBody>
      </p:sp>
      <p:graphicFrame>
        <p:nvGraphicFramePr>
          <p:cNvPr id="70725" name="Group 69"/>
          <p:cNvGraphicFramePr>
            <a:graphicFrameLocks noGrp="1"/>
          </p:cNvGraphicFramePr>
          <p:nvPr/>
        </p:nvGraphicFramePr>
        <p:xfrm>
          <a:off x="34925" y="549275"/>
          <a:ext cx="9074150" cy="5638800"/>
        </p:xfrm>
        <a:graphic>
          <a:graphicData uri="http://schemas.openxmlformats.org/drawingml/2006/table">
            <a:tbl>
              <a:tblPr/>
              <a:tblGrid>
                <a:gridCol w="3751257"/>
                <a:gridCol w="532289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Вопрос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Выводы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4. В чем сходство и различие бесполого и полового размножения?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В процессе бесполого и полового размножения особи воспроизводят себе подобных, т.е. происходит размножение; различие – в передаче наследственной информации: бесполое – от одного материнского организма, половое – от обоих родителей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5. Какие способы оплодотворения существуют у животных?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Существует наружное и внутреннее оплодотворение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6. Какое оплодотворение и развитие зародыша: внутреннее или наружное более совершенно?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Более совершенно внутреннее оплодотворение и развитие зародыша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2788" name="Picture 63" descr="21M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5734050"/>
            <a:ext cx="75088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81000"/>
            <a:ext cx="8451850" cy="5867400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3200" smtClean="0">
                <a:solidFill>
                  <a:srgbClr val="221304"/>
                </a:solidFill>
                <a:latin typeface="Times New Roman" charset="0"/>
                <a:cs typeface="Times New Roman" charset="0"/>
              </a:rPr>
              <a:t>При бесполом размножении половые клетки не образуются и обмена наследственной информацией не происходит, т.е. </a:t>
            </a:r>
            <a:r>
              <a:rPr lang="ru-RU" sz="3200" b="1" i="1" smtClean="0">
                <a:solidFill>
                  <a:srgbClr val="221304"/>
                </a:solidFill>
                <a:latin typeface="Times New Roman" charset="0"/>
                <a:cs typeface="Times New Roman" charset="0"/>
              </a:rPr>
              <a:t>поколению передаются признаки материнского организма.</a:t>
            </a:r>
            <a:br>
              <a:rPr lang="ru-RU" sz="3200" b="1" i="1" smtClean="0">
                <a:solidFill>
                  <a:srgbClr val="221304"/>
                </a:solidFill>
                <a:latin typeface="Times New Roman" charset="0"/>
                <a:cs typeface="Times New Roman" charset="0"/>
              </a:rPr>
            </a:br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> </a:t>
            </a:r>
            <a:r>
              <a:rPr lang="ru-RU" sz="3200" u="sng" smtClean="0">
                <a:latin typeface="Times New Roman" charset="0"/>
              </a:rPr>
              <a:t>Основные формы </a:t>
            </a:r>
            <a:r>
              <a:rPr lang="ru-RU" sz="3200" b="1" u="sng" smtClean="0">
                <a:latin typeface="Times New Roman" charset="0"/>
              </a:rPr>
              <a:t>бесполого</a:t>
            </a:r>
            <a:r>
              <a:rPr lang="ru-RU" sz="3200" u="sng" smtClean="0">
                <a:latin typeface="Times New Roman" charset="0"/>
              </a:rPr>
              <a:t> размножения животных</a:t>
            </a:r>
            <a:r>
              <a:rPr lang="ru-RU" sz="3200" smtClean="0">
                <a:latin typeface="Times New Roman" charset="0"/>
              </a:rPr>
              <a:t> – </a:t>
            </a:r>
            <a:r>
              <a:rPr lang="ru-RU" sz="3200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деление клетки</a:t>
            </a:r>
            <a:r>
              <a:rPr lang="ru-RU" sz="3200" smtClean="0">
                <a:latin typeface="Times New Roman" charset="0"/>
              </a:rPr>
              <a:t> (пополам и множественное деление клетки) и </a:t>
            </a:r>
            <a:r>
              <a:rPr lang="ru-RU" sz="3200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почкование</a:t>
            </a:r>
            <a:r>
              <a:rPr lang="ru-RU" sz="3200" smtClean="0">
                <a:latin typeface="Times New Roman" charset="0"/>
              </a:rPr>
              <a:t>.</a:t>
            </a:r>
            <a:endParaRPr lang="ru-RU" sz="3200" smtClean="0"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304800"/>
            <a:ext cx="8786813" cy="5624513"/>
          </a:xfrm>
        </p:spPr>
        <p:txBody>
          <a:bodyPr/>
          <a:lstStyle/>
          <a:p>
            <a:pPr algn="just" eaLnBrk="1" hangingPunct="1"/>
            <a:r>
              <a:rPr lang="ru-RU" sz="3600" u="sng" smtClean="0">
                <a:latin typeface="Times New Roman" pitchFamily="18" charset="0"/>
              </a:rPr>
              <a:t>При половом размножении происходит :</a:t>
            </a:r>
            <a:br>
              <a:rPr lang="ru-RU" sz="3600" u="sng" smtClean="0">
                <a:latin typeface="Times New Roman" pitchFamily="18" charset="0"/>
              </a:rPr>
            </a:br>
            <a:r>
              <a:rPr lang="ru-RU" sz="3200" smtClean="0">
                <a:latin typeface="Times New Roman" pitchFamily="18" charset="0"/>
              </a:rPr>
              <a:t>1</a:t>
            </a:r>
            <a:r>
              <a:rPr lang="ru-RU" sz="3000" smtClean="0">
                <a:latin typeface="Times New Roman" pitchFamily="18" charset="0"/>
              </a:rPr>
              <a:t>. слияние одноклеточных организмов (инфузория);</a:t>
            </a:r>
            <a:r>
              <a:rPr lang="ru-RU" sz="3200" smtClean="0">
                <a:latin typeface="Times New Roman" pitchFamily="18" charset="0"/>
              </a:rPr>
              <a:t/>
            </a:r>
            <a:br>
              <a:rPr lang="ru-RU" sz="3200" smtClean="0">
                <a:latin typeface="Times New Roman" pitchFamily="18" charset="0"/>
              </a:rPr>
            </a:br>
            <a:r>
              <a:rPr lang="ru-RU" sz="3200" smtClean="0">
                <a:latin typeface="Times New Roman" pitchFamily="18" charset="0"/>
              </a:rPr>
              <a:t>2. </a:t>
            </a:r>
            <a:r>
              <a:rPr lang="ru-RU" sz="3000" smtClean="0">
                <a:latin typeface="Times New Roman" pitchFamily="18" charset="0"/>
              </a:rPr>
              <a:t>слияние половых клеток: яйцеклеток и сперматозоидов (кишечнополостные, черви, моллюски, членистоногие, хордовые).</a:t>
            </a:r>
            <a:br>
              <a:rPr lang="ru-RU" sz="3000" smtClean="0">
                <a:latin typeface="Times New Roman" pitchFamily="18" charset="0"/>
              </a:rPr>
            </a:br>
            <a:r>
              <a:rPr lang="ru-RU" sz="3200" smtClean="0">
                <a:latin typeface="Times New Roman" pitchFamily="18" charset="0"/>
              </a:rPr>
              <a:t/>
            </a:r>
            <a:br>
              <a:rPr lang="ru-RU" sz="3200" smtClean="0">
                <a:latin typeface="Times New Roman" pitchFamily="18" charset="0"/>
              </a:rPr>
            </a:br>
            <a:r>
              <a:rPr lang="ru-RU" sz="3400" smtClean="0">
                <a:latin typeface="Times New Roman" pitchFamily="18" charset="0"/>
              </a:rPr>
              <a:t>    При слиянии яйцеклетки со сперматозоидом образуется оплодотворенная клетка </a:t>
            </a:r>
            <a:r>
              <a:rPr lang="ru-RU" sz="3400" b="1" smtClean="0">
                <a:latin typeface="Times New Roman" pitchFamily="18" charset="0"/>
              </a:rPr>
              <a:t>зигота, </a:t>
            </a:r>
            <a:r>
              <a:rPr lang="ru-RU" sz="3400" smtClean="0">
                <a:latin typeface="Times New Roman" pitchFamily="18" charset="0"/>
              </a:rPr>
              <a:t>которая</a:t>
            </a:r>
            <a:r>
              <a:rPr lang="ru-RU" sz="3400" b="1" smtClean="0">
                <a:latin typeface="Times New Roman" pitchFamily="18" charset="0"/>
              </a:rPr>
              <a:t> </a:t>
            </a:r>
            <a:r>
              <a:rPr lang="ru-RU" sz="3400" b="1" i="1" smtClean="0">
                <a:latin typeface="Times New Roman" pitchFamily="18" charset="0"/>
              </a:rPr>
              <a:t>получает информацию обоих родителей</a:t>
            </a:r>
            <a:r>
              <a:rPr lang="ru-RU" sz="3200" b="1" i="1" smtClean="0">
                <a:latin typeface="Times New Roman" pitchFamily="18" charset="0"/>
              </a:rPr>
              <a:t>.</a:t>
            </a:r>
            <a:endParaRPr lang="ru-RU" sz="32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Слияние половых клеток</a:t>
            </a:r>
          </a:p>
        </p:txBody>
      </p:sp>
      <p:sp>
        <p:nvSpPr>
          <p:cNvPr id="7171" name="Line 6"/>
          <p:cNvSpPr>
            <a:spLocks noChangeShapeType="1"/>
          </p:cNvSpPr>
          <p:nvPr/>
        </p:nvSpPr>
        <p:spPr bwMode="auto">
          <a:xfrm>
            <a:off x="4953000" y="1219200"/>
            <a:ext cx="0" cy="1143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1752600" y="2362200"/>
            <a:ext cx="6172200" cy="914400"/>
          </a:xfrm>
          <a:prstGeom prst="rect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Line 8"/>
          <p:cNvSpPr>
            <a:spLocks noChangeShapeType="1"/>
          </p:cNvSpPr>
          <p:nvPr/>
        </p:nvSpPr>
        <p:spPr bwMode="auto">
          <a:xfrm>
            <a:off x="2895600" y="3276600"/>
            <a:ext cx="0" cy="8382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7174" name="Line 9"/>
          <p:cNvSpPr>
            <a:spLocks noChangeShapeType="1"/>
          </p:cNvSpPr>
          <p:nvPr/>
        </p:nvSpPr>
        <p:spPr bwMode="auto">
          <a:xfrm>
            <a:off x="6477000" y="3276600"/>
            <a:ext cx="0" cy="8382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7175" name="Rectangle 10"/>
          <p:cNvSpPr>
            <a:spLocks noChangeArrowheads="1"/>
          </p:cNvSpPr>
          <p:nvPr/>
        </p:nvSpPr>
        <p:spPr bwMode="auto">
          <a:xfrm>
            <a:off x="762000" y="4191000"/>
            <a:ext cx="3505200" cy="838200"/>
          </a:xfrm>
          <a:prstGeom prst="rect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6" name="Rectangle 11"/>
          <p:cNvSpPr>
            <a:spLocks noChangeArrowheads="1"/>
          </p:cNvSpPr>
          <p:nvPr/>
        </p:nvSpPr>
        <p:spPr bwMode="auto">
          <a:xfrm>
            <a:off x="4876800" y="4191000"/>
            <a:ext cx="3505200" cy="838200"/>
          </a:xfrm>
          <a:prstGeom prst="rect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7177" name="Picture 12" descr="21M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5300663"/>
            <a:ext cx="1228725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610600" cy="5791200"/>
          </a:xfrm>
        </p:spPr>
        <p:txBody>
          <a:bodyPr/>
          <a:lstStyle/>
          <a:p>
            <a:pPr algn="just" eaLnBrk="1" hangingPunct="1"/>
            <a:r>
              <a:rPr lang="ru-RU" sz="2800" smtClean="0"/>
              <a:t>    Процесс слияния яйцеклетки со сперматозоидом называется </a:t>
            </a:r>
            <a:r>
              <a:rPr lang="ru-RU" sz="2800" b="1" i="1" smtClean="0"/>
              <a:t>оплодотворением</a:t>
            </a:r>
            <a:r>
              <a:rPr lang="ru-RU" sz="2800" smtClean="0"/>
              <a:t>.</a:t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   Оплодотворенная яйцеклетка образует плотную оболочку, содержимое ее многократно делится – это развивается зародыш.</a:t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   </a:t>
            </a:r>
            <a:r>
              <a:rPr lang="ru-RU" sz="2800" b="1" smtClean="0"/>
              <a:t>Оплодотворение</a:t>
            </a:r>
            <a:r>
              <a:rPr lang="ru-RU" sz="2800" smtClean="0"/>
              <a:t> бывает </a:t>
            </a:r>
            <a:r>
              <a:rPr lang="ru-RU" sz="2800" b="1" i="1" u="sng" smtClean="0"/>
              <a:t>наружным</a:t>
            </a:r>
            <a:r>
              <a:rPr lang="ru-RU" sz="2800" b="1" smtClean="0"/>
              <a:t>,</a:t>
            </a:r>
            <a:r>
              <a:rPr lang="ru-RU" sz="2800" smtClean="0"/>
              <a:t> т.е. происходит вне организма и </a:t>
            </a:r>
            <a:r>
              <a:rPr lang="ru-RU" sz="2800" b="1" i="1" smtClean="0"/>
              <a:t>внутренним</a:t>
            </a:r>
            <a:r>
              <a:rPr lang="ru-RU" sz="2800" smtClean="0"/>
              <a:t>, т.е. происходит оплодотворение в органах размножения женской особи.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893175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350963" indent="-1350963">
              <a:spcBef>
                <a:spcPct val="50000"/>
              </a:spcBef>
            </a:pPr>
            <a:r>
              <a:rPr lang="ru-RU" sz="2200" b="1" u="sng">
                <a:solidFill>
                  <a:schemeClr val="tx2"/>
                </a:solidFill>
              </a:rPr>
              <a:t>Задание 1</a:t>
            </a:r>
            <a:r>
              <a:rPr lang="ru-RU" sz="2200">
                <a:solidFill>
                  <a:schemeClr val="tx2"/>
                </a:solidFill>
              </a:rPr>
              <a:t> </a:t>
            </a:r>
            <a:r>
              <a:rPr lang="ru-RU" sz="2200" b="1">
                <a:solidFill>
                  <a:schemeClr val="tx2"/>
                </a:solidFill>
              </a:rPr>
              <a:t>Способы размножения простейших, кишечнополостных, червей, моллюсков.</a:t>
            </a:r>
          </a:p>
        </p:txBody>
      </p:sp>
      <p:graphicFrame>
        <p:nvGraphicFramePr>
          <p:cNvPr id="57393" name="Group 49"/>
          <p:cNvGraphicFramePr>
            <a:graphicFrameLocks noGrp="1"/>
          </p:cNvGraphicFramePr>
          <p:nvPr/>
        </p:nvGraphicFramePr>
        <p:xfrm>
          <a:off x="755650" y="1628775"/>
          <a:ext cx="7777163" cy="3535680"/>
        </p:xfrm>
        <a:graphic>
          <a:graphicData uri="http://schemas.openxmlformats.org/drawingml/2006/table">
            <a:tbl>
              <a:tblPr/>
              <a:tblGrid>
                <a:gridCol w="4243388"/>
                <a:gridCol w="1878012"/>
                <a:gridCol w="1655763"/>
              </a:tblGrid>
              <a:tr h="2873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Систематическое положение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Способы размножения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бесполое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половое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Тип простейшие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Тип кишечнополостные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Тип черви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Тип моллюски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7" name="Picture 50" descr="AG00129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5734050"/>
            <a:ext cx="523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sz="3600" smtClean="0"/>
              <a:t/>
            </a:r>
            <a:br>
              <a:rPr lang="ru-RU" sz="3600" smtClean="0"/>
            </a:br>
            <a:endParaRPr lang="ru-RU" sz="3600" b="1" smtClean="0"/>
          </a:p>
        </p:txBody>
      </p:sp>
      <p:sp>
        <p:nvSpPr>
          <p:cNvPr id="10243" name="Rectangle 18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28600"/>
            <a:ext cx="4267200" cy="6019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</p:txBody>
      </p:sp>
      <p:pic>
        <p:nvPicPr>
          <p:cNvPr id="23572" name="Picture 20" descr="1980-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752600"/>
            <a:ext cx="6858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228600" y="0"/>
            <a:ext cx="8915400" cy="15541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/>
            <a:r>
              <a:rPr lang="ru-RU" sz="3200" b="1" i="1" u="sng">
                <a:solidFill>
                  <a:srgbClr val="221304"/>
                </a:solidFill>
                <a:cs typeface="Times New Roman" pitchFamily="18" charset="0"/>
              </a:rPr>
              <a:t>Бесполое</a:t>
            </a:r>
            <a:r>
              <a:rPr lang="ru-RU" sz="3200" b="1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sz="3200">
                <a:solidFill>
                  <a:schemeClr val="tx2"/>
                </a:solidFill>
                <a:cs typeface="Times New Roman" pitchFamily="18" charset="0"/>
              </a:rPr>
              <a:t>размножение встречается у простейших и низших многоклеточных: губок, полипов и некоторых червей. </a:t>
            </a:r>
            <a:endParaRPr lang="ru-RU" sz="3200"/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152400" y="4343400"/>
            <a:ext cx="8991600" cy="19192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/>
            <a:r>
              <a:rPr lang="ru-RU" sz="3200">
                <a:solidFill>
                  <a:srgbClr val="221304"/>
                </a:solidFill>
                <a:cs typeface="Times New Roman" pitchFamily="18" charset="0"/>
              </a:rPr>
              <a:t>При бесполом</a:t>
            </a:r>
            <a:r>
              <a:rPr lang="ru-RU" sz="3200">
                <a:solidFill>
                  <a:schemeClr val="tx2"/>
                </a:solidFill>
                <a:cs typeface="Times New Roman" pitchFamily="18" charset="0"/>
              </a:rPr>
              <a:t> размножении новый организм возникает в результате деления материнского на две или несколько частей.</a:t>
            </a:r>
            <a:r>
              <a:rPr lang="ru-RU" sz="1200">
                <a:cs typeface="Times New Roman" pitchFamily="18" charset="0"/>
              </a:rPr>
              <a:t> </a:t>
            </a:r>
          </a:p>
          <a:p>
            <a:pPr algn="just" eaLnBrk="0" hangingPunct="0"/>
            <a:endParaRPr lang="ru-RU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3" grpId="0"/>
      <p:bldP spid="23575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T4CTUPCNHN5M-305841184-1614</_dlc_DocId>
    <_dlc_DocIdUrl xmlns="c71519f2-859d-46c1-a1b6-2941efed936d">
      <Url>http://edu-sps.koiro.local/chuhloma/vig/internet-pred/_layouts/15/DocIdRedir.aspx?ID=T4CTUPCNHN5M-305841184-1614</Url>
      <Description>T4CTUPCNHN5M-305841184-1614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6F229C5C96C7C4194ABAD948440A683" ma:contentTypeVersion="1" ma:contentTypeDescription="Создание документа." ma:contentTypeScope="" ma:versionID="dae4833a8ee44c4366b574fb9bae8f30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50cb86ceb6424ce5d7cfd0ce4d0e3de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EEF2B7-BA7B-4E82-9C10-ABB6836EF454}"/>
</file>

<file path=customXml/itemProps2.xml><?xml version="1.0" encoding="utf-8"?>
<ds:datastoreItem xmlns:ds="http://schemas.openxmlformats.org/officeDocument/2006/customXml" ds:itemID="{069D4CB7-8732-447F-96CE-FB65CD5CB88C}"/>
</file>

<file path=customXml/itemProps3.xml><?xml version="1.0" encoding="utf-8"?>
<ds:datastoreItem xmlns:ds="http://schemas.openxmlformats.org/officeDocument/2006/customXml" ds:itemID="{E82B40FF-E89C-44DF-A800-FACE36D9F69E}"/>
</file>

<file path=customXml/itemProps4.xml><?xml version="1.0" encoding="utf-8"?>
<ds:datastoreItem xmlns:ds="http://schemas.openxmlformats.org/officeDocument/2006/customXml" ds:itemID="{375E8949-73C8-406C-94F6-E9B7085A99D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</TotalTime>
  <Words>746</Words>
  <Application>Microsoft Office PowerPoint</Application>
  <PresentationFormat>Экран (4:3)</PresentationFormat>
  <Paragraphs>172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4" baseType="lpstr">
      <vt:lpstr>Arial</vt:lpstr>
      <vt:lpstr>Times New Roman</vt:lpstr>
      <vt:lpstr>Оформление по умолчанию</vt:lpstr>
      <vt:lpstr>Тема урока</vt:lpstr>
      <vt:lpstr>Презентация PowerPoint</vt:lpstr>
      <vt:lpstr> Размножение – важнейшее свойство организмов. Без размножения невозможно было бы существование органического мира на Земле  Размножение – это способность организмов воспроизводить себе подобных.  У животных существует 2 способа размножения: бесполое и половое.</vt:lpstr>
      <vt:lpstr>При бесполом размножении половые клетки не образуются и обмена наследственной информацией не происходит, т.е. поколению передаются признаки материнского организма.   Основные формы бесполого размножения животных – деление клетки (пополам и множественное деление клетки) и почкование.</vt:lpstr>
      <vt:lpstr>При половом размножении происходит : 1. слияние одноклеточных организмов (инфузория); 2. слияние половых клеток: яйцеклеток и сперматозоидов (кишечнополостные, черви, моллюски, членистоногие, хордовые).      При слиянии яйцеклетки со сперматозоидом образуется оплодотворенная клетка зигота, которая получает информацию обоих родителей.</vt:lpstr>
      <vt:lpstr>Слияние половых клеток</vt:lpstr>
      <vt:lpstr>    Процесс слияния яйцеклетки со сперматозоидом называется оплодотворением.     Оплодотворенная яйцеклетка образует плотную оболочку, содержимое ее многократно делится – это развивается зародыш.     Оплодотворение бывает наружным, т.е. происходит вне организма и внутренним, т.е. происходит оплодотворение в органах размножения женской особи.</vt:lpstr>
      <vt:lpstr>Презентация PowerPoint</vt:lpstr>
      <vt:lpstr> </vt:lpstr>
      <vt:lpstr>Размножение Простейших  </vt:lpstr>
      <vt:lpstr>    Процесс деления : материнская клетка перестает питаться, освобождается от ненужных продуктов жизнедеятельности, вытягиваются. Вначале делится ядро. Оно удлиняется, затем перешнуровывается пополам. </vt:lpstr>
      <vt:lpstr>Своеобразное половое размножение у инфузорий получило название конъюгации. </vt:lpstr>
      <vt:lpstr>Размножение кишечнополостных</vt:lpstr>
      <vt:lpstr>Бесполое размножение гидры</vt:lpstr>
      <vt:lpstr>Перед наступлением холодов гидры размножаются половым путем. Снаружи на теле гидры возникают бугорки. Внутри одних образуются сперматозоиды, в других – яйцеклетки. </vt:lpstr>
      <vt:lpstr>Размножение червей</vt:lpstr>
      <vt:lpstr>Презентация PowerPoint</vt:lpstr>
      <vt:lpstr>Размножение моллюсков</vt:lpstr>
      <vt:lpstr>Перловицы, сердцеедки раздельнополые.  Оплодотворение яиц у них происходит в мантийной полости самки, куда поступают выделенные в воду самцами сперматозоиды. </vt:lpstr>
      <vt:lpstr>       Из оплодотворенных яиц развиваются личинки, которые выталкиваются через сифон наружу, когда мимо проплывает какая-то рыба. Личинки прикрепляются к коже и жабрам рыбы и развиваются на ее теле 1-2 месяца. Такая приспособленность способствует расселению их в природе в фазе личинки. Это связано с малоподвижным образом жизни взрослых особей.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Размножение рыб</vt:lpstr>
      <vt:lpstr>Размножение земноводных</vt:lpstr>
      <vt:lpstr>Размножение птиц</vt:lpstr>
      <vt:lpstr>Развитие зародыша млекопитающих</vt:lpstr>
      <vt:lpstr>Презентация PowerPoint</vt:lpstr>
      <vt:lpstr>Презентация PowerPoint</vt:lpstr>
    </vt:vector>
  </TitlesOfParts>
  <Company>*****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</dc:title>
  <dc:creator>Елена</dc:creator>
  <cp:lastModifiedBy>XTreme.ws</cp:lastModifiedBy>
  <cp:revision>76</cp:revision>
  <dcterms:created xsi:type="dcterms:W3CDTF">2005-03-23T12:18:24Z</dcterms:created>
  <dcterms:modified xsi:type="dcterms:W3CDTF">2020-04-19T13:51:40Z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0x01010096F229C5C96C7C4194ABAD948440A683</vt:lpwstr>
  </property>
  <property fmtid="{D5CDD505-2E9C-101B-9397-08002B2CF9AE}" pid="3" name="_dlc_DocIdItemGuid">
    <vt:lpwstr>4b38a91d-8109-403a-8f24-fee0137589db</vt:lpwstr>
  </property>
</Properties>
</file>