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9" r:id="rId3"/>
    <p:sldId id="257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313" r:id="rId13"/>
    <p:sldId id="296" r:id="rId14"/>
    <p:sldId id="297" r:id="rId15"/>
    <p:sldId id="286" r:id="rId16"/>
    <p:sldId id="304" r:id="rId17"/>
    <p:sldId id="298" r:id="rId18"/>
    <p:sldId id="299" r:id="rId19"/>
    <p:sldId id="314" r:id="rId20"/>
    <p:sldId id="315" r:id="rId21"/>
    <p:sldId id="310" r:id="rId22"/>
    <p:sldId id="303" r:id="rId23"/>
    <p:sldId id="300" r:id="rId24"/>
    <p:sldId id="301" r:id="rId25"/>
    <p:sldId id="305" r:id="rId26"/>
    <p:sldId id="312" r:id="rId27"/>
    <p:sldId id="302" r:id="rId28"/>
    <p:sldId id="311" r:id="rId29"/>
    <p:sldId id="307" r:id="rId30"/>
    <p:sldId id="30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B830F8-97DB-4C2E-A71A-E1E3ACA6308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4E4469-D009-4872-8099-A13324E6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4A2E8-4927-439A-A998-2F05934543D3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64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74FF-667C-4437-85FB-BB5B500C424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458E-F346-40D0-B469-5DC4ECF28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F798-6857-4904-B89E-1870FA3FDC1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C61A-C673-4D55-B768-7F5088438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222B-7B20-4E55-9CEC-96D3E05DE31C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2D72-09BC-47A0-A11D-F9F9DF3F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D2C5-C239-4A60-A140-20172BF3B4A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0010-BFD5-4B7C-814B-396462307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D7EB-713D-43E9-81D4-C421F26F4FB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483D-0002-40F0-8DFC-227EE777E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BB09-416C-4C02-AD34-5CBC1ABA8F6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D13C-74BE-4BB0-B226-673E9BA9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B482-C3CC-4900-A949-17F0D9955332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9288-29AC-4E5F-A2D3-9B9D4EF12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AA2-CA42-4102-9F24-4EC402885BA0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1955-F1B2-4BE1-BF91-C5BA4F14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9796-24CB-46FA-8003-2F3485D035D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571B-E073-465E-91A5-702DAC5B3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A5AF-E9B2-4797-8A17-C5A00B673B2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2D17-925C-4AD5-B105-E16E1A737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781F-F536-496A-BFB0-A6242F198FE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B960-1458-4D99-BE23-60AE308F3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E2FA6-73E1-4B2C-BF83-8764CAC01D0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D983F4-1D4E-42E3-94DD-B223ADF8A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urope-cont.info/images/zapad/it_map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unhome.ru/UsersGallery/foto/052006/901752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3;&#1072;&#1090;&#1072;&#1083;&#1100;&#1103;\5%20&#1082;&#1083;&#1072;&#1089;&#1089;%20&#1091;&#1088;&#1086;&#1082;&#1080;\&#1056;&#1072;&#1073;&#1089;&#1090;&#1074;&#1086;%20&#1074;%20&#1076;&#1088;&#1077;&#1074;&#1085;&#1077;&#1084;%20&#1056;&#1080;&#1084;&#1077;\&#1073;&#1086;&#1081;%20&#1075;&#1083;&#1072;&#1076;&#1080;&#1072;&#1090;&#1086;&#1088;&#1086;&#1074;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FFC000"/>
                </a:solidFill>
              </a:rPr>
              <a:t>Рабство в Древнем Риме.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2714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7200" b="1" smtClean="0">
                <a:solidFill>
                  <a:srgbClr val="FFC000"/>
                </a:solidFill>
              </a:rPr>
              <a:t>РАБСТВО </a:t>
            </a:r>
          </a:p>
          <a:p>
            <a:pPr algn="ctr" eaLnBrk="1" hangingPunct="1">
              <a:buFont typeface="Arial" charset="0"/>
              <a:buNone/>
            </a:pPr>
            <a:r>
              <a:rPr lang="ru-RU" sz="7200" b="1" smtClean="0">
                <a:solidFill>
                  <a:srgbClr val="FFC000"/>
                </a:solidFill>
              </a:rPr>
              <a:t>В ДРЕВНЕМ РИМЕ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29600" cy="3490913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b="1" dirty="0">
                <a:solidFill>
                  <a:srgbClr val="FFC000"/>
                </a:solidFill>
              </a:rPr>
              <a:t>Сегодня на уроке я хочу</a:t>
            </a:r>
          </a:p>
          <a:p>
            <a:pPr marL="1793875" indent="350838" eaLnBrk="1" hangingPunct="1">
              <a:buFontTx/>
              <a:buChar char="-"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узнать</a:t>
            </a:r>
            <a:r>
              <a:rPr lang="ru-RU" sz="4800" b="1" dirty="0">
                <a:solidFill>
                  <a:srgbClr val="FFC000"/>
                </a:solidFill>
              </a:rPr>
              <a:t>…</a:t>
            </a:r>
          </a:p>
          <a:p>
            <a:pPr marL="1793875" indent="350838" eaLnBrk="1" hangingPunct="1">
              <a:buFontTx/>
              <a:buChar char="-"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выяснить…</a:t>
            </a:r>
          </a:p>
          <a:p>
            <a:pPr marL="1793875" indent="350838" eaLnBrk="1" hangingPunct="1">
              <a:buFontTx/>
              <a:buChar char="-"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понять</a:t>
            </a:r>
            <a:r>
              <a:rPr lang="ru-RU" sz="4800" b="1" dirty="0">
                <a:solidFill>
                  <a:srgbClr val="FFC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5" name="Picture 3" descr="18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428750"/>
            <a:ext cx="6461125" cy="4079875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500563" y="1571625"/>
            <a:ext cx="42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?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858000" y="1571625"/>
            <a:ext cx="428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429625" cy="41973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</a:t>
            </a:r>
            <a:r>
              <a:rPr lang="ru-RU" sz="4400" b="1" dirty="0" smtClean="0">
                <a:solidFill>
                  <a:srgbClr val="FFC000"/>
                </a:solidFill>
              </a:rPr>
              <a:t> –это человек, лишенный всех прав и являющийся полной собственностью владельца.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Рабовладелец</a:t>
            </a:r>
            <a:r>
              <a:rPr lang="ru-RU" sz="4400" b="1" dirty="0" smtClean="0">
                <a:solidFill>
                  <a:srgbClr val="FFC000"/>
                </a:solidFill>
              </a:rPr>
              <a:t> – это хозяин рабов.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429625" cy="4197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FFC000"/>
                </a:solidFill>
              </a:rPr>
              <a:t>«Нет ничего совершеннее, чем наше общество. У нас нет ничего, что противоречило бы справедливости и добродетели. Что же касается рабов, то их, собственно, не следует брать в расчет»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1338" y="1844675"/>
            <a:ext cx="2987675" cy="188595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2413" y="250825"/>
            <a:ext cx="2951162" cy="790575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36000" tIns="10800" rIns="36000" bIns="10800" anchor="ctr">
            <a:spAutoFit/>
          </a:bodyPr>
          <a:lstStyle/>
          <a:p>
            <a:pPr marL="1588" indent="-1588" algn="r"/>
            <a:r>
              <a:rPr lang="ru-RU" sz="2400">
                <a:solidFill>
                  <a:srgbClr val="640000"/>
                </a:solidFill>
              </a:rPr>
              <a:t>Захват пленников</a:t>
            </a:r>
            <a:r>
              <a:rPr lang="en-US" sz="2400">
                <a:solidFill>
                  <a:srgbClr val="640000"/>
                </a:solidFill>
              </a:rPr>
              <a:t/>
            </a:r>
            <a:br>
              <a:rPr lang="en-US" sz="2400">
                <a:solidFill>
                  <a:srgbClr val="640000"/>
                </a:solidFill>
              </a:rPr>
            </a:br>
            <a:r>
              <a:rPr lang="ru-RU" sz="2400">
                <a:solidFill>
                  <a:srgbClr val="640000"/>
                </a:solidFill>
              </a:rPr>
              <a:t>в войнах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5634038"/>
            <a:ext cx="4176713" cy="790575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36000" tIns="10800" rIns="36000" bIns="10800" anchor="ctr">
            <a:spAutoFit/>
          </a:bodyPr>
          <a:lstStyle/>
          <a:p>
            <a:pPr marL="1588" indent="-1588" algn="r"/>
            <a:r>
              <a:rPr lang="ru-RU" sz="2400">
                <a:solidFill>
                  <a:srgbClr val="640000"/>
                </a:solidFill>
              </a:rPr>
              <a:t>Рабство жителей провинций за неуплату налогов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64213" y="5634038"/>
            <a:ext cx="3173412" cy="790575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36000" tIns="10800" rIns="36000" bIns="10800" anchor="ctr">
            <a:spAutoFit/>
          </a:bodyPr>
          <a:lstStyle/>
          <a:p>
            <a:pPr marL="1588" indent="-1588"/>
            <a:r>
              <a:rPr lang="ru-RU" sz="2400">
                <a:solidFill>
                  <a:srgbClr val="640000"/>
                </a:solidFill>
              </a:rPr>
              <a:t>Дети рабов</a:t>
            </a:r>
            <a:r>
              <a:rPr lang="en-US" sz="2400">
                <a:solidFill>
                  <a:srgbClr val="640000"/>
                </a:solidFill>
              </a:rPr>
              <a:t/>
            </a:r>
            <a:br>
              <a:rPr lang="en-US" sz="2400">
                <a:solidFill>
                  <a:srgbClr val="640000"/>
                </a:solidFill>
              </a:rPr>
            </a:br>
            <a:r>
              <a:rPr lang="ru-RU" sz="2400">
                <a:solidFill>
                  <a:srgbClr val="640000"/>
                </a:solidFill>
              </a:rPr>
              <a:t>становились рабами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219700" y="250825"/>
            <a:ext cx="3673475" cy="790575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36000" tIns="10800" rIns="36000" bIns="10800" anchor="ctr">
            <a:spAutoFit/>
          </a:bodyPr>
          <a:lstStyle/>
          <a:p>
            <a:pPr marL="1588" indent="-1588"/>
            <a:r>
              <a:rPr lang="ru-RU" sz="2400">
                <a:solidFill>
                  <a:srgbClr val="640000"/>
                </a:solidFill>
              </a:rPr>
              <a:t>Захват пиратами людей</a:t>
            </a:r>
            <a:r>
              <a:rPr lang="en-US" sz="2400">
                <a:solidFill>
                  <a:srgbClr val="640000"/>
                </a:solidFill>
              </a:rPr>
              <a:t/>
            </a:r>
            <a:br>
              <a:rPr lang="en-US" sz="2400">
                <a:solidFill>
                  <a:srgbClr val="640000"/>
                </a:solidFill>
              </a:rPr>
            </a:br>
            <a:r>
              <a:rPr lang="ru-RU" sz="2400">
                <a:solidFill>
                  <a:srgbClr val="640000"/>
                </a:solidFill>
              </a:rPr>
              <a:t>и продажа их в рабство</a:t>
            </a:r>
          </a:p>
        </p:txBody>
      </p:sp>
      <p:pic>
        <p:nvPicPr>
          <p:cNvPr id="6151" name="Picture 7" descr="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54425"/>
            <a:ext cx="2159000" cy="180340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6152" name="Picture 8" descr="2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4175" y="1258888"/>
            <a:ext cx="2159000" cy="180340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6153" name="Picture 9" descr="2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175" y="3654425"/>
            <a:ext cx="2159000" cy="180340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6154" name="Picture 10" descr="2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258888"/>
            <a:ext cx="2159000" cy="180340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059113" y="1773238"/>
            <a:ext cx="3025775" cy="2879725"/>
          </a:xfrm>
          <a:prstGeom prst="roundRect">
            <a:avLst>
              <a:gd name="adj" fmla="val 16667"/>
            </a:avLst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pPr algn="ctr">
              <a:lnSpc>
                <a:spcPct val="150000"/>
              </a:lnSpc>
              <a:spcBef>
                <a:spcPct val="15000"/>
              </a:spcBef>
            </a:pPr>
            <a:r>
              <a:rPr lang="ru-RU" sz="3200" b="1" i="1">
                <a:solidFill>
                  <a:srgbClr val="640000"/>
                </a:solidFill>
              </a:rPr>
              <a:t>Как люди попадали </a:t>
            </a:r>
            <a:br>
              <a:rPr lang="ru-RU" sz="3200" b="1" i="1">
                <a:solidFill>
                  <a:srgbClr val="640000"/>
                </a:solidFill>
              </a:rPr>
            </a:br>
            <a:r>
              <a:rPr lang="ru-RU" sz="3200" b="1" i="1">
                <a:solidFill>
                  <a:srgbClr val="640000"/>
                </a:solidFill>
              </a:rPr>
              <a:t>в рабство?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-1970677">
            <a:off x="2555875" y="4581525"/>
            <a:ext cx="454025" cy="301625"/>
          </a:xfrm>
          <a:prstGeom prst="notchedRightArrow">
            <a:avLst>
              <a:gd name="adj1" fmla="val 50000"/>
              <a:gd name="adj2" fmla="val 37632"/>
            </a:avLst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081338" y="3789363"/>
            <a:ext cx="3003550" cy="790575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36000" tIns="10800" rIns="36000" bIns="10800" anchor="ctr">
            <a:spAutoFit/>
          </a:bodyPr>
          <a:lstStyle/>
          <a:p>
            <a:pPr marL="1588" indent="-1588" algn="ctr"/>
            <a:r>
              <a:rPr lang="ru-RU" sz="2400">
                <a:solidFill>
                  <a:srgbClr val="640000"/>
                </a:solidFill>
              </a:rPr>
              <a:t>Основные источники рабства 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-8819409">
            <a:off x="6156325" y="4581525"/>
            <a:ext cx="454025" cy="301625"/>
          </a:xfrm>
          <a:prstGeom prst="notchedRightArrow">
            <a:avLst>
              <a:gd name="adj1" fmla="val 50000"/>
              <a:gd name="adj2" fmla="val 37632"/>
            </a:avLst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rot="8667393">
            <a:off x="6156325" y="1412875"/>
            <a:ext cx="454025" cy="301625"/>
          </a:xfrm>
          <a:prstGeom prst="notchedRightArrow">
            <a:avLst>
              <a:gd name="adj1" fmla="val 50000"/>
              <a:gd name="adj2" fmla="val 37632"/>
            </a:avLst>
          </a:prstGeom>
          <a:solidFill>
            <a:srgbClr val="F8F8F8">
              <a:alpha val="70000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 rot="2303290">
            <a:off x="2566988" y="1423988"/>
            <a:ext cx="454025" cy="301625"/>
          </a:xfrm>
          <a:prstGeom prst="notchedRightArrow">
            <a:avLst>
              <a:gd name="adj1" fmla="val 50000"/>
              <a:gd name="adj2" fmla="val 37632"/>
            </a:avLst>
          </a:prstGeom>
          <a:solidFill>
            <a:srgbClr val="F8F8F8">
              <a:alpha val="70000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5" grpId="0" animBg="1"/>
      <p:bldP spid="6155" grpId="1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Picture 12" descr="18_0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857250"/>
            <a:ext cx="3714750" cy="2914650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17412" name="Picture 11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3"/>
            <a:ext cx="3879850" cy="2643187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17413" name="Picture 10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0"/>
            <a:ext cx="2928938" cy="2919413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17414" name="Picture 9" descr="18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928688"/>
            <a:ext cx="2786063" cy="3459162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  <p:pic>
        <p:nvPicPr>
          <p:cNvPr id="17415" name="Picture 2" descr="23_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214813"/>
            <a:ext cx="4067175" cy="2643187"/>
          </a:xfrm>
          <a:prstGeom prst="rect">
            <a:avLst/>
          </a:prstGeom>
          <a:solidFill>
            <a:srgbClr val="E1D7DE"/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072437" cy="3929063"/>
          </a:xfrm>
        </p:spPr>
        <p:txBody>
          <a:bodyPr/>
          <a:lstStyle/>
          <a:p>
            <a:pPr indent="9525" algn="ctr" eaLnBrk="1" hangingPunct="1">
              <a:buFont typeface="Arial" charset="0"/>
              <a:buNone/>
            </a:pPr>
            <a:endParaRPr lang="ru-RU" sz="4400" b="1" smtClean="0">
              <a:solidFill>
                <a:srgbClr val="FFC000"/>
              </a:solidFill>
            </a:endParaRPr>
          </a:p>
          <a:p>
            <a:pPr indent="9525"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FFC000"/>
                </a:solidFill>
              </a:rPr>
              <a:t>ТРУД РАБОВ В СЕЛЬСКОМ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072437" cy="42862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600" b="1" u="sng" dirty="0" smtClean="0">
                <a:solidFill>
                  <a:srgbClr val="FFC000"/>
                </a:solidFill>
              </a:rPr>
              <a:t>Марк Порций Катон. Земледелие</a:t>
            </a:r>
          </a:p>
          <a:p>
            <a:pPr marL="352425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Марк Порций Катон </a:t>
            </a:r>
          </a:p>
          <a:p>
            <a:pPr marL="352425" indent="0" algn="ctr" eaLnBrk="1" hangingPunct="1"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(234—149 гг. до н. э.) — видный государственный деятель, оратор и историк. В трактате «Земледелие» он дал описание виллы, типичной для центральной Италии.</a:t>
            </a:r>
          </a:p>
          <a:p>
            <a:pPr indent="9525" algn="ctr" eaLnBrk="1" hangingPunct="1">
              <a:buFont typeface="Arial" charset="0"/>
              <a:buNone/>
              <a:defRPr/>
            </a:pPr>
            <a:endParaRPr lang="ru-RU" sz="4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Если стояла дождливая погода, то вот работы, которые можно делать и в ливень: мыть </a:t>
            </a:r>
            <a:r>
              <a:rPr lang="ru-RU" dirty="0" err="1" smtClean="0">
                <a:solidFill>
                  <a:srgbClr val="FFFF00"/>
                </a:solidFill>
              </a:rPr>
              <a:t>долии</a:t>
            </a:r>
            <a:r>
              <a:rPr lang="ru-RU" dirty="0" smtClean="0">
                <a:solidFill>
                  <a:srgbClr val="FFFF00"/>
                </a:solidFill>
              </a:rPr>
              <a:t> (сосуды для вина) и осмаливать их, прибирать усадь­бу, переносить хлеб, выносить навоз наружу, устраивать навозную кучу, очищать зерно, починять веревки, плести новые; рабам надлежало в это же время заняться починкой своих одеял и плащей. По праздникам можно было чистить старые канавы, прокладывать общественную дорогу, выре­зать колючие кусты, вскапывать огород, обкашивать луга, резать веники, вырывать колючую траву, наводить чистоту...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5" name="Picture 6" descr="Картинка 93 из 89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775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372476" cy="4525963"/>
          </a:xfrm>
        </p:spPr>
        <p:txBody>
          <a:bodyPr/>
          <a:lstStyle/>
          <a:p>
            <a:r>
              <a:rPr lang="ru-RU" sz="2600" dirty="0" smtClean="0">
                <a:solidFill>
                  <a:srgbClr val="FFFF00"/>
                </a:solidFill>
              </a:rPr>
              <a:t>Вино рабам. По окончании сбора винограда пусть они три месяца пьют ополоски, на четвертый месяц они получают по гемине (0,274 л) на день.</a:t>
            </a:r>
          </a:p>
          <a:p>
            <a:r>
              <a:rPr lang="ru-RU" sz="2600" dirty="0" smtClean="0">
                <a:solidFill>
                  <a:srgbClr val="FFFF00"/>
                </a:solidFill>
              </a:rPr>
              <a:t>Приварок рабам. Заготовь впрок как можно больше палых маслин. По­том заготовь зрелых — таких, откуда можно получить совсем мало масла. Береги их, чтобы они тянулись как можно дольше. Когда маслины будут  съедены, давай рыбный рассол и уксус. Масла давай на месяц каждому по </a:t>
            </a:r>
            <a:r>
              <a:rPr lang="ru-RU" sz="2600" dirty="0" err="1" smtClean="0">
                <a:solidFill>
                  <a:srgbClr val="FFFF00"/>
                </a:solidFill>
              </a:rPr>
              <a:t>секстарию</a:t>
            </a:r>
            <a:r>
              <a:rPr lang="ru-RU" sz="2600" dirty="0" smtClean="0">
                <a:solidFill>
                  <a:srgbClr val="FFFF00"/>
                </a:solidFill>
              </a:rPr>
              <a:t> (0,547 л), </a:t>
            </a:r>
            <a:r>
              <a:rPr lang="ru-RU" sz="2600" dirty="0" err="1" smtClean="0">
                <a:solidFill>
                  <a:srgbClr val="FFFF00"/>
                </a:solidFill>
              </a:rPr>
              <a:t>модия</a:t>
            </a:r>
            <a:r>
              <a:rPr lang="ru-RU" sz="2600" dirty="0" smtClean="0">
                <a:solidFill>
                  <a:srgbClr val="FFFF00"/>
                </a:solidFill>
              </a:rPr>
              <a:t> соли хватит каждому на год.</a:t>
            </a:r>
          </a:p>
          <a:p>
            <a:r>
              <a:rPr lang="ru-RU" sz="2600" dirty="0" smtClean="0">
                <a:solidFill>
                  <a:srgbClr val="FFFF00"/>
                </a:solidFill>
              </a:rPr>
              <a:t>Одежда рабам. Туника (рубашка нательная) весом в 3,5 фунта и плащ через год. Всякий раз, когда будешь давать тунику или плащ, возьми сна­чала старую одежду на лоскутные одеяла. Хорошие деревянные башмаки следует давать через год...</a:t>
            </a:r>
          </a:p>
          <a:p>
            <a:endParaRPr lang="ru-RU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0063" y="2000250"/>
            <a:ext cx="8072437" cy="3929063"/>
          </a:xfrm>
        </p:spPr>
        <p:txBody>
          <a:bodyPr/>
          <a:lstStyle/>
          <a:p>
            <a:pPr indent="9525" algn="ctr" eaLnBrk="1" hangingPunct="1">
              <a:buFont typeface="Arial" charset="0"/>
              <a:buNone/>
            </a:pPr>
            <a:endParaRPr lang="ru-RU" sz="4400" b="1" smtClean="0">
              <a:solidFill>
                <a:srgbClr val="FFC000"/>
              </a:solidFill>
            </a:endParaRPr>
          </a:p>
          <a:p>
            <a:pPr indent="9525"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FFC000"/>
                </a:solidFill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072437" cy="3929063"/>
          </a:xfrm>
        </p:spPr>
        <p:txBody>
          <a:bodyPr/>
          <a:lstStyle/>
          <a:p>
            <a:pPr indent="9525" algn="ctr" eaLnBrk="1" hangingPunct="1">
              <a:buFont typeface="Arial" charset="0"/>
              <a:buNone/>
            </a:pPr>
            <a:endParaRPr lang="ru-RU" sz="4400" b="1" smtClean="0">
              <a:solidFill>
                <a:srgbClr val="FFC000"/>
              </a:solidFill>
            </a:endParaRPr>
          </a:p>
          <a:p>
            <a:pPr indent="9525"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FFC000"/>
                </a:solidFill>
              </a:rPr>
              <a:t>ТРУД РАБОВ В ДОМЕ РАБОВЛАДЕЛЬЦА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358187" cy="39290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FFC000"/>
                </a:solidFill>
              </a:rPr>
              <a:t>Прочитайте  пункт3 § 49 «Рабы в богатом доме», просмотреть иллюстрации к параграфу.</a:t>
            </a:r>
            <a:endParaRPr lang="ru-RU" sz="3000" dirty="0" smtClean="0">
              <a:solidFill>
                <a:srgbClr val="FFC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FFC000"/>
                </a:solidFill>
              </a:rPr>
              <a:t>Найдите ответы на вопросы: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1) Где еще применяли труд рабов?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3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2) Чем жизнь «домашних» рабов отличалась от жизни  рабов, работающих в каменоломнях, имениях рабовладельцев?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072437" cy="3929063"/>
          </a:xfrm>
        </p:spPr>
        <p:txBody>
          <a:bodyPr/>
          <a:lstStyle/>
          <a:p>
            <a:pPr indent="9525" algn="ctr" eaLnBrk="1" hangingPunct="1">
              <a:buFont typeface="Arial" charset="0"/>
              <a:buNone/>
            </a:pPr>
            <a:endParaRPr lang="ru-RU" sz="4400" b="1" smtClean="0">
              <a:solidFill>
                <a:srgbClr val="FFC000"/>
              </a:solidFill>
            </a:endParaRPr>
          </a:p>
          <a:p>
            <a:pPr indent="9525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			ГЛАДИАТОРЫ</a:t>
            </a:r>
          </a:p>
        </p:txBody>
      </p:sp>
      <p:pic>
        <p:nvPicPr>
          <p:cNvPr id="23556" name="Picture 5" descr="23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8913"/>
            <a:ext cx="3697288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75" y="5857875"/>
            <a:ext cx="4067175" cy="679450"/>
          </a:xfrm>
          <a:prstGeom prst="rect">
            <a:avLst/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rgbClr val="640000"/>
                </a:solidFill>
              </a:rPr>
              <a:t> Гладиатор</a:t>
            </a:r>
            <a:endParaRPr lang="en-US" b="1">
              <a:solidFill>
                <a:srgbClr val="640000"/>
              </a:solidFill>
            </a:endParaRPr>
          </a:p>
          <a:p>
            <a:pPr marL="342900" indent="-342900" algn="ctr"/>
            <a:r>
              <a:rPr lang="ru-RU" b="1" i="1">
                <a:solidFill>
                  <a:srgbClr val="640000"/>
                </a:solidFill>
              </a:rPr>
              <a:t>Современная реконструкция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71550" y="5607050"/>
            <a:ext cx="7107238" cy="679450"/>
          </a:xfrm>
          <a:prstGeom prst="rect">
            <a:avLst/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rgbClr val="640000"/>
                </a:solidFill>
              </a:rPr>
              <a:t> Представление в цирке</a:t>
            </a:r>
          </a:p>
          <a:p>
            <a:pPr marL="342900" indent="-342900" algn="ctr"/>
            <a:r>
              <a:rPr lang="ru-RU" b="1" i="1">
                <a:solidFill>
                  <a:srgbClr val="640000"/>
                </a:solidFill>
              </a:rPr>
              <a:t>Рисунок</a:t>
            </a:r>
            <a:r>
              <a:rPr lang="en-US" b="1" i="1">
                <a:solidFill>
                  <a:srgbClr val="640000"/>
                </a:solidFill>
              </a:rPr>
              <a:t>-</a:t>
            </a:r>
            <a:r>
              <a:rPr lang="ru-RU" b="1" i="1">
                <a:solidFill>
                  <a:srgbClr val="640000"/>
                </a:solidFill>
              </a:rPr>
              <a:t>реконструкция </a:t>
            </a:r>
          </a:p>
        </p:txBody>
      </p:sp>
      <p:pic>
        <p:nvPicPr>
          <p:cNvPr id="24579" name="Picture 3" descr="5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3646"/>
          <a:stretch>
            <a:fillRect/>
          </a:stretch>
        </p:blipFill>
        <p:spPr>
          <a:xfrm>
            <a:off x="1016000" y="1655763"/>
            <a:ext cx="7058025" cy="3740150"/>
          </a:xfrm>
          <a:solidFill>
            <a:srgbClr val="E1D7DE"/>
          </a:solidFill>
          <a:ln w="38100" cap="flat" cmpd="thinThick" algn="ctr">
            <a:solidFill>
              <a:srgbClr val="F8F8F8"/>
            </a:solidFill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004888" y="142875"/>
            <a:ext cx="7058025" cy="1225550"/>
          </a:xfrm>
          <a:prstGeom prst="rect">
            <a:avLst/>
          </a:prstGeom>
          <a:solidFill>
            <a:srgbClr val="F8F8F8">
              <a:alpha val="79999"/>
            </a:srgbClr>
          </a:solidFill>
          <a:ln w="38100" cmpd="dbl" algn="ctr">
            <a:solidFill>
              <a:srgbClr val="F8F8F8"/>
            </a:solidFill>
            <a:miter lim="800000"/>
            <a:headEnd/>
            <a:tailEnd/>
          </a:ln>
        </p:spPr>
        <p:txBody>
          <a:bodyPr lIns="72000" tIns="46800" rIns="72000" bIns="46800" anchor="ctr">
            <a:spAutoFit/>
          </a:bodyPr>
          <a:lstStyle/>
          <a:p>
            <a:pPr algn="ctr"/>
            <a:r>
              <a:rPr lang="ru-RU" sz="2400">
                <a:solidFill>
                  <a:srgbClr val="640000"/>
                </a:solidFill>
              </a:rPr>
              <a:t>Гладиаторы должны были участвовать </a:t>
            </a:r>
            <a:r>
              <a:rPr lang="en-US" sz="2400">
                <a:solidFill>
                  <a:srgbClr val="640000"/>
                </a:solidFill>
              </a:rPr>
              <a:t/>
            </a:r>
            <a:br>
              <a:rPr lang="en-US" sz="2400">
                <a:solidFill>
                  <a:srgbClr val="640000"/>
                </a:solidFill>
              </a:rPr>
            </a:br>
            <a:r>
              <a:rPr lang="ru-RU" sz="2400">
                <a:solidFill>
                  <a:srgbClr val="640000"/>
                </a:solidFill>
              </a:rPr>
              <a:t>в</a:t>
            </a:r>
            <a:r>
              <a:rPr lang="en-US" sz="2400">
                <a:solidFill>
                  <a:srgbClr val="640000"/>
                </a:solidFill>
              </a:rPr>
              <a:t> </a:t>
            </a:r>
            <a:r>
              <a:rPr lang="ru-RU" sz="2400">
                <a:solidFill>
                  <a:srgbClr val="640000"/>
                </a:solidFill>
              </a:rPr>
              <a:t>представлениях</a:t>
            </a:r>
            <a:r>
              <a:rPr lang="en-US" sz="2400">
                <a:solidFill>
                  <a:srgbClr val="640000"/>
                </a:solidFill>
              </a:rPr>
              <a:t> </a:t>
            </a:r>
            <a:r>
              <a:rPr lang="ru-RU" sz="2400">
                <a:solidFill>
                  <a:srgbClr val="640000"/>
                </a:solidFill>
              </a:rPr>
              <a:t>для свободных римлян, которые</a:t>
            </a:r>
            <a:r>
              <a:rPr lang="en-US" sz="2400">
                <a:solidFill>
                  <a:srgbClr val="640000"/>
                </a:solidFill>
              </a:rPr>
              <a:t> </a:t>
            </a:r>
            <a:r>
              <a:rPr lang="ru-RU" sz="2400">
                <a:solidFill>
                  <a:srgbClr val="640000"/>
                </a:solidFill>
              </a:rPr>
              <a:t>устраивались в больших цирках</a:t>
            </a:r>
            <a:r>
              <a:rPr lang="en-US" sz="2400">
                <a:solidFill>
                  <a:srgbClr val="640000"/>
                </a:solidFill>
              </a:rPr>
              <a:t>.</a:t>
            </a:r>
            <a:endParaRPr lang="ru-RU" sz="2400">
              <a:solidFill>
                <a:srgbClr val="6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3" name="Picture 2" descr="Картинка 1 из 80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214438"/>
            <a:ext cx="635793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500188" y="6072188"/>
            <a:ext cx="6210300" cy="584200"/>
          </a:xfrm>
          <a:prstGeom prst="rect">
            <a:avLst/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rgbClr val="640000"/>
                </a:solidFill>
              </a:rPr>
              <a:t>Колизей.</a:t>
            </a:r>
          </a:p>
          <a:p>
            <a:pPr marL="342900" indent="-342900" algn="ctr"/>
            <a:r>
              <a:rPr lang="ru-RU" sz="1400" b="1" i="1">
                <a:solidFill>
                  <a:srgbClr val="640000"/>
                </a:solidFill>
              </a:rPr>
              <a:t>Современный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466850" y="5867400"/>
            <a:ext cx="6210300" cy="892175"/>
          </a:xfrm>
          <a:prstGeom prst="rect">
            <a:avLst/>
          </a:prstGeom>
          <a:solidFill>
            <a:srgbClr val="F8F8F8">
              <a:alpha val="70195"/>
            </a:srgbClr>
          </a:solidFill>
          <a:ln w="38100" cmpd="thinThick" algn="ctr">
            <a:solidFill>
              <a:srgbClr val="F8F8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rgbClr val="640000"/>
                </a:solidFill>
              </a:rPr>
              <a:t>Фрагмент из художественного фильма «Спартак»</a:t>
            </a:r>
          </a:p>
          <a:p>
            <a:pPr marL="342900" indent="-342900" algn="ctr"/>
            <a:r>
              <a:rPr lang="ru-RU" b="1" i="1">
                <a:solidFill>
                  <a:srgbClr val="640000"/>
                </a:solidFill>
              </a:rPr>
              <a:t>Режиссер С. Кубрик. 1960 г. </a:t>
            </a:r>
            <a:endParaRPr lang="en-US" b="1" i="1">
              <a:solidFill>
                <a:srgbClr val="640000"/>
              </a:solidFill>
            </a:endParaRPr>
          </a:p>
          <a:p>
            <a:pPr marL="342900" indent="-342900" algn="ctr"/>
            <a:r>
              <a:rPr lang="ru-RU" sz="1400" b="1" i="1">
                <a:solidFill>
                  <a:srgbClr val="640000"/>
                </a:solidFill>
              </a:rPr>
              <a:t>Для просмотра кликните на картинке</a:t>
            </a:r>
          </a:p>
        </p:txBody>
      </p:sp>
      <p:pic>
        <p:nvPicPr>
          <p:cNvPr id="5" name="бой гладиаторо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143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 t="6836" r="37746" b="32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8072437" cy="3490913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b="1" dirty="0">
                <a:solidFill>
                  <a:srgbClr val="FFC000"/>
                </a:solidFill>
              </a:rPr>
              <a:t>Сегодня на уроке я </a:t>
            </a:r>
          </a:p>
          <a:p>
            <a:pPr indent="2347913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- </a:t>
            </a:r>
            <a:r>
              <a:rPr lang="ru-RU" sz="4800" b="1" dirty="0">
                <a:solidFill>
                  <a:srgbClr val="FFC000"/>
                </a:solidFill>
              </a:rPr>
              <a:t>узнал(а)…</a:t>
            </a:r>
          </a:p>
          <a:p>
            <a:pPr indent="2347913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- </a:t>
            </a:r>
            <a:r>
              <a:rPr lang="ru-RU" sz="4800" b="1" dirty="0">
                <a:solidFill>
                  <a:srgbClr val="FFC000"/>
                </a:solidFill>
              </a:rPr>
              <a:t>выяснил(а)…</a:t>
            </a:r>
          </a:p>
          <a:p>
            <a:pPr indent="2347913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- </a:t>
            </a:r>
            <a:r>
              <a:rPr lang="ru-RU" sz="4800" b="1" dirty="0">
                <a:solidFill>
                  <a:srgbClr val="FFC000"/>
                </a:solidFill>
              </a:rPr>
              <a:t>понял(а)…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197350"/>
          </a:xfrm>
        </p:spPr>
        <p:txBody>
          <a:bodyPr/>
          <a:lstStyle/>
          <a:p>
            <a:pPr indent="377825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Чтоб Италию на карте </a:t>
            </a:r>
          </a:p>
          <a:p>
            <a:pPr indent="377825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Отыскать в короткий срок, </a:t>
            </a:r>
          </a:p>
          <a:p>
            <a:pPr indent="377825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Запомни,  нужно полуостров </a:t>
            </a:r>
          </a:p>
          <a:p>
            <a:pPr indent="377825"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Найти,  похожий на...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idx="1"/>
          </p:nvPr>
        </p:nvSpPr>
        <p:spPr>
          <a:xfrm>
            <a:off x="500063" y="1785938"/>
            <a:ext cx="8072437" cy="3341687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Домашнее задание:</a:t>
            </a:r>
          </a:p>
          <a:p>
            <a:pPr marL="914400" indent="-914400" eaLnBrk="1" hangingPunct="1">
              <a:buFont typeface="Arial" charset="0"/>
              <a:buAutoNum type="arabicPeriod"/>
              <a:defRPr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Прочитать § 49.</a:t>
            </a:r>
          </a:p>
          <a:p>
            <a:pPr marL="914400" indent="-914400" eaLnBrk="1" hangingPunct="1">
              <a:buFont typeface="Arial" charset="0"/>
              <a:buAutoNum type="arabicPeriod"/>
              <a:defRPr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Индивидуальные карточки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1973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Конечно,  путь туда не близкий,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На полуостров ...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Довольно труднопроходимы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400" b="1" dirty="0" smtClean="0">
                <a:solidFill>
                  <a:srgbClr val="FFC000"/>
                </a:solidFill>
              </a:rPr>
              <a:t>Крутые горы ... </a:t>
            </a:r>
          </a:p>
          <a:p>
            <a:pPr indent="377825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42938" y="1714500"/>
            <a:ext cx="8015287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Там, где Тибр полноводный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Течет в зеленые долины,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Селились в древности глубокой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Трудолюбивые ...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928688" y="1714500"/>
            <a:ext cx="7729537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До сей поры в музее Римском </a:t>
            </a:r>
            <a:endParaRPr lang="ru-RU" sz="4400" b="1" i="1" smtClean="0">
              <a:solidFill>
                <a:srgbClr val="FFC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Ей даже памятник хранится.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И как же тут не удивиться,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Что малышей спасла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357313" y="2071688"/>
            <a:ext cx="7300912" cy="38401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Ромул дал названье месту,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Это потому, что им 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Был основан город 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429625" cy="4197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Он молод и талантлив был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И смельчаком для всех прослыл.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И с  Римом храбро воевал –</a:t>
            </a:r>
          </a:p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Тот  карфагенский…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ДРЕВНЕГО РИМА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1973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Установил господство Рим,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Много стран он покорил: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Стал хозяином всевластным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rgbClr val="FFC000"/>
                </a:solidFill>
              </a:rPr>
              <a:t>В  … в одночасье.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T4CTUPCNHN5M-305841184-1578</_dlc_DocId>
    <_dlc_DocIdUrl xmlns="c71519f2-859d-46c1-a1b6-2941efed936d">
      <Url>http://edu-sps.koiro.local/chuhloma/vig/internet-pred/_layouts/15/DocIdRedir.aspx?ID=T4CTUPCNHN5M-305841184-1578</Url>
      <Description>T4CTUPCNHN5M-305841184-1578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525A27-7972-4C0D-A10B-66AA88A4669F}"/>
</file>

<file path=customXml/itemProps2.xml><?xml version="1.0" encoding="utf-8"?>
<ds:datastoreItem xmlns:ds="http://schemas.openxmlformats.org/officeDocument/2006/customXml" ds:itemID="{5DBBF9F8-C619-4F83-AE39-2BB601781A05}"/>
</file>

<file path=customXml/itemProps3.xml><?xml version="1.0" encoding="utf-8"?>
<ds:datastoreItem xmlns:ds="http://schemas.openxmlformats.org/officeDocument/2006/customXml" ds:itemID="{6DECBB93-370A-4FD0-9CD5-A8C1479742D0}"/>
</file>

<file path=customXml/itemProps4.xml><?xml version="1.0" encoding="utf-8"?>
<ds:datastoreItem xmlns:ds="http://schemas.openxmlformats.org/officeDocument/2006/customXml" ds:itemID="{B4807C94-C673-4E1E-8FA3-9E199D26315F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680</Words>
  <Application>Microsoft Office PowerPoint</Application>
  <PresentationFormat>Экран (4:3)</PresentationFormat>
  <Paragraphs>105</Paragraphs>
  <Slides>30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Рабство в Древнем Риме.</vt:lpstr>
      <vt:lpstr>Презентация PowerPoint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Презентация PowerPoint</vt:lpstr>
      <vt:lpstr>ИСТОРИЯ ДРЕВНЕГО РИМА</vt:lpstr>
      <vt:lpstr>ИСТОРИЯ ДРЕВНЕГО РИМА</vt:lpstr>
      <vt:lpstr>ИСТОРИЯ ДРЕВНЕГО РИМА</vt:lpstr>
      <vt:lpstr>Презентация PowerPoint</vt:lpstr>
      <vt:lpstr>Презентация PowerPoint</vt:lpstr>
      <vt:lpstr>ИСТОРИЯ ДРЕВНЕГО РИМА</vt:lpstr>
      <vt:lpstr>ИСТОРИЯ ДРЕВНЕГО РИМА</vt:lpstr>
      <vt:lpstr>ИСТОРИЯ ДРЕВНЕГО РИМА</vt:lpstr>
      <vt:lpstr>ИСТОРИЯ ДРЕВНЕГО РИМА</vt:lpstr>
      <vt:lpstr>Презентация PowerPoint</vt:lpstr>
      <vt:lpstr>ИСТОРИЯ ДРЕВНЕГО РИМА</vt:lpstr>
      <vt:lpstr>ИСТОРИЯ ДРЕВНЕГО РИМА</vt:lpstr>
      <vt:lpstr>Презентация PowerPoint</vt:lpstr>
      <vt:lpstr>ИСТОРИЯ ДРЕВНЕГО РИМА</vt:lpstr>
      <vt:lpstr>ИСТОРИЯ ДРЕВНЕГО РИМА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ДРЕВНЕГО МИРА</dc:title>
  <dc:creator>Наталья</dc:creator>
  <cp:lastModifiedBy>XTreme.ws</cp:lastModifiedBy>
  <cp:revision>29</cp:revision>
  <dcterms:created xsi:type="dcterms:W3CDTF">2009-04-11T15:04:41Z</dcterms:created>
  <dcterms:modified xsi:type="dcterms:W3CDTF">2020-04-17T18:17:34Z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08d023cd-5d43-4ec8-8213-48238ed94362</vt:lpwstr>
  </property>
</Properties>
</file>