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69" r:id="rId4"/>
    <p:sldId id="258" r:id="rId5"/>
    <p:sldId id="259" r:id="rId6"/>
    <p:sldId id="270" r:id="rId7"/>
    <p:sldId id="268" r:id="rId8"/>
    <p:sldId id="265" r:id="rId9"/>
    <p:sldId id="271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18" Type="http://schemas.openxmlformats.org/officeDocument/2006/relationships/customXml" Target="../customXml/item4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4A76-F501-40EB-9A23-01DAEE94E01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188C-6B5E-4E23-BE51-2A7D2CFC54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4A76-F501-40EB-9A23-01DAEE94E01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188C-6B5E-4E23-BE51-2A7D2CFC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4A76-F501-40EB-9A23-01DAEE94E01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188C-6B5E-4E23-BE51-2A7D2CFC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4A76-F501-40EB-9A23-01DAEE94E01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188C-6B5E-4E23-BE51-2A7D2CFC54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4A76-F501-40EB-9A23-01DAEE94E01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188C-6B5E-4E23-BE51-2A7D2CFC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4A76-F501-40EB-9A23-01DAEE94E01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188C-6B5E-4E23-BE51-2A7D2CFC54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4A76-F501-40EB-9A23-01DAEE94E01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188C-6B5E-4E23-BE51-2A7D2CFC54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4A76-F501-40EB-9A23-01DAEE94E01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188C-6B5E-4E23-BE51-2A7D2CFC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4A76-F501-40EB-9A23-01DAEE94E01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188C-6B5E-4E23-BE51-2A7D2CFC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4A76-F501-40EB-9A23-01DAEE94E01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188C-6B5E-4E23-BE51-2A7D2CFC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54A76-F501-40EB-9A23-01DAEE94E01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3188C-6B5E-4E23-BE51-2A7D2CFC545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A354A76-F501-40EB-9A23-01DAEE94E01C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023188C-6B5E-4E23-BE51-2A7D2CFC545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8000">
              <a:schemeClr val="bg2">
                <a:lumMod val="25000"/>
              </a:schemeClr>
            </a:gs>
            <a:gs pos="56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1468" y="2276872"/>
            <a:ext cx="5637010" cy="612068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19 апреля 1783 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anose="03010101010201010101" pitchFamily="66" charset="0"/>
              </a:rPr>
              <a:t>г.</a:t>
            </a:r>
            <a:endParaRPr lang="ru-RU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23528" y="329979"/>
            <a:ext cx="8568952" cy="18002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haroni" pitchFamily="2" charset="-79"/>
              </a:rPr>
              <a:t>Освоение Новороссии.</a:t>
            </a:r>
            <a:endParaRPr lang="ru-RU" sz="60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haroni" pitchFamily="2" charset="-79"/>
            </a:endParaRPr>
          </a:p>
          <a:p>
            <a:r>
              <a:rPr lang="ru-RU" sz="60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haroni" pitchFamily="2" charset="-79"/>
              </a:rPr>
              <a:t>Присоединение Крыма при Екатерине II </a:t>
            </a:r>
            <a:endParaRPr lang="ru-RU" sz="60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Aharoni" pitchFamily="2" charset="-79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837" b="3609"/>
          <a:stretch/>
        </p:blipFill>
        <p:spPr>
          <a:xfrm>
            <a:off x="1632690" y="3068960"/>
            <a:ext cx="5472608" cy="3546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200642" y="768383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§ 23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859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type="title"/>
          </p:nvPr>
        </p:nvSpPr>
        <p:spPr>
          <a:xfrm>
            <a:off x="323528" y="4365104"/>
            <a:ext cx="8352928" cy="194421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Внешняя политика Екатерины II 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была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достаточно успешной. </a:t>
            </a: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800" dirty="0" smtClean="0">
                <a:solidFill>
                  <a:schemeClr val="bg2">
                    <a:lumMod val="25000"/>
                  </a:schemeClr>
                </a:solidFill>
              </a:rPr>
              <a:t>Благодаря </a:t>
            </a:r>
            <a:r>
              <a:rPr lang="ru-RU" sz="2800" dirty="0">
                <a:solidFill>
                  <a:schemeClr val="bg2">
                    <a:lumMod val="25000"/>
                  </a:schemeClr>
                </a:solidFill>
              </a:rPr>
              <a:t>успехам императрицы в этой области Россия приобрела небывалый авторитет в Европе.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187624" y="260648"/>
            <a:ext cx="6984776" cy="3928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6809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8892480" cy="1143000"/>
          </a:xfrm>
        </p:spPr>
        <p:txBody>
          <a:bodyPr/>
          <a:lstStyle/>
          <a:p>
            <a:pPr algn="ctr"/>
            <a:r>
              <a:rPr lang="ru-RU" dirty="0" smtClean="0"/>
              <a:t>Освоение Новороссии и Крыма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-18612" y="1143000"/>
            <a:ext cx="4014548" cy="5598368"/>
          </a:xfrm>
        </p:spPr>
        <p:txBody>
          <a:bodyPr>
            <a:noAutofit/>
          </a:bodyPr>
          <a:lstStyle/>
          <a:p>
            <a:r>
              <a:rPr lang="ru-RU" sz="1800" b="1" dirty="0"/>
              <a:t>По итогам Русско-турецкой </a:t>
            </a:r>
            <a:r>
              <a:rPr lang="ru-RU" sz="1800" b="1" dirty="0" smtClean="0"/>
              <a:t>войны 1787-1791 гг. </a:t>
            </a:r>
            <a:r>
              <a:rPr lang="ru-RU" sz="1800" dirty="0"/>
              <a:t>Россия стала великой Черноморской </a:t>
            </a:r>
            <a:r>
              <a:rPr lang="ru-RU" sz="1800" dirty="0" smtClean="0"/>
              <a:t>державой</a:t>
            </a:r>
            <a:endParaRPr lang="ru-RU" sz="1800" dirty="0"/>
          </a:p>
          <a:p>
            <a:pPr marL="45720" indent="0" algn="ctr">
              <a:buNone/>
            </a:pPr>
            <a:r>
              <a:rPr lang="ru-RU" sz="1600" i="1" dirty="0"/>
              <a:t>(По </a:t>
            </a:r>
            <a:r>
              <a:rPr lang="ru-RU" sz="1600" i="1" dirty="0" err="1"/>
              <a:t>Ясскому</a:t>
            </a:r>
            <a:r>
              <a:rPr lang="ru-RU" sz="1600" i="1" dirty="0"/>
              <a:t> миру </a:t>
            </a:r>
            <a:r>
              <a:rPr lang="ru-RU" sz="1600" i="1" dirty="0" smtClean="0"/>
              <a:t>1791г. границей </a:t>
            </a:r>
            <a:r>
              <a:rPr lang="ru-RU" sz="1600" i="1" dirty="0"/>
              <a:t>между Россией и Турцией стала река Днестр. Турция признавала все завоевания России в Северном </a:t>
            </a:r>
            <a:r>
              <a:rPr lang="ru-RU" sz="1600" i="1" dirty="0" smtClean="0"/>
              <a:t>Причерноморье)</a:t>
            </a:r>
          </a:p>
          <a:p>
            <a:r>
              <a:rPr lang="ru-RU" sz="1800" dirty="0" smtClean="0"/>
              <a:t>Началось </a:t>
            </a:r>
            <a:r>
              <a:rPr lang="ru-RU" sz="1800" dirty="0"/>
              <a:t>освоение </a:t>
            </a:r>
            <a:r>
              <a:rPr lang="ru-RU" sz="1800" dirty="0" smtClean="0"/>
              <a:t>плодородных </a:t>
            </a:r>
            <a:r>
              <a:rPr lang="ru-RU" sz="1800" dirty="0"/>
              <a:t>земель, в 1764 г. составивших Новороссийскую губернию. </a:t>
            </a:r>
            <a:endParaRPr lang="ru-RU" sz="1800" dirty="0" smtClean="0"/>
          </a:p>
          <a:p>
            <a:r>
              <a:rPr lang="ru-RU" sz="1800" dirty="0" smtClean="0"/>
              <a:t>На </a:t>
            </a:r>
            <a:r>
              <a:rPr lang="ru-RU" sz="1800" dirty="0"/>
              <a:t>новые земли были приглашены иностранцы из Дании, Германии, Австрии, Речи </a:t>
            </a:r>
            <a:r>
              <a:rPr lang="ru-RU" sz="1800" dirty="0" err="1" smtClean="0"/>
              <a:t>Посполитой</a:t>
            </a:r>
            <a:r>
              <a:rPr lang="ru-RU" sz="1800" dirty="0"/>
              <a:t>. </a:t>
            </a:r>
            <a:endParaRPr lang="ru-RU" sz="1800" dirty="0" smtClean="0"/>
          </a:p>
          <a:p>
            <a:r>
              <a:rPr lang="ru-RU" sz="1800" dirty="0" smtClean="0"/>
              <a:t>Продолжалось </a:t>
            </a:r>
            <a:r>
              <a:rPr lang="ru-RU" sz="1800" dirty="0"/>
              <a:t>переселения на новые земли православных колонистов (греков, сербов и др</a:t>
            </a:r>
            <a:r>
              <a:rPr lang="ru-RU" sz="1800" dirty="0" smtClean="0"/>
              <a:t>.)</a:t>
            </a:r>
            <a:endParaRPr lang="ru-RU" sz="1800" dirty="0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5635" t="5906" r="5314" b="4187"/>
          <a:stretch/>
        </p:blipFill>
        <p:spPr>
          <a:xfrm>
            <a:off x="4014998" y="1700808"/>
            <a:ext cx="5032440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14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48" y="1015106"/>
            <a:ext cx="3776464" cy="5654253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dirty="0" smtClean="0"/>
              <a:t>Генерал-губернатором </a:t>
            </a:r>
            <a:r>
              <a:rPr lang="ru-RU" sz="1800" b="1" dirty="0"/>
              <a:t>Новороссии стал </a:t>
            </a:r>
            <a:r>
              <a:rPr lang="ru-RU" sz="1800" b="1" dirty="0" err="1" smtClean="0">
                <a:solidFill>
                  <a:srgbClr val="FF0000"/>
                </a:solidFill>
              </a:rPr>
              <a:t>Г.А.Потемкин</a:t>
            </a:r>
            <a:r>
              <a:rPr lang="ru-RU" sz="1800" b="1" dirty="0" smtClean="0">
                <a:solidFill>
                  <a:srgbClr val="FF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Н</a:t>
            </a:r>
            <a:r>
              <a:rPr lang="ru-RU" sz="1800" dirty="0" smtClean="0"/>
              <a:t>ачалось </a:t>
            </a:r>
            <a:r>
              <a:rPr lang="ru-RU" sz="1800" dirty="0"/>
              <a:t>строительство городов в Северном </a:t>
            </a:r>
            <a:r>
              <a:rPr lang="ru-RU" sz="1800" dirty="0" smtClean="0"/>
              <a:t>Причерноморье</a:t>
            </a:r>
            <a:r>
              <a:rPr lang="ru-RU" sz="1800" dirty="0"/>
              <a:t>. </a:t>
            </a:r>
            <a:endParaRPr lang="ru-RU" sz="1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smtClean="0"/>
              <a:t>Одним </a:t>
            </a:r>
            <a:r>
              <a:rPr lang="ru-RU" sz="1800" dirty="0"/>
              <a:t>из первых </a:t>
            </a:r>
            <a:r>
              <a:rPr lang="ru-RU" sz="1800" dirty="0" smtClean="0"/>
              <a:t>стал </a:t>
            </a:r>
            <a:r>
              <a:rPr lang="ru-RU" sz="1800" dirty="0"/>
              <a:t>основанный </a:t>
            </a:r>
            <a:r>
              <a:rPr lang="ru-RU" sz="1800" b="1" dirty="0"/>
              <a:t>в </a:t>
            </a:r>
            <a:r>
              <a:rPr lang="ru-RU" sz="1800" b="1" dirty="0">
                <a:solidFill>
                  <a:srgbClr val="FF0000"/>
                </a:solidFill>
              </a:rPr>
              <a:t>1778 г. Херсон</a:t>
            </a:r>
            <a:r>
              <a:rPr lang="ru-RU" sz="1800" dirty="0">
                <a:solidFill>
                  <a:srgbClr val="FF0000"/>
                </a:solidFill>
              </a:rPr>
              <a:t>, </a:t>
            </a:r>
            <a:r>
              <a:rPr lang="ru-RU" sz="1800" dirty="0"/>
              <a:t>ставший </a:t>
            </a:r>
            <a:r>
              <a:rPr lang="ru-RU" sz="1800" b="1" dirty="0" smtClean="0"/>
              <a:t>крупнейшим </a:t>
            </a:r>
            <a:r>
              <a:rPr lang="ru-RU" sz="1800" b="1" dirty="0"/>
              <a:t>опорным пунктом в Черном море.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dirty="0" smtClean="0">
                <a:solidFill>
                  <a:srgbClr val="FF0000"/>
                </a:solidFill>
              </a:rPr>
              <a:t>Севастополь</a:t>
            </a:r>
            <a:r>
              <a:rPr lang="ru-RU" sz="1800" dirty="0">
                <a:solidFill>
                  <a:srgbClr val="FF0000"/>
                </a:solidFill>
              </a:rPr>
              <a:t> </a:t>
            </a:r>
            <a:r>
              <a:rPr lang="ru-RU" sz="1800" dirty="0" smtClean="0">
                <a:solidFill>
                  <a:srgbClr val="FF0000"/>
                </a:solidFill>
              </a:rPr>
              <a:t>основан в 1783 г. </a:t>
            </a:r>
            <a:r>
              <a:rPr lang="ru-RU" sz="1800" b="1" dirty="0" smtClean="0"/>
              <a:t>стал военно-морской базой </a:t>
            </a:r>
            <a:r>
              <a:rPr lang="ru-RU" sz="1800" b="1" dirty="0"/>
              <a:t>в Крыму. </a:t>
            </a:r>
            <a:endParaRPr lang="ru-RU" sz="1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dirty="0" smtClean="0"/>
              <a:t>Центром </a:t>
            </a:r>
            <a:r>
              <a:rPr lang="ru-RU" sz="1800" b="1" dirty="0"/>
              <a:t>военного кораблестроения </a:t>
            </a:r>
            <a:r>
              <a:rPr lang="ru-RU" sz="1800" dirty="0"/>
              <a:t>стал </a:t>
            </a:r>
            <a:r>
              <a:rPr lang="ru-RU" sz="1800" b="1" dirty="0" smtClean="0">
                <a:solidFill>
                  <a:srgbClr val="FF0000"/>
                </a:solidFill>
              </a:rPr>
              <a:t>Николаев</a:t>
            </a:r>
            <a:r>
              <a:rPr lang="ru-RU" sz="1800" b="1" dirty="0">
                <a:solidFill>
                  <a:srgbClr val="FF0000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b="1" dirty="0">
                <a:solidFill>
                  <a:srgbClr val="FF0000"/>
                </a:solidFill>
              </a:rPr>
              <a:t>В 1794 г. </a:t>
            </a:r>
            <a:r>
              <a:rPr lang="ru-RU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>
                <a:solidFill>
                  <a:srgbClr val="FF0000"/>
                </a:solidFill>
              </a:rPr>
              <a:t>основана Одесса</a:t>
            </a:r>
            <a:r>
              <a:rPr lang="ru-RU" sz="1800" dirty="0">
                <a:solidFill>
                  <a:srgbClr val="FF0000"/>
                </a:solidFill>
              </a:rPr>
              <a:t> – </a:t>
            </a:r>
            <a:r>
              <a:rPr lang="ru-RU" sz="1800" b="1" dirty="0"/>
              <a:t>крупнейший порт на Черном море.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4496"/>
            <a:ext cx="7248922" cy="931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1514" y="1152967"/>
            <a:ext cx="5194242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926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1282" y="1700808"/>
            <a:ext cx="5396375" cy="3096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81281" y="5157192"/>
            <a:ext cx="5396375" cy="1512168"/>
          </a:xfrm>
        </p:spPr>
        <p:txBody>
          <a:bodyPr>
            <a:normAutofit fontScale="77500" lnSpcReduction="20000"/>
          </a:bodyPr>
          <a:lstStyle/>
          <a:p>
            <a:r>
              <a:rPr lang="ru-RU" sz="2900" dirty="0"/>
              <a:t>Потемкин просил императрицу Екатерину посетить его любимую </a:t>
            </a:r>
            <a:r>
              <a:rPr lang="ru-RU" sz="2900" dirty="0" err="1"/>
              <a:t>Новороссию</a:t>
            </a:r>
            <a:r>
              <a:rPr lang="ru-RU" sz="2900" dirty="0"/>
              <a:t>,  чтобы лично удостовериться в достигнутых успехах. Екатерина согласилась</a:t>
            </a:r>
            <a:r>
              <a:rPr lang="ru-RU" sz="2900" dirty="0" smtClean="0"/>
              <a:t>…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1729796"/>
            <a:ext cx="3358207" cy="447467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4050" y="332656"/>
            <a:ext cx="83083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8 (19) апреля 1783 года </a:t>
            </a:r>
            <a:r>
              <a:rPr lang="ru-RU" sz="2400" dirty="0"/>
              <a:t>императрица Екатерина II издала </a:t>
            </a:r>
            <a:r>
              <a:rPr lang="ru-RU" sz="2400" i="1" dirty="0"/>
              <a:t>манифест о присоединении Крымского полуострова, Тамани и Кубани к Российской </a:t>
            </a:r>
            <a:r>
              <a:rPr lang="ru-RU" sz="2400" i="1" dirty="0" smtClean="0"/>
              <a:t>империи</a:t>
            </a:r>
            <a:endParaRPr lang="ru-RU" sz="2400" i="1" dirty="0"/>
          </a:p>
        </p:txBody>
      </p:sp>
    </p:spTree>
    <p:extLst>
      <p:ext uri="{BB962C8B-B14F-4D97-AF65-F5344CB8AC3E}">
        <p14:creationId xmlns:p14="http://schemas.microsoft.com/office/powerpoint/2010/main" val="794300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4" y="127109"/>
            <a:ext cx="8712968" cy="674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61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72" y="260648"/>
            <a:ext cx="7560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Население Крыма</a:t>
            </a:r>
          </a:p>
          <a:p>
            <a:pPr algn="just"/>
            <a:r>
              <a:rPr lang="ru-RU" sz="2000" dirty="0" smtClean="0"/>
              <a:t>Экономическое </a:t>
            </a:r>
            <a:r>
              <a:rPr lang="ru-RU" sz="2000" dirty="0"/>
              <a:t>и хозяйственное освоение Крымского полуострова к концу </a:t>
            </a:r>
            <a:r>
              <a:rPr lang="ru-RU" sz="2000" dirty="0" smtClean="0"/>
              <a:t>XVIII в.</a:t>
            </a:r>
            <a:r>
              <a:rPr lang="ru-RU" sz="2000" dirty="0"/>
              <a:t> привело к росту населения Крыма, в основном за счёт русских и украинских переселенцев. </a:t>
            </a:r>
            <a:endParaRPr lang="ru-RU" sz="2000" dirty="0" smtClean="0"/>
          </a:p>
          <a:p>
            <a:pPr algn="just"/>
            <a:r>
              <a:rPr lang="ru-RU" sz="2000" dirty="0" smtClean="0"/>
              <a:t>В Бахчисарае </a:t>
            </a:r>
            <a:r>
              <a:rPr lang="ru-RU" sz="2000" dirty="0"/>
              <a:t>проживало </a:t>
            </a:r>
            <a:r>
              <a:rPr lang="ru-RU" sz="2000" dirty="0" smtClean="0"/>
              <a:t>6 </a:t>
            </a:r>
            <a:r>
              <a:rPr lang="ru-RU" sz="2000" dirty="0"/>
              <a:t>тысяч человек, </a:t>
            </a:r>
            <a:endParaRPr lang="ru-RU" sz="2000" dirty="0" smtClean="0"/>
          </a:p>
          <a:p>
            <a:pPr algn="just"/>
            <a:r>
              <a:rPr lang="ru-RU" sz="2000" dirty="0" smtClean="0"/>
              <a:t>в </a:t>
            </a:r>
            <a:r>
              <a:rPr lang="ru-RU" sz="2000" dirty="0"/>
              <a:t>Евпатории — </a:t>
            </a:r>
            <a:r>
              <a:rPr lang="ru-RU" sz="2000" dirty="0" smtClean="0"/>
              <a:t>3,5 </a:t>
            </a:r>
            <a:r>
              <a:rPr lang="ru-RU" sz="2000" dirty="0"/>
              <a:t>тысячи, </a:t>
            </a:r>
            <a:endParaRPr lang="ru-RU" sz="2000" dirty="0" smtClean="0"/>
          </a:p>
          <a:p>
            <a:pPr algn="just"/>
            <a:r>
              <a:rPr lang="ru-RU" sz="2000" dirty="0" smtClean="0"/>
              <a:t>в </a:t>
            </a:r>
            <a:r>
              <a:rPr lang="ru-RU" sz="2000" dirty="0" err="1" smtClean="0"/>
              <a:t>Карасубазаре</a:t>
            </a:r>
            <a:r>
              <a:rPr lang="ru-RU" sz="2000" dirty="0" smtClean="0"/>
              <a:t> (Белогорск)</a:t>
            </a:r>
            <a:r>
              <a:rPr lang="ru-RU" sz="2000" dirty="0"/>
              <a:t> — три тысячи, </a:t>
            </a:r>
            <a:endParaRPr lang="ru-RU" sz="2000" dirty="0" smtClean="0"/>
          </a:p>
          <a:p>
            <a:pPr algn="just"/>
            <a:r>
              <a:rPr lang="ru-RU" sz="2000" dirty="0" smtClean="0"/>
              <a:t>в </a:t>
            </a:r>
            <a:r>
              <a:rPr lang="ru-RU" sz="2000" dirty="0"/>
              <a:t>Симферополе — </a:t>
            </a:r>
            <a:r>
              <a:rPr lang="ru-RU" sz="2000" dirty="0" smtClean="0"/>
              <a:t>1,5 тыс.</a:t>
            </a:r>
            <a:endParaRPr lang="ru-RU" sz="2000" dirty="0"/>
          </a:p>
        </p:txBody>
      </p:sp>
      <p:sp>
        <p:nvSpPr>
          <p:cNvPr id="4" name="Текст 9"/>
          <p:cNvSpPr txBox="1">
            <a:spLocks/>
          </p:cNvSpPr>
          <p:nvPr/>
        </p:nvSpPr>
        <p:spPr>
          <a:xfrm>
            <a:off x="107505" y="3140968"/>
            <a:ext cx="5112567" cy="352839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ysClr val="window" lastClr="FFFFFF">
                  <a:shade val="95000"/>
                </a:sysClr>
              </a:buClr>
              <a:buSzPct val="65000"/>
              <a:buFont typeface="Wingdings 2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mbria Math" pitchFamily="18" charset="0"/>
              </a:rPr>
              <a:t>В апреле 1783 г. Екатерина II издала Указ</a:t>
            </a: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mbria Math" pitchFamily="18" charset="0"/>
              </a:rPr>
              <a:t>, в котором предписывалось построить в </a:t>
            </a:r>
            <a:r>
              <a:rPr kumimoji="0" lang="ru-RU" sz="200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mbria Math" pitchFamily="18" charset="0"/>
              </a:rPr>
              <a:t>Ахтиарской</a:t>
            </a:r>
            <a:r>
              <a:rPr kumimoji="0" lang="ru-RU" sz="200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Cambria Math" pitchFamily="18" charset="0"/>
              </a:rPr>
              <a:t>  гавани крепость с адмиралтейством для кораблей первого ранга, а также порт и военное поселение.</a:t>
            </a:r>
          </a:p>
          <a:p>
            <a:pPr lvl="0" algn="ctr">
              <a:buClr>
                <a:sysClr val="window" lastClr="FFFFFF">
                  <a:shade val="95000"/>
                </a:sysClr>
              </a:buClr>
            </a:pPr>
            <a:r>
              <a:rPr lang="ru-RU" sz="2000" dirty="0" smtClean="0">
                <a:solidFill>
                  <a:sysClr val="windowText" lastClr="000000"/>
                </a:solidFill>
                <a:ea typeface="Cambria Math" pitchFamily="18" charset="0"/>
              </a:rPr>
              <a:t>Так был </a:t>
            </a:r>
            <a:r>
              <a:rPr lang="ru-RU" sz="2000" dirty="0">
                <a:solidFill>
                  <a:sysClr val="windowText" lastClr="000000"/>
                </a:solidFill>
                <a:ea typeface="Cambria Math" pitchFamily="18" charset="0"/>
              </a:rPr>
              <a:t>основан </a:t>
            </a:r>
            <a:r>
              <a:rPr lang="ru-RU" sz="2000" b="1" dirty="0">
                <a:solidFill>
                  <a:srgbClr val="FF0000"/>
                </a:solidFill>
                <a:ea typeface="Cambria Math" pitchFamily="18" charset="0"/>
              </a:rPr>
              <a:t>Севастополь - «</a:t>
            </a:r>
            <a:r>
              <a:rPr lang="ru-RU" sz="2000" b="1" dirty="0" smtClean="0">
                <a:solidFill>
                  <a:srgbClr val="FF0000"/>
                </a:solidFill>
                <a:ea typeface="Cambria Math" pitchFamily="18" charset="0"/>
              </a:rPr>
              <a:t>ВЫСОКОЧТИМЫЙ, СВЯЩЕННЫЙ </a:t>
            </a:r>
            <a:r>
              <a:rPr lang="ru-RU" sz="2000" b="1" dirty="0">
                <a:solidFill>
                  <a:srgbClr val="FF0000"/>
                </a:solidFill>
                <a:ea typeface="Cambria Math" pitchFamily="18" charset="0"/>
              </a:rPr>
              <a:t>ГОРОД»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Cambria Math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" t="6668" r="2904" b="6022"/>
          <a:stretch/>
        </p:blipFill>
        <p:spPr>
          <a:xfrm>
            <a:off x="5220072" y="1868697"/>
            <a:ext cx="3576810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5270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973" y="188640"/>
            <a:ext cx="8136904" cy="936104"/>
          </a:xfrm>
        </p:spPr>
        <p:txBody>
          <a:bodyPr/>
          <a:lstStyle/>
          <a:p>
            <a:r>
              <a:rPr lang="ru-RU" sz="2400" dirty="0" smtClean="0"/>
              <a:t>Памятник Екатерине </a:t>
            </a:r>
            <a:r>
              <a:rPr lang="en-US" sz="2400" dirty="0" smtClean="0"/>
              <a:t>II </a:t>
            </a:r>
            <a:r>
              <a:rPr lang="ru-RU" sz="2400" dirty="0" smtClean="0"/>
              <a:t>в  </a:t>
            </a:r>
            <a:r>
              <a:rPr lang="ru-RU" sz="2400" dirty="0"/>
              <a:t>Симферополе </a:t>
            </a:r>
            <a:r>
              <a:rPr lang="ru-RU" sz="2400" dirty="0" smtClean="0"/>
              <a:t>открыт в 1890 г</a:t>
            </a:r>
            <a:r>
              <a:rPr lang="ru-RU" sz="2400" dirty="0"/>
              <a:t>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800" dirty="0">
                <a:solidFill>
                  <a:srgbClr val="222222"/>
                </a:solidFill>
                <a:latin typeface="Arial"/>
              </a:rPr>
              <a:t>В 1921 году, он был разрушен по решению советской власти</a:t>
            </a:r>
            <a:r>
              <a:rPr lang="ru-RU" sz="1800" dirty="0" smtClean="0">
                <a:solidFill>
                  <a:srgbClr val="222222"/>
                </a:solidFill>
                <a:latin typeface="Arial"/>
              </a:rPr>
              <a:t>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340768"/>
            <a:ext cx="4284913" cy="5256584"/>
          </a:xfrm>
        </p:spPr>
        <p:txBody>
          <a:bodyPr>
            <a:normAutofit lnSpcReduction="10000"/>
          </a:bodyPr>
          <a:lstStyle/>
          <a:p>
            <a:r>
              <a:rPr lang="ru-RU" sz="2000" dirty="0"/>
              <a:t>Сейчас сохранились лишь фотографии того, как выглядел монумент, выполненный из финского гранита</a:t>
            </a:r>
            <a:r>
              <a:rPr lang="ru-RU" sz="2000" dirty="0" smtClean="0"/>
              <a:t>:</a:t>
            </a:r>
          </a:p>
          <a:p>
            <a:r>
              <a:rPr lang="ru-RU" sz="2000" dirty="0" smtClean="0"/>
              <a:t> </a:t>
            </a:r>
            <a:r>
              <a:rPr lang="ru-RU" sz="2000" dirty="0"/>
              <a:t>на постаменте изображена императрица, у основания памятника несколько фигур: </a:t>
            </a:r>
            <a:endParaRPr lang="ru-RU" sz="2000" dirty="0" smtClean="0"/>
          </a:p>
          <a:p>
            <a:r>
              <a:rPr lang="ru-RU" sz="2000" b="1" dirty="0" smtClean="0"/>
              <a:t>светлейший </a:t>
            </a:r>
            <a:r>
              <a:rPr lang="ru-RU" sz="2000" b="1" dirty="0"/>
              <a:t>князь</a:t>
            </a:r>
            <a:r>
              <a:rPr lang="ru-RU" sz="2000" b="1" i="1" dirty="0"/>
              <a:t> 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Григорий Потемкин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</a:p>
          <a:p>
            <a:r>
              <a:rPr lang="ru-RU" sz="2000" b="1" dirty="0" smtClean="0"/>
              <a:t> </a:t>
            </a:r>
            <a:r>
              <a:rPr lang="ru-RU" sz="2000" b="1" dirty="0"/>
              <a:t>великий русский полководец 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Александр Суворов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endParaRPr lang="ru-RU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</a:rPr>
              <a:t>Василий 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Долгоруков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sz="2000" b="1" dirty="0"/>
              <a:t>под руководством которого русская армия взяла Крым, </a:t>
            </a:r>
          </a:p>
          <a:p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</a:rPr>
              <a:t>Яков </a:t>
            </a:r>
            <a:r>
              <a:rPr lang="ru-RU" sz="2000" b="1" i="1" dirty="0">
                <a:solidFill>
                  <a:schemeClr val="accent6">
                    <a:lumMod val="75000"/>
                  </a:schemeClr>
                </a:solidFill>
              </a:rPr>
              <a:t>Булгаков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/>
              <a:t>посол российской империи в Стамбуле</a:t>
            </a:r>
            <a:r>
              <a:rPr lang="ru-RU" sz="2000" b="1" dirty="0" smtClean="0"/>
              <a:t>.</a:t>
            </a:r>
            <a:endParaRPr lang="ru-RU" sz="2000" b="1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2476" y="1104937"/>
            <a:ext cx="3743979" cy="5621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1788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259632" y="692696"/>
            <a:ext cx="6120680" cy="1080120"/>
          </a:xfrm>
        </p:spPr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899592" y="2204864"/>
            <a:ext cx="7560840" cy="4392488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dirty="0" smtClean="0"/>
              <a:t>Параграф 23.</a:t>
            </a:r>
          </a:p>
          <a:p>
            <a:pPr algn="l"/>
            <a:r>
              <a:rPr lang="ru-RU" i="1" dirty="0" smtClean="0"/>
              <a:t>Письменно ответить на вопросы: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dirty="0" smtClean="0"/>
              <a:t> Перечислите причины возникновения Новороссии (используя учебник).</a:t>
            </a:r>
            <a:endParaRPr lang="ru-RU" dirty="0"/>
          </a:p>
          <a:p>
            <a:pPr marL="457200" indent="-457200" algn="l">
              <a:buFont typeface="+mj-lt"/>
              <a:buAutoNum type="arabicPeriod"/>
            </a:pPr>
            <a:r>
              <a:rPr lang="ru-RU" dirty="0" smtClean="0"/>
              <a:t>Когда и с какой целью были заложены новые города в Северном Причерноморье и Крыму?</a:t>
            </a:r>
          </a:p>
          <a:p>
            <a:pPr marL="457200" indent="-457200" algn="l">
              <a:buFont typeface="+mj-lt"/>
              <a:buAutoNum type="arabicPeriod"/>
            </a:pPr>
            <a:r>
              <a:rPr lang="ru-RU" dirty="0" smtClean="0"/>
              <a:t>Как Екатерина Великая показала своим подданным, какое значение она придает Новороссии и Крыму для будущего Российской империи?</a:t>
            </a:r>
          </a:p>
          <a:p>
            <a:pPr algn="l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38428469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6F229C5C96C7C4194ABAD948440A683" ma:contentTypeVersion="1" ma:contentTypeDescription="Создание документа." ma:contentTypeScope="" ma:versionID="dae4833a8ee44c4366b574fb9bae8f30">
  <xsd:schema xmlns:xsd="http://www.w3.org/2001/XMLSchema" xmlns:xs="http://www.w3.org/2001/XMLSchema" xmlns:p="http://schemas.microsoft.com/office/2006/metadata/properties" xmlns:ns2="c71519f2-859d-46c1-a1b6-2941efed936d" targetNamespace="http://schemas.microsoft.com/office/2006/metadata/properties" ma:root="true" ma:fieldsID="50cb86ceb6424ce5d7cfd0ce4d0e3de2" ns2:_="">
    <xsd:import namespace="c71519f2-859d-46c1-a1b6-2941efed936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519f2-859d-46c1-a1b6-2941efed936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71519f2-859d-46c1-a1b6-2941efed936d">T4CTUPCNHN5M-305841184-1472</_dlc_DocId>
    <_dlc_DocIdUrl xmlns="c71519f2-859d-46c1-a1b6-2941efed936d">
      <Url>http://edu-sps.koiro.local/chuhloma/vig/internet-pred/_layouts/15/DocIdRedir.aspx?ID=T4CTUPCNHN5M-305841184-1472</Url>
      <Description>T4CTUPCNHN5M-305841184-1472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9918F15-FFE7-414B-917C-9EE2F29453F4}"/>
</file>

<file path=customXml/itemProps2.xml><?xml version="1.0" encoding="utf-8"?>
<ds:datastoreItem xmlns:ds="http://schemas.openxmlformats.org/officeDocument/2006/customXml" ds:itemID="{825B8CA5-04E9-46FD-9668-0F52ECC58DD9}"/>
</file>

<file path=customXml/itemProps3.xml><?xml version="1.0" encoding="utf-8"?>
<ds:datastoreItem xmlns:ds="http://schemas.openxmlformats.org/officeDocument/2006/customXml" ds:itemID="{DA7D6434-531B-43C0-827C-7D0A701301D7}"/>
</file>

<file path=customXml/itemProps4.xml><?xml version="1.0" encoding="utf-8"?>
<ds:datastoreItem xmlns:ds="http://schemas.openxmlformats.org/officeDocument/2006/customXml" ds:itemID="{0F95921D-FF03-446B-914A-953BDE17ACC5}"/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486</TotalTime>
  <Words>376</Words>
  <Application>Microsoft Office PowerPoint</Application>
  <PresentationFormat>Экран (4:3)</PresentationFormat>
  <Paragraphs>40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Aharoni</vt:lpstr>
      <vt:lpstr>Arial</vt:lpstr>
      <vt:lpstr>Calibri</vt:lpstr>
      <vt:lpstr>Cambria</vt:lpstr>
      <vt:lpstr>Cambria Math</vt:lpstr>
      <vt:lpstr>Georgia</vt:lpstr>
      <vt:lpstr>Monotype Corsiva</vt:lpstr>
      <vt:lpstr>Wingdings 2</vt:lpstr>
      <vt:lpstr>Воздушный поток</vt:lpstr>
      <vt:lpstr>Презентация PowerPoint</vt:lpstr>
      <vt:lpstr>Внешняя политика Екатерины II  была достаточно успешной.  Благодаря успехам императрицы в этой области Россия приобрела небывалый авторитет в Европе.</vt:lpstr>
      <vt:lpstr>Освоение Новороссии и Крыма</vt:lpstr>
      <vt:lpstr>Презентация PowerPoint</vt:lpstr>
      <vt:lpstr>Презентация PowerPoint</vt:lpstr>
      <vt:lpstr>Презентация PowerPoint</vt:lpstr>
      <vt:lpstr>Презентация PowerPoint</vt:lpstr>
      <vt:lpstr>Памятник Екатерине II в  Симферополе открыт в 1890 г. В 1921 году, он был разрушен по решению советской власти.</vt:lpstr>
      <vt:lpstr>Домашнее задание</vt:lpstr>
    </vt:vector>
  </TitlesOfParts>
  <Company>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Присоединение Крыма при Екатерине II</dc:title>
  <dc:creator>Ольга</dc:creator>
  <cp:lastModifiedBy>XTreme.ws</cp:lastModifiedBy>
  <cp:revision>21</cp:revision>
  <dcterms:created xsi:type="dcterms:W3CDTF">2015-12-10T12:40:09Z</dcterms:created>
  <dcterms:modified xsi:type="dcterms:W3CDTF">2020-04-14T14:15:57Z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0x01010096F229C5C96C7C4194ABAD948440A683</vt:lpwstr>
  </property>
  <property fmtid="{D5CDD505-2E9C-101B-9397-08002B2CF9AE}" pid="3" name="_dlc_DocIdItemGuid">
    <vt:lpwstr>e8cc5108-a350-43e5-97c5-a6a39b8a3000</vt:lpwstr>
  </property>
</Properties>
</file>