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3" r:id="rId12"/>
    <p:sldId id="276" r:id="rId13"/>
    <p:sldId id="265" r:id="rId14"/>
    <p:sldId id="267" r:id="rId15"/>
    <p:sldId id="268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40B"/>
    <a:srgbClr val="E2A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F83F-F283-4849-9234-D277DC8CAAB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770D3-6510-4B75-957B-709E520C8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3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70D3-6510-4B75-957B-709E520C8D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3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70D3-6510-4B75-957B-709E520C8D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1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70D3-6510-4B75-957B-709E520C8D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1A35-DC11-4D09-B2AC-FBEB0FDFBE5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7201A35-DC11-4D09-B2AC-FBEB0FDFBE5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E488B0A-A0F1-4BF2-969C-2CA7BC79CB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8136904" cy="178010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Презентация на тему: «Млекопитающие различных экосистем»</a:t>
            </a: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8930" y="3717032"/>
            <a:ext cx="6624736" cy="18002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defTabSz="884238"/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Автор презентации:</a:t>
            </a:r>
          </a:p>
          <a:p>
            <a:pPr algn="l" defTabSz="884238"/>
            <a:r>
              <a:rPr lang="ru-RU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Пасечник Наталья Владимировна -  учитель биологии  МБОУ «Школа №17 г. Феодосии»</a:t>
            </a:r>
            <a:endParaRPr lang="ru-RU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653" y="332656"/>
            <a:ext cx="8686800" cy="125272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Подземные млекопитающие</a:t>
            </a:r>
            <a:endParaRPr lang="ru-RU" sz="54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9902" y="1191549"/>
            <a:ext cx="3544188" cy="2744145"/>
            <a:chOff x="325565" y="3933056"/>
            <a:chExt cx="3544188" cy="2744145"/>
          </a:xfrm>
        </p:grpSpPr>
        <p:pic>
          <p:nvPicPr>
            <p:cNvPr id="12" name="Picture 4" descr="http://fs1.uclg.ru/images/52f3d6f21808bc5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565" y="3933056"/>
              <a:ext cx="3544188" cy="24384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1560" y="6215536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Б</a:t>
              </a:r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урозубка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7284" y="4507200"/>
            <a:ext cx="3416806" cy="2204864"/>
            <a:chOff x="4459222" y="4149080"/>
            <a:chExt cx="4169019" cy="2656352"/>
          </a:xfrm>
        </p:grpSpPr>
        <p:pic>
          <p:nvPicPr>
            <p:cNvPr id="17" name="Picture 2" descr="http://fb.ru/misc/i/gallery/2638/65834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222" y="4149080"/>
              <a:ext cx="4169019" cy="218888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743531" y="6343767"/>
              <a:ext cx="36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Крот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506961" y="1482062"/>
            <a:ext cx="3473685" cy="2118364"/>
            <a:chOff x="4716016" y="1628801"/>
            <a:chExt cx="3789943" cy="2368924"/>
          </a:xfrm>
        </p:grpSpPr>
        <p:pic>
          <p:nvPicPr>
            <p:cNvPr id="1026" name="Picture 2" descr="http://24warez.ru/uploads/posts/1312885574_zemlekop_0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086"/>
            <a:stretch/>
          </p:blipFill>
          <p:spPr bwMode="auto">
            <a:xfrm>
              <a:off x="4716016" y="1628801"/>
              <a:ext cx="3789943" cy="19753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9" name="TextBox 18"/>
            <p:cNvSpPr txBox="1"/>
            <p:nvPr/>
          </p:nvSpPr>
          <p:spPr>
            <a:xfrm>
              <a:off x="5324383" y="3481454"/>
              <a:ext cx="2520280" cy="51627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Землекоп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647491" y="3704861"/>
            <a:ext cx="3192623" cy="2850020"/>
            <a:chOff x="4647491" y="3704861"/>
            <a:chExt cx="3192623" cy="2850020"/>
          </a:xfrm>
        </p:grpSpPr>
        <p:pic>
          <p:nvPicPr>
            <p:cNvPr id="1028" name="Picture 4" descr="http://ribalych.ru/wp-content/uploads/2014/04/1052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491" y="3704861"/>
              <a:ext cx="3192623" cy="24811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088816" y="6093216"/>
              <a:ext cx="2309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Слепыш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1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345069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Тело </a:t>
            </a:r>
            <a:r>
              <a:rPr lang="ru-RU" sz="3200" b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брускообразное</a:t>
            </a:r>
            <a:endParaRPr lang="ru-RU" sz="3200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Мех короткий, бархатистый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Ушных раковин нет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Глаза недоразвиты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Крепкие резцы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Есть система нор</a:t>
            </a:r>
            <a:endParaRPr lang="ru-RU" sz="32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подземных млекопитающих</a:t>
            </a:r>
            <a:endParaRPr lang="ru-RU" sz="48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3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Полуводные млекопитающие</a:t>
            </a:r>
            <a:endParaRPr lang="ru-RU" sz="48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37202" y="2500924"/>
            <a:ext cx="3822192" cy="34472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Конечности снабжены перепонками 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Средних размеров.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Ушные раковины редуцированы.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Питаются рыбой и амфибиями.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0" y="4390759"/>
            <a:ext cx="2664296" cy="2459887"/>
            <a:chOff x="611560" y="4395016"/>
            <a:chExt cx="2664296" cy="2459887"/>
          </a:xfrm>
        </p:grpSpPr>
        <p:pic>
          <p:nvPicPr>
            <p:cNvPr id="2054" name="Picture 6" descr="http://animalreader.ru/wp-content/uploads/2014/10/Muskrat_swimming_Ottawa-e141313786540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395016"/>
              <a:ext cx="2664296" cy="199822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19572" y="6393238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Ондатра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438646" y="4211323"/>
            <a:ext cx="2898556" cy="2357093"/>
            <a:chOff x="3122722" y="3476596"/>
            <a:chExt cx="2898556" cy="2357093"/>
          </a:xfrm>
        </p:grpSpPr>
        <p:pic>
          <p:nvPicPr>
            <p:cNvPr id="2056" name="Picture 8" descr="https://upload.wikimedia.org/wikipedia/commons/thumb/d/da/Myocastor_coypus_-_ragondin.jpg/800px-Myocastor_coypus_-_ragondi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722" y="3476596"/>
              <a:ext cx="2898556" cy="19311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203848" y="5372024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Нутрия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19089" y="2210705"/>
            <a:ext cx="3056298" cy="2244696"/>
            <a:chOff x="-32938" y="1930225"/>
            <a:chExt cx="3448300" cy="2562701"/>
          </a:xfrm>
        </p:grpSpPr>
        <p:sp>
          <p:nvSpPr>
            <p:cNvPr id="5" name="TextBox 4"/>
            <p:cNvSpPr txBox="1"/>
            <p:nvPr/>
          </p:nvSpPr>
          <p:spPr>
            <a:xfrm>
              <a:off x="449308" y="3965857"/>
              <a:ext cx="2483808" cy="5270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Бобр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2058" name="Picture 10" descr="http://galleria-melonella.ru/images/Images_statyi/zbob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938" y="1930225"/>
              <a:ext cx="3448300" cy="2063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17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Млекопитающие водных экосистем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314327" y="1022945"/>
            <a:ext cx="864096" cy="17281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48135" y="259873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Ластоногие</a:t>
            </a:r>
            <a:endParaRPr lang="ru-RU" sz="2400" b="1" spc="150" dirty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131472" y="1022945"/>
            <a:ext cx="596601" cy="17281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05387" y="2613332"/>
            <a:ext cx="244537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Китообразные</a:t>
            </a:r>
            <a:endParaRPr lang="ru-RU" sz="2400" b="1" spc="150" dirty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AutoShape 2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4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6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8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10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12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14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16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18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AutoShape 20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2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24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26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28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30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AutoShape 34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36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38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40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42" descr="http://img.relax.ru/96652/9507169512159967_cb76e270.jpeg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44" descr="http://zw.ciit.zp.ua/zwimg/a/a2/%D0%9A%D0%B0%D0%BB%D0%B0%D0%BD.jpg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46" descr="http://zw.ciit.zp.ua/zwimg/a/a2/%D0%9A%D0%B0%D0%BB%D0%B0%D0%BD.jpg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48" descr="http://zw.ciit.zp.ua/zwimg/a/a2/%D0%9A%D0%B0%D0%BB%D0%B0%D0%BD.jpg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50" descr="http://zw.ciit.zp.ua/zwimg/a/a2/%D0%9A%D0%B0%D0%BB%D0%B0%D0%BD.jpg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871562" y="3029318"/>
            <a:ext cx="2941613" cy="2440934"/>
            <a:chOff x="3361303" y="3220515"/>
            <a:chExt cx="2941613" cy="2440934"/>
          </a:xfrm>
        </p:grpSpPr>
        <p:pic>
          <p:nvPicPr>
            <p:cNvPr id="1078" name="Picture 54" descr="http://posibiri.ru/wp-content/uploads/2015/06/%D0%BD%D0%B5%D1%80%D0%BF%D0%B0-%D0%B1%D0%B0%D0%B9%D0%BA%D0%B0%D0%BB%D1%8C%D1%81%D0%BA%D0%B0%D1%8F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303" y="3220515"/>
              <a:ext cx="2941613" cy="19792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49" name="TextBox 48"/>
            <p:cNvSpPr txBox="1"/>
            <p:nvPr/>
          </p:nvSpPr>
          <p:spPr>
            <a:xfrm>
              <a:off x="3587238" y="5199784"/>
              <a:ext cx="24897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Нерпа</a:t>
              </a:r>
              <a:endParaRPr lang="ru-RU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242168" y="3058958"/>
            <a:ext cx="2988840" cy="2498858"/>
            <a:chOff x="6426254" y="3174720"/>
            <a:chExt cx="2736304" cy="2268304"/>
          </a:xfrm>
        </p:grpSpPr>
        <p:pic>
          <p:nvPicPr>
            <p:cNvPr id="1080" name="Picture 56" descr="http://photosflowery.ru/photo/26/267cf0a46b301efd4b2822f8da90bcd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54" y="3174720"/>
              <a:ext cx="2736304" cy="180938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6825114" y="4981359"/>
              <a:ext cx="1887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Сирена</a:t>
              </a:r>
              <a:endParaRPr lang="ru-RU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Ластоногие млекопитающие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109080"/>
            <a:ext cx="3635588" cy="413247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 них имеются ласты -видоизмененные конечности.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период размножения они выходят на сушу, образуя огромные лежбища.</a:t>
            </a:r>
            <a:endParaRPr lang="ru-RU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815100" y="4304866"/>
            <a:ext cx="3780258" cy="2529297"/>
            <a:chOff x="4661923" y="3861048"/>
            <a:chExt cx="4320480" cy="2890749"/>
          </a:xfrm>
        </p:grpSpPr>
        <p:pic>
          <p:nvPicPr>
            <p:cNvPr id="3076" name="Picture 4" descr="http://www.proxvost.info/animals/polar/images/morzh/morzh_0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923" y="3861048"/>
              <a:ext cx="4320480" cy="24290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201983" y="6290132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Морж</a:t>
              </a:r>
              <a:endParaRPr lang="ru-RU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909778" y="2143964"/>
            <a:ext cx="3240360" cy="2262188"/>
            <a:chOff x="5833693" y="1556792"/>
            <a:chExt cx="3240360" cy="2262188"/>
          </a:xfrm>
        </p:grpSpPr>
        <p:pic>
          <p:nvPicPr>
            <p:cNvPr id="3074" name="Picture 2" descr="http://vistanews.ru/uploads/posts/2015-11/1446793484_r9hmxxtomzufzm-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556792"/>
              <a:ext cx="3027443" cy="1892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833693" y="3357315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Тюлень</a:t>
              </a:r>
              <a:endParaRPr lang="ru-RU" sz="24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58617" y="1610810"/>
            <a:ext cx="3240360" cy="2489770"/>
            <a:chOff x="2555776" y="1556792"/>
            <a:chExt cx="3240360" cy="2489770"/>
          </a:xfrm>
        </p:grpSpPr>
        <p:pic>
          <p:nvPicPr>
            <p:cNvPr id="3078" name="Picture 6" descr="http://www.wallpage.ru/imgbig/wallpapers_1208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556792"/>
              <a:ext cx="2664296" cy="19982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55776" y="3584897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Морской котик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4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Китообразные млекопитающие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84058" y="2492895"/>
            <a:ext cx="4259942" cy="4154241"/>
          </a:xfrm>
        </p:spPr>
        <p:txBody>
          <a:bodyPr>
            <a:normAutofit fontScale="92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Всю жизнь проводят в воде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Тело имеет обтекаемую форму и лишено волосяного покрова и </a:t>
            </a:r>
            <a:r>
              <a:rPr lang="ru-RU" b="1" spc="15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кожных желез.</a:t>
            </a:r>
            <a:endParaRPr lang="ru-RU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Имеются приспособления для плавания – грудные плавники -  видоизмененные конечности и двулопастный хвост.</a:t>
            </a:r>
            <a:endParaRPr lang="ru-RU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4769413"/>
            <a:ext cx="5151767" cy="2108557"/>
            <a:chOff x="428501" y="4581128"/>
            <a:chExt cx="5151767" cy="2108557"/>
          </a:xfrm>
        </p:grpSpPr>
        <p:pic>
          <p:nvPicPr>
            <p:cNvPr id="1030" name="Picture 6" descr="http://foneyes.ru/img/picture/Apr/08/16a951a625a670ddf081ef7b9c8ac47d/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01" y="4581128"/>
              <a:ext cx="5151767" cy="165618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28120" y="6228020"/>
              <a:ext cx="4752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Кит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08929" y="1997823"/>
            <a:ext cx="4752528" cy="2768521"/>
            <a:chOff x="262217" y="1916832"/>
            <a:chExt cx="4752528" cy="2768521"/>
          </a:xfrm>
        </p:grpSpPr>
        <p:pic>
          <p:nvPicPr>
            <p:cNvPr id="1028" name="Picture 4" descr="http://www.funlib.ru/cimg/2014/102106/381133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5" t="23527" r="20984" b="21862"/>
            <a:stretch/>
          </p:blipFill>
          <p:spPr bwMode="auto">
            <a:xfrm>
              <a:off x="395536" y="1916832"/>
              <a:ext cx="4485891" cy="23675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62217" y="4223688"/>
              <a:ext cx="4752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Дельфин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Животные, перемещающиеся по воздуху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7504" y="1373652"/>
            <a:ext cx="3456384" cy="2684522"/>
            <a:chOff x="323528" y="1916832"/>
            <a:chExt cx="3672408" cy="2852305"/>
          </a:xfrm>
        </p:grpSpPr>
        <p:pic>
          <p:nvPicPr>
            <p:cNvPr id="2050" name="Picture 2" descr="http://4.404content.com/1/B9/10/828931877737858775/fullsiz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916832"/>
              <a:ext cx="3672408" cy="2444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23528" y="4307472"/>
              <a:ext cx="36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Шерстокрыл</a:t>
              </a:r>
              <a:endParaRPr lang="ru-RU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080200" y="1716831"/>
            <a:ext cx="4063800" cy="2307083"/>
            <a:chOff x="4391472" y="1949327"/>
            <a:chExt cx="4752528" cy="2698085"/>
          </a:xfrm>
        </p:grpSpPr>
        <p:pic>
          <p:nvPicPr>
            <p:cNvPr id="2052" name="Picture 4" descr="https://otvet.imgsmail.ru/download/208623790_bfb7e0d32b4af419290c7fd8dee4b33c_8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472" y="1949327"/>
              <a:ext cx="4752528" cy="223963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607496" y="4107504"/>
              <a:ext cx="4320480" cy="53990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Ушан</a:t>
              </a:r>
              <a:endParaRPr lang="ru-RU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79769" y="4088129"/>
            <a:ext cx="3546059" cy="2769871"/>
            <a:chOff x="3131839" y="4129350"/>
            <a:chExt cx="3546059" cy="2769871"/>
          </a:xfrm>
        </p:grpSpPr>
        <p:pic>
          <p:nvPicPr>
            <p:cNvPr id="2054" name="Picture 6" descr="http://heliograph.ru/images/725051_kartinki-ryzhaya-vechernic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39" y="4129350"/>
              <a:ext cx="3546059" cy="2364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176676" y="6437556"/>
              <a:ext cx="3456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Рыжая вечерница</a:t>
              </a:r>
              <a:endParaRPr lang="ru-RU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362051" y="4023914"/>
            <a:ext cx="3694364" cy="2780253"/>
            <a:chOff x="4885118" y="4006000"/>
            <a:chExt cx="3694364" cy="2780253"/>
          </a:xfrm>
        </p:grpSpPr>
        <p:pic>
          <p:nvPicPr>
            <p:cNvPr id="2056" name="Picture 8" descr="http://www.zveridikie.ru/rukokrylye/nochnica-ostrouhay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727" y="4006000"/>
              <a:ext cx="3176064" cy="238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885118" y="6324588"/>
              <a:ext cx="3694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Ночница</a:t>
              </a:r>
              <a:endParaRPr lang="ru-RU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5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2564904"/>
            <a:ext cx="7408333" cy="34506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Есть «крылья» - складки кожи.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Небольших размеров.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Хороший слух, ориентируются с помощью ультразвуковой </a:t>
            </a:r>
            <a:r>
              <a:rPr lang="ru-RU" sz="3200" dirty="0" err="1" smtClean="0"/>
              <a:t>эхолокации</a:t>
            </a:r>
            <a:r>
              <a:rPr lang="ru-RU" sz="32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Насекомоядные (преимущественно).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</a:t>
            </a:r>
            <a:endParaRPr lang="ru-RU" sz="60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7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8395" y="448374"/>
            <a:ext cx="8531225" cy="125272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Среды обитания млекопитающих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59632" y="1340768"/>
            <a:ext cx="792088" cy="1512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44008" y="1278843"/>
            <a:ext cx="0" cy="15740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980018" y="1278843"/>
            <a:ext cx="504056" cy="1533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2" descr="Наземно - воздушная ср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Наземно - воздушная сре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Наземно - воздушная сре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Наземно - воздушная сред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0" descr="Наземно - воздушная сред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2" descr="Наземно - воздушная сред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14" descr="Наземно - воздушная сред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-99382" y="2715464"/>
            <a:ext cx="3240360" cy="2321518"/>
            <a:chOff x="-77658" y="3026483"/>
            <a:chExt cx="3240360" cy="2321518"/>
          </a:xfrm>
        </p:grpSpPr>
        <p:sp>
          <p:nvSpPr>
            <p:cNvPr id="6" name="TextBox 5"/>
            <p:cNvSpPr txBox="1"/>
            <p:nvPr/>
          </p:nvSpPr>
          <p:spPr>
            <a:xfrm>
              <a:off x="-77658" y="3026483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92D050"/>
                  </a:solidFill>
                </a:rPr>
                <a:t>Наземно-воздушная</a:t>
              </a:r>
              <a:endParaRPr lang="ru-RU" sz="2400" dirty="0">
                <a:solidFill>
                  <a:srgbClr val="92D050"/>
                </a:solidFill>
              </a:endParaRPr>
            </a:p>
          </p:txBody>
        </p:sp>
        <p:pic>
          <p:nvPicPr>
            <p:cNvPr id="1040" name="Picture 16" descr="Наземно - воздушная сред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4" y="3257315"/>
              <a:ext cx="3120878" cy="20906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3347864" y="2753189"/>
            <a:ext cx="2857500" cy="2545119"/>
            <a:chOff x="3347864" y="3040557"/>
            <a:chExt cx="2857500" cy="2545119"/>
          </a:xfrm>
        </p:grpSpPr>
        <p:sp>
          <p:nvSpPr>
            <p:cNvPr id="10" name="TextBox 9"/>
            <p:cNvSpPr txBox="1"/>
            <p:nvPr/>
          </p:nvSpPr>
          <p:spPr>
            <a:xfrm>
              <a:off x="3599892" y="3040557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92D050"/>
                  </a:solidFill>
                </a:rPr>
                <a:t>Почва</a:t>
              </a:r>
              <a:endParaRPr lang="ru-RU" sz="2400" dirty="0">
                <a:solidFill>
                  <a:srgbClr val="92D050"/>
                </a:solidFill>
              </a:endParaRPr>
            </a:p>
          </p:txBody>
        </p:sp>
        <p:pic>
          <p:nvPicPr>
            <p:cNvPr id="1042" name="Picture 18" descr="http://pandia.ru/text/78/225/images/image009_4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3471126"/>
              <a:ext cx="2857500" cy="211455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6676866" y="2699626"/>
            <a:ext cx="2000601" cy="3287970"/>
            <a:chOff x="6735801" y="3060825"/>
            <a:chExt cx="2000601" cy="3287970"/>
          </a:xfrm>
        </p:grpSpPr>
        <p:sp>
          <p:nvSpPr>
            <p:cNvPr id="13" name="TextBox 12"/>
            <p:cNvSpPr txBox="1"/>
            <p:nvPr/>
          </p:nvSpPr>
          <p:spPr>
            <a:xfrm>
              <a:off x="6799998" y="3060825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92D050"/>
                  </a:solidFill>
                </a:rPr>
                <a:t>Водная</a:t>
              </a:r>
              <a:endParaRPr lang="ru-RU" sz="2400" dirty="0">
                <a:solidFill>
                  <a:srgbClr val="92D050"/>
                </a:solidFill>
              </a:endParaRPr>
            </a:p>
          </p:txBody>
        </p:sp>
        <p:pic>
          <p:nvPicPr>
            <p:cNvPr id="1044" name="Picture 20" descr="http://as6400825.ru/biologiya_5/1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801" y="3522490"/>
              <a:ext cx="2000601" cy="28263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41714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54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Млекопитающие леса</a:t>
            </a:r>
            <a:endParaRPr lang="ru-RU" sz="54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619672" y="1628800"/>
            <a:ext cx="504056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5556" y="225554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Древесные</a:t>
            </a:r>
            <a:endParaRPr lang="ru-RU" sz="2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408169" y="1423898"/>
            <a:ext cx="0" cy="9969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73806" y="2279406"/>
            <a:ext cx="337295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Наземно-древесные</a:t>
            </a:r>
            <a:endParaRPr lang="ru-RU" sz="2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124187" y="1497984"/>
            <a:ext cx="308082" cy="9229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96165" y="23078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Наземные</a:t>
            </a:r>
            <a:endParaRPr lang="ru-RU" sz="24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224161" y="2996952"/>
            <a:ext cx="2753207" cy="2251949"/>
            <a:chOff x="1540260" y="2848622"/>
            <a:chExt cx="2753207" cy="2251949"/>
          </a:xfrm>
        </p:grpSpPr>
        <p:pic>
          <p:nvPicPr>
            <p:cNvPr id="2050" name="Picture 2" descr="http://boombob.ru/img/picture/Oct/13/8915930326fd5cbfe953736f3e143467/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260" y="2848622"/>
              <a:ext cx="2736304" cy="194704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1557163" y="4638906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Рысь</a:t>
              </a:r>
              <a:endParaRPr lang="ru-RU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931024" y="2807335"/>
            <a:ext cx="3292317" cy="2442642"/>
            <a:chOff x="5215693" y="2716240"/>
            <a:chExt cx="3292317" cy="2442642"/>
          </a:xfrm>
        </p:grpSpPr>
        <p:pic>
          <p:nvPicPr>
            <p:cNvPr id="2052" name="Picture 4" descr="http://www.funlib.ru/cimg/2014/102007/06158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312" y="2716240"/>
              <a:ext cx="2949080" cy="221181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5215693" y="4697217"/>
              <a:ext cx="3292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Бурундук</a:t>
              </a:r>
              <a:endParaRPr lang="ru-RU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51903" y="2996952"/>
            <a:ext cx="2921344" cy="2253025"/>
            <a:chOff x="3106142" y="4365104"/>
            <a:chExt cx="2921344" cy="2253025"/>
          </a:xfrm>
        </p:grpSpPr>
        <p:pic>
          <p:nvPicPr>
            <p:cNvPr id="2054" name="Picture 6" descr="http://www.funlib.ru/cimg/2014/102016/33476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142" y="4365104"/>
              <a:ext cx="2921344" cy="198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3334917" y="6156464"/>
              <a:ext cx="2607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solidFill>
                    <a:schemeClr val="accent5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Соня</a:t>
              </a:r>
              <a:endParaRPr lang="ru-RU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Древесные млекопитающие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5713624" y="2358187"/>
            <a:ext cx="3377581" cy="34472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Небольшие размеры.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Острые когти.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Пышный хвост.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Складки кожи по </a:t>
            </a:r>
            <a:r>
              <a:rPr lang="ru-RU" sz="2000" b="1" spc="15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бокам тела.</a:t>
            </a:r>
            <a:endParaRPr lang="ru-RU" sz="20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55576" y="1580569"/>
            <a:ext cx="2803855" cy="2501262"/>
            <a:chOff x="509596" y="1724162"/>
            <a:chExt cx="3324465" cy="2965688"/>
          </a:xfrm>
        </p:grpSpPr>
        <p:pic>
          <p:nvPicPr>
            <p:cNvPr id="3074" name="Picture 2" descr="http://900igr.net/up/datai/82601/0012-011-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96" y="1724162"/>
              <a:ext cx="3324465" cy="24391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23657" y="4142465"/>
              <a:ext cx="3096344" cy="5473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Белка</a:t>
              </a:r>
              <a:endParaRPr lang="ru-RU" sz="24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22763" y="4113800"/>
            <a:ext cx="3282490" cy="2915600"/>
            <a:chOff x="4932040" y="2276872"/>
            <a:chExt cx="3096344" cy="2750261"/>
          </a:xfrm>
        </p:grpSpPr>
        <p:pic>
          <p:nvPicPr>
            <p:cNvPr id="3076" name="Picture 4" descr="http://www.zhitomir.info/images/mod_news/2012-09-20kunits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276872"/>
              <a:ext cx="2959052" cy="22192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932040" y="4455340"/>
              <a:ext cx="3096344" cy="57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Куница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31840" y="2609141"/>
            <a:ext cx="2980975" cy="3149170"/>
            <a:chOff x="3081341" y="3653266"/>
            <a:chExt cx="2980975" cy="3149170"/>
          </a:xfrm>
        </p:grpSpPr>
        <p:pic>
          <p:nvPicPr>
            <p:cNvPr id="3078" name="Picture 6" descr="http://morda4ka.ru/flying-squirrel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233" y="3653266"/>
              <a:ext cx="2217192" cy="268750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81341" y="6340771"/>
              <a:ext cx="2980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Белка-летяга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9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520526" y="2871416"/>
            <a:ext cx="2641924" cy="2506640"/>
            <a:chOff x="3129249" y="3850644"/>
            <a:chExt cx="3355088" cy="3078445"/>
          </a:xfrm>
        </p:grpSpPr>
        <p:pic>
          <p:nvPicPr>
            <p:cNvPr id="1030" name="Picture 6" descr="http://newwallpapers1.com/wp-content/uploads/2015/04/Lemurs-Wallpaper-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850644"/>
              <a:ext cx="3352497" cy="251437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129249" y="6362111"/>
              <a:ext cx="3312368" cy="5669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Лемур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Наземно-древесные млекопитающие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2564904"/>
            <a:ext cx="3384376" cy="34472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Хватательные лапы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Сильно развитые пальцы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Цепкий хвост</a:t>
            </a:r>
          </a:p>
          <a:p>
            <a:pPr marL="457200" indent="-457200">
              <a:buFont typeface="+mj-lt"/>
              <a:buAutoNum type="arabicPeriod"/>
            </a:pPr>
            <a:endParaRPr lang="ru-RU" b="1" spc="150" dirty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049340" y="1718050"/>
            <a:ext cx="3044729" cy="2468649"/>
            <a:chOff x="4849835" y="1862315"/>
            <a:chExt cx="3044729" cy="2468649"/>
          </a:xfrm>
        </p:grpSpPr>
        <p:pic>
          <p:nvPicPr>
            <p:cNvPr id="1026" name="Picture 2" descr="http://unpictures.ru/images/17322_barguzinskii-sobo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835" y="1862315"/>
              <a:ext cx="3044729" cy="20069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7" name="TextBox 6"/>
            <p:cNvSpPr txBox="1"/>
            <p:nvPr/>
          </p:nvSpPr>
          <p:spPr>
            <a:xfrm>
              <a:off x="4962945" y="3869299"/>
              <a:ext cx="2818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Соболь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693221" y="4233503"/>
            <a:ext cx="3310338" cy="2624497"/>
            <a:chOff x="5670620" y="3895086"/>
            <a:chExt cx="3310338" cy="2624497"/>
          </a:xfrm>
        </p:grpSpPr>
        <p:pic>
          <p:nvPicPr>
            <p:cNvPr id="1032" name="Picture 8" descr="http://newwallpapers1.com/wp-content/uploads/2014/11/Gorilla-Wallpapers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620" y="3895086"/>
              <a:ext cx="3310338" cy="22068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101653" y="6057918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Горилла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07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800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Наземные млекопитающие</a:t>
            </a:r>
            <a:endParaRPr lang="ru-RU" sz="4800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>
          <a:xfrm>
            <a:off x="5620025" y="2586185"/>
            <a:ext cx="3344329" cy="34472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 земле добывают корм и выводят потомство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Деревья служат укрытием и кормом</a:t>
            </a:r>
          </a:p>
          <a:p>
            <a:pPr marL="457200" indent="-457200">
              <a:buFont typeface="+mj-lt"/>
              <a:buAutoNum type="arabicPeriod"/>
            </a:pP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86642" y="1628768"/>
            <a:ext cx="2796584" cy="2489176"/>
            <a:chOff x="122313" y="1496160"/>
            <a:chExt cx="2796584" cy="2489176"/>
          </a:xfrm>
        </p:grpSpPr>
        <p:pic>
          <p:nvPicPr>
            <p:cNvPr id="2055" name="Picture 7" descr="http://www.newbur.ru/system/assets/16019/main/2366797193115149465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13" y="1496160"/>
              <a:ext cx="2796584" cy="20861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96469" y="3523671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Косуля</a:t>
              </a:r>
              <a:endPara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305767" y="3068960"/>
            <a:ext cx="2303795" cy="2306951"/>
            <a:chOff x="2915816" y="1844824"/>
            <a:chExt cx="2303795" cy="2306951"/>
          </a:xfrm>
        </p:grpSpPr>
        <p:pic>
          <p:nvPicPr>
            <p:cNvPr id="2061" name="Picture 13" descr="http://www.gogreen.org/Portals/0/EasyDNNnews/1425/wolverine-anima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77"/>
            <a:stretch/>
          </p:blipFill>
          <p:spPr bwMode="auto">
            <a:xfrm>
              <a:off x="2915816" y="1844824"/>
              <a:ext cx="2303795" cy="185420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023597" y="3690110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Росомаха</a:t>
              </a:r>
              <a:endParaRPr lang="ru-RU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0" y="3887111"/>
            <a:ext cx="3528161" cy="2749144"/>
            <a:chOff x="35611" y="3652509"/>
            <a:chExt cx="3528161" cy="2749144"/>
          </a:xfrm>
        </p:grpSpPr>
        <p:pic>
          <p:nvPicPr>
            <p:cNvPr id="2059" name="Picture 11" descr="http://brightwallpapers.com.ua/Uploads/17-11-2014/185b7204-0a19-41d5-914f-b4d9df712085/thumb2-17715d242217009795086489ff15b4fd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91"/>
            <a:stretch/>
          </p:blipFill>
          <p:spPr bwMode="auto">
            <a:xfrm>
              <a:off x="395536" y="3652509"/>
              <a:ext cx="2808312" cy="233506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5611" y="5939988"/>
              <a:ext cx="352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Бурый медведь</a:t>
              </a:r>
              <a:endParaRPr lang="ru-RU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Млекопитающие открытых пространств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267744" y="1628800"/>
            <a:ext cx="792088" cy="1512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76752" y="297650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2D050"/>
                </a:solidFill>
              </a:rPr>
              <a:t>Копытные</a:t>
            </a:r>
            <a:endParaRPr lang="ru-RU" sz="2400" dirty="0">
              <a:solidFill>
                <a:srgbClr val="92D05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156176" y="1607856"/>
            <a:ext cx="504056" cy="1533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0102" y="3008965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2D050"/>
                </a:solidFill>
              </a:rPr>
              <a:t>Грызуны</a:t>
            </a:r>
            <a:endParaRPr lang="ru-RU" sz="2400" dirty="0">
              <a:solidFill>
                <a:srgbClr val="92D05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4414" y="3430418"/>
            <a:ext cx="4256924" cy="3331275"/>
            <a:chOff x="164414" y="3430418"/>
            <a:chExt cx="4256924" cy="3331275"/>
          </a:xfrm>
        </p:grpSpPr>
        <p:pic>
          <p:nvPicPr>
            <p:cNvPr id="3074" name="Picture 2" descr="http://www.uspenskoe-admin.ru/images/news/%D1%81%D0%B5%D0%BD%D1%82%D1%8F%D0%B1%D1%80%D1%8C_2014/%D0%B0%D0%BD%D1%82%D0%B8%D0%BB%D0%BE%D0%BF%D0%B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14" y="3430418"/>
              <a:ext cx="4256924" cy="2843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28680" y="6300028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Антилопа</a:t>
              </a:r>
              <a:endParaRPr lang="ru-RU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932040" y="3470630"/>
            <a:ext cx="3812183" cy="3320802"/>
            <a:chOff x="4932040" y="3437772"/>
            <a:chExt cx="3812183" cy="3320802"/>
          </a:xfrm>
        </p:grpSpPr>
        <p:pic>
          <p:nvPicPr>
            <p:cNvPr id="3076" name="Picture 4" descr="http://www.domashniy-comfort.ru/images/stories/picture/homyak/hom_00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437772"/>
              <a:ext cx="3812183" cy="2859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073935" y="6296909"/>
              <a:ext cx="3528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Хомяк</a:t>
              </a:r>
              <a:endParaRPr lang="ru-RU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8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Копытные млекопитающие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54912" y="2527810"/>
            <a:ext cx="3913032" cy="34472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Хорошие бегуны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Острое зрение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 устраивают жилищ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Растительноядные и хищники</a:t>
            </a:r>
          </a:p>
          <a:p>
            <a:pPr marL="457200" indent="-457200">
              <a:buFont typeface="+mj-lt"/>
              <a:buAutoNum type="arabicPeriod"/>
            </a:pPr>
            <a:endParaRPr lang="ru-RU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ru-RU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ru-RU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505480" y="4375415"/>
            <a:ext cx="3672408" cy="2465704"/>
            <a:chOff x="4594647" y="4293096"/>
            <a:chExt cx="3672408" cy="2465704"/>
          </a:xfrm>
        </p:grpSpPr>
        <p:pic>
          <p:nvPicPr>
            <p:cNvPr id="4100" name="Picture 4" descr="http://jpghoto.ru/img/picture/Aug/16/cf3666d3e2e37ecaf22b2fb8c01b30de/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015" y="4293096"/>
              <a:ext cx="3143673" cy="19806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594647" y="6297135"/>
              <a:ext cx="36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Сайгак</a:t>
              </a:r>
              <a:endParaRPr lang="ru-RU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539289" y="2426118"/>
            <a:ext cx="3672408" cy="2543283"/>
            <a:chOff x="3022811" y="1628800"/>
            <a:chExt cx="3672408" cy="2543283"/>
          </a:xfrm>
        </p:grpSpPr>
        <p:pic>
          <p:nvPicPr>
            <p:cNvPr id="4098" name="Picture 2" descr="http://static.hdw.eweb4.com/media/wallpapers_dl/1/90/896290-zebra-zo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628800"/>
              <a:ext cx="3310336" cy="206896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22811" y="3710418"/>
              <a:ext cx="367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Зебра</a:t>
              </a:r>
              <a:endParaRPr lang="ru-RU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712209" y="1701657"/>
            <a:ext cx="2465679" cy="2793421"/>
            <a:chOff x="6579353" y="1357861"/>
            <a:chExt cx="2465679" cy="2793421"/>
          </a:xfrm>
        </p:grpSpPr>
        <p:pic>
          <p:nvPicPr>
            <p:cNvPr id="4102" name="Picture 6" descr="http://www.filthylucre.com/wp-content/uploads/2014/10/wild-horse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732240" y="1357861"/>
              <a:ext cx="2159907" cy="23398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579353" y="3689617"/>
              <a:ext cx="2465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Дикая лошадь</a:t>
              </a:r>
              <a:endParaRPr lang="ru-RU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5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Грызуны</a:t>
            </a:r>
            <a:endParaRPr lang="ru-RU" b="1" spc="150" dirty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2374759"/>
            <a:ext cx="3822192" cy="344728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Признаки группы: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Высокая плодовитость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Прожорливость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Приспособляемость к различным условиям</a:t>
            </a:r>
          </a:p>
          <a:p>
            <a:pPr marL="0" indent="0">
              <a:buNone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01694" y="3898788"/>
            <a:ext cx="2520280" cy="2759597"/>
            <a:chOff x="-148616" y="4032415"/>
            <a:chExt cx="2520280" cy="2759597"/>
          </a:xfrm>
        </p:grpSpPr>
        <p:pic>
          <p:nvPicPr>
            <p:cNvPr id="5124" name="Picture 4" descr="http://www.1zoom.ru/big2/456/282375-alexfas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251520" y="4032415"/>
              <a:ext cx="1720009" cy="229793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-148616" y="6330347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Суслик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355785" y="1440111"/>
            <a:ext cx="2376264" cy="2894801"/>
            <a:chOff x="215516" y="470823"/>
            <a:chExt cx="2376264" cy="3128416"/>
          </a:xfrm>
        </p:grpSpPr>
        <p:pic>
          <p:nvPicPr>
            <p:cNvPr id="5122" name="Picture 2" descr="http://popgun.ru/files/g/135/orig/30545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70823"/>
              <a:ext cx="2160240" cy="26570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215516" y="3100317"/>
              <a:ext cx="2376264" cy="4989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Сурок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21351" y="4300437"/>
            <a:ext cx="2819149" cy="2338469"/>
            <a:chOff x="2213015" y="4033021"/>
            <a:chExt cx="2819149" cy="2338469"/>
          </a:xfrm>
        </p:grpSpPr>
        <p:pic>
          <p:nvPicPr>
            <p:cNvPr id="5126" name="Picture 6" descr="http://www.rgo.ru/sites/default/files/styles/headimage/public/27.02.2015_tushkanchik_tanya_gendel_0.jpg?itok=ZlR5zD7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15" y="4033021"/>
              <a:ext cx="2819149" cy="18768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416863" y="5909825"/>
              <a:ext cx="2411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2400" b="1" spc="150" dirty="0" smtClean="0">
                  <a:ln w="11430"/>
                  <a:solidFill>
                    <a:schemeClr val="accent5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Тушканчик</a:t>
              </a:r>
              <a:endParaRPr lang="ru-RU" sz="2400" b="1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1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T4CTUPCNHN5M-305841184-1869</_dlc_DocId>
    <_dlc_DocIdUrl xmlns="c71519f2-859d-46c1-a1b6-2941efed936d">
      <Url>http://edu-sps.koiro.local/chuhloma/vig/internet-pred/_layouts/15/DocIdRedir.aspx?ID=T4CTUPCNHN5M-305841184-1869</Url>
      <Description>T4CTUPCNHN5M-305841184-1869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952C60-C5C8-40B5-8048-77D838C0EA92}"/>
</file>

<file path=customXml/itemProps2.xml><?xml version="1.0" encoding="utf-8"?>
<ds:datastoreItem xmlns:ds="http://schemas.openxmlformats.org/officeDocument/2006/customXml" ds:itemID="{963567D7-E066-44F7-AE00-33DA215CAA4D}"/>
</file>

<file path=customXml/itemProps3.xml><?xml version="1.0" encoding="utf-8"?>
<ds:datastoreItem xmlns:ds="http://schemas.openxmlformats.org/officeDocument/2006/customXml" ds:itemID="{FF55ACA5-1299-48EF-8C13-886A74D730E9}"/>
</file>

<file path=customXml/itemProps4.xml><?xml version="1.0" encoding="utf-8"?>
<ds:datastoreItem xmlns:ds="http://schemas.openxmlformats.org/officeDocument/2006/customXml" ds:itemID="{C252B847-E05D-4217-9E26-80F289DE74C3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1684</TotalTime>
  <Words>303</Words>
  <Application>Microsoft Office PowerPoint</Application>
  <PresentationFormat>Экран (4:3)</PresentationFormat>
  <Paragraphs>115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Candara</vt:lpstr>
      <vt:lpstr>Symbol</vt:lpstr>
      <vt:lpstr>Волна</vt:lpstr>
      <vt:lpstr>Презентация на тему: «Млекопитающие различных экосистем»</vt:lpstr>
      <vt:lpstr>Среды обитания млекопитающих</vt:lpstr>
      <vt:lpstr>Млекопитающие леса</vt:lpstr>
      <vt:lpstr>Древесные млекопитающие</vt:lpstr>
      <vt:lpstr>Наземно-древесные млекопитающие</vt:lpstr>
      <vt:lpstr>Наземные млекопитающие</vt:lpstr>
      <vt:lpstr>Млекопитающие открытых пространств</vt:lpstr>
      <vt:lpstr>Копытные млекопитающие</vt:lpstr>
      <vt:lpstr>Грызуны</vt:lpstr>
      <vt:lpstr>Подземные млекопитающие</vt:lpstr>
      <vt:lpstr>Признаки подземных млекопитающих</vt:lpstr>
      <vt:lpstr>Полуводные млекопитающие</vt:lpstr>
      <vt:lpstr>Млекопитающие водных экосистем</vt:lpstr>
      <vt:lpstr>Ластоногие млекопитающие</vt:lpstr>
      <vt:lpstr>Китообразные млекопитающие</vt:lpstr>
      <vt:lpstr>Животные, перемещающиеся по воздуху</vt:lpstr>
      <vt:lpstr>Признаки группы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«Млекопитающие различных экосистем»</dc:title>
  <dc:creator>Пасечник Н.В.</dc:creator>
  <cp:lastModifiedBy>XTreme.ws</cp:lastModifiedBy>
  <cp:revision>70</cp:revision>
  <dcterms:created xsi:type="dcterms:W3CDTF">2016-12-16T15:52:38Z</dcterms:created>
  <dcterms:modified xsi:type="dcterms:W3CDTF">2020-04-28T13:22:38Z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e96356fe-de4c-4d8a-8204-20f45768ea32</vt:lpwstr>
  </property>
</Properties>
</file>